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drawings/drawing1.xml" ContentType="application/vnd.openxmlformats-officedocument.drawingml.chartshapes+xml"/>
  <Override PartName="/ppt/charts/chart5.xml" ContentType="application/vnd.openxmlformats-officedocument.drawingml.chart+xml"/>
  <Override PartName="/ppt/drawings/drawing2.xml" ContentType="application/vnd.openxmlformats-officedocument.drawingml.chartshapes+xml"/>
  <Override PartName="/ppt/charts/chart6.xml" ContentType="application/vnd.openxmlformats-officedocument.drawingml.chart+xml"/>
  <Override PartName="/ppt/drawings/drawing3.xml" ContentType="application/vnd.openxmlformats-officedocument.drawingml.chartshapes+xml"/>
  <Override PartName="/ppt/charts/chart7.xml" ContentType="application/vnd.openxmlformats-officedocument.drawingml.chart+xml"/>
  <Override PartName="/ppt/drawings/drawing4.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Lst>
  <p:notesMasterIdLst>
    <p:notesMasterId r:id="rId6"/>
  </p:notesMasterIdLst>
  <p:handoutMasterIdLst>
    <p:handoutMasterId r:id="rId7"/>
  </p:handoutMasterIdLst>
  <p:sldIdLst>
    <p:sldId id="266" r:id="rId2"/>
    <p:sldId id="267" r:id="rId3"/>
    <p:sldId id="265" r:id="rId4"/>
    <p:sldId id="268" r:id="rId5"/>
  </p:sldIdLst>
  <p:sldSz cx="7561263" cy="10693400"/>
  <p:notesSz cx="7102475" cy="10233025"/>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User" initials="WU" lastIdx="20" clrIdx="0"/>
  <p:cmAuthor id="1" name="JWebb" initials="WU"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8C6D"/>
    <a:srgbClr val="EAE8E2"/>
    <a:srgbClr val="006A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69D073F8-1565-44D7-B386-08B59EADF2EE}">
  <a:tblStyle styleId="{69D073F8-1565-44D7-B386-08B59EADF2EE}" styleName="PwC Table">
    <a:wholeTbl>
      <a:tcTxStyle>
        <a:fontRef idx="major">
          <a:prstClr val="black"/>
        </a:fontRef>
        <a:schemeClr val="dk1"/>
      </a:tcTxStyle>
      <a:tcStyle>
        <a:tcBdr>
          <a:left>
            <a:ln>
              <a:noFill/>
            </a:ln>
          </a:left>
          <a:right>
            <a:ln>
              <a:noFill/>
            </a:ln>
          </a:right>
          <a:top>
            <a:ln>
              <a:noFill/>
            </a:ln>
          </a:top>
          <a:bottom>
            <a:ln>
              <a:noFill/>
            </a:ln>
          </a:bottom>
          <a:insideH>
            <a:ln>
              <a:noFill/>
            </a:ln>
          </a:insideH>
          <a:insideV>
            <a:ln>
              <a:noFill/>
            </a:ln>
          </a:insideV>
        </a:tcBdr>
        <a:fill>
          <a:noFill/>
        </a:fill>
      </a:tcStyle>
    </a:wholeTbl>
    <a:band1H>
      <a:tcStyle>
        <a:tcBdr>
          <a:bottom>
            <a:ln w="38100" cmpd="sng">
              <a:noFill/>
            </a:ln>
          </a:bottom>
        </a:tcBdr>
      </a:tcStyle>
    </a:band1H>
    <a:band2H>
      <a:tcStyle>
        <a:tcBdr>
          <a:bottom>
            <a:ln w="38100" cmpd="sng">
              <a:noFill/>
            </a:ln>
          </a:bottom>
        </a:tcBdr>
      </a:tcStyle>
    </a:band2H>
    <a:firstCol>
      <a:tcTxStyle i="on">
        <a:fontRef idx="major">
          <a:prstClr val="black"/>
        </a:fontRef>
        <a:schemeClr val="dk1"/>
      </a:tcTxStyle>
      <a:tcStyle>
        <a:tcBdr/>
        <a:fill>
          <a:noFill/>
        </a:fill>
      </a:tcStyle>
    </a:firstCol>
    <a:firstRow>
      <a:tcTxStyle b="on">
        <a:fontRef idx="major">
          <a:prstClr val="black"/>
        </a:fontRef>
        <a:schemeClr val="dk2"/>
      </a:tcTxStyle>
      <a:tcStyle>
        <a:tcBdr>
          <a:bottom>
            <a:ln w="38100" cmpd="sng">
              <a:no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22" autoAdjust="0"/>
    <p:restoredTop sz="94030" autoAdjust="0"/>
  </p:normalViewPr>
  <p:slideViewPr>
    <p:cSldViewPr snapToObjects="1">
      <p:cViewPr>
        <p:scale>
          <a:sx n="160" d="100"/>
          <a:sy n="160" d="100"/>
        </p:scale>
        <p:origin x="341" y="1042"/>
      </p:cViewPr>
      <p:guideLst>
        <p:guide orient="horz" pos="374"/>
        <p:guide orient="horz" pos="6405"/>
        <p:guide orient="horz" pos="5877"/>
        <p:guide orient="horz" pos="5727"/>
        <p:guide orient="horz" pos="3129"/>
        <p:guide orient="horz" pos="3912"/>
        <p:guide orient="horz" pos="1251"/>
        <p:guide orient="horz" pos="1418"/>
        <p:guide orient="horz" pos="980"/>
        <p:guide orient="horz" pos="880"/>
        <p:guide orient="horz" pos="6588"/>
        <p:guide orient="horz" pos="6479"/>
        <p:guide pos="253"/>
        <p:guide pos="4513"/>
        <p:guide pos="3261"/>
        <p:guide pos="583"/>
        <p:guide pos="3334"/>
        <p:guide pos="686"/>
        <p:guide pos="332"/>
        <p:guide pos="1837"/>
      </p:guideLst>
    </p:cSldViewPr>
  </p:slideViewPr>
  <p:notesTextViewPr>
    <p:cViewPr>
      <p:scale>
        <a:sx n="100" d="100"/>
        <a:sy n="100" d="100"/>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lon205\FAS\M&amp;VA\Economics%20-%20new%20structure\2.%20Clients\D%20-%20H\GMCo\7.%20Thought%20Leadership\GCC%20consolidated%20forecasts%20v8_JB.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lon205\FAS\M&amp;VA\Economics%20-%20new%20structure\2.%20Clients\D%20-%20H\GMCo\7.%20Thought%20Leadership\GCC%20consolidated%20forecasts%20v8_JB.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lon205\FAS\M&amp;VA\Economics%20-%20new%20structure\Macroeconomics\Macro%20Consulting\EconomicViews\Global%20Economy%20Watch\2013\12.%20December\Research\GEW%20analysis%201.1.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lon205\FAS\M&amp;VA\Economics%20-%20new%20structure\Macroeconomics\Macro%20Consulting\EconomicViews\Global%20Economy%20Watch\2013\12.%20December\Research\GEW%20analysis%201.1.xlsx"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lon205\FAS\M&amp;VA\Economics%20-%20new%20structure\Macroeconomics\Macro%20Consulting\EconomicViews\Global%20Economy%20Watch\2013\12.%20December\Research\GEW%20analysis%201.1.xlsx" TargetMode="Externa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Lon205\fas\M&amp;VA\Economics%20-%20new%20structure\Macroeconomics\Macro%20Consulting\Working\Special%20focus\Global%20Outlook%20Index\Models\Final%20-%20monthly%20models\2013%2011\GCI%20hardcoded%202013%201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50"/>
            </a:pPr>
            <a:r>
              <a:rPr lang="en-GB" sz="900" dirty="0"/>
              <a:t>Саудовская Аравия</a:t>
            </a:r>
          </a:p>
        </c:rich>
      </c:tx>
      <c:layout>
        <c:manualLayout>
          <c:xMode val="edge"/>
          <c:yMode val="edge"/>
          <c:x val="9.962022903561886E-4"/>
          <c:y val="0"/>
        </c:manualLayout>
      </c:layout>
      <c:overlay val="0"/>
    </c:title>
    <c:autoTitleDeleted val="0"/>
    <c:plotArea>
      <c:layout>
        <c:manualLayout>
          <c:layoutTarget val="inner"/>
          <c:xMode val="edge"/>
          <c:yMode val="edge"/>
          <c:x val="0.26945810120788244"/>
          <c:y val="0.14991251093613317"/>
          <c:w val="0.71072200205385072"/>
          <c:h val="0.75256386318686652"/>
        </c:manualLayout>
      </c:layout>
      <c:lineChart>
        <c:grouping val="standard"/>
        <c:varyColors val="0"/>
        <c:ser>
          <c:idx val="0"/>
          <c:order val="0"/>
          <c:marker>
            <c:symbol val="none"/>
          </c:marker>
          <c:cat>
            <c:numRef>
              <c:f>'Real oil, non-oil GDP'!$B$1:$N$1</c:f>
              <c:numCache>
                <c:formatCode>General</c:formatCod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numCache>
            </c:numRef>
          </c:cat>
          <c:val>
            <c:numRef>
              <c:f>'Real oil, non-oil GDP'!$B$5:$N$5</c:f>
              <c:numCache>
                <c:formatCode>General</c:formatCode>
                <c:ptCount val="13"/>
                <c:pt idx="0">
                  <c:v>100</c:v>
                </c:pt>
                <c:pt idx="1">
                  <c:v>95.505962796457297</c:v>
                </c:pt>
                <c:pt idx="2">
                  <c:v>87.388483592214698</c:v>
                </c:pt>
                <c:pt idx="3">
                  <c:v>103.61644278138209</c:v>
                </c:pt>
                <c:pt idx="4">
                  <c:v>110.41968395832774</c:v>
                </c:pt>
                <c:pt idx="5">
                  <c:v>117.72040810832637</c:v>
                </c:pt>
                <c:pt idx="6">
                  <c:v>116.40024766468356</c:v>
                </c:pt>
                <c:pt idx="7">
                  <c:v>111.58747678143591</c:v>
                </c:pt>
                <c:pt idx="8">
                  <c:v>116.35071472797264</c:v>
                </c:pt>
                <c:pt idx="9">
                  <c:v>106.11624088082482</c:v>
                </c:pt>
                <c:pt idx="10">
                  <c:v>106.28045333405119</c:v>
                </c:pt>
                <c:pt idx="11">
                  <c:v>116.84442889062372</c:v>
                </c:pt>
                <c:pt idx="12">
                  <c:v>123.44953832072575</c:v>
                </c:pt>
              </c:numCache>
            </c:numRef>
          </c:val>
          <c:smooth val="0"/>
        </c:ser>
        <c:ser>
          <c:idx val="1"/>
          <c:order val="1"/>
          <c:spPr>
            <a:ln>
              <a:solidFill>
                <a:schemeClr val="accent6"/>
              </a:solidFill>
            </a:ln>
          </c:spPr>
          <c:marker>
            <c:symbol val="none"/>
          </c:marker>
          <c:cat>
            <c:numRef>
              <c:f>'Real oil, non-oil GDP'!$B$1:$N$1</c:f>
              <c:numCache>
                <c:formatCode>General</c:formatCod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numCache>
            </c:numRef>
          </c:cat>
          <c:val>
            <c:numRef>
              <c:f>'Real oil, non-oil GDP'!$B$6:$N$6</c:f>
              <c:numCache>
                <c:formatCode>General</c:formatCode>
                <c:ptCount val="13"/>
                <c:pt idx="0">
                  <c:v>100</c:v>
                </c:pt>
                <c:pt idx="1">
                  <c:v>102.64145289971736</c:v>
                </c:pt>
                <c:pt idx="2">
                  <c:v>106.19454581231439</c:v>
                </c:pt>
                <c:pt idx="3">
                  <c:v>110.36836785803726</c:v>
                </c:pt>
                <c:pt idx="4">
                  <c:v>121.73893599513434</c:v>
                </c:pt>
                <c:pt idx="5">
                  <c:v>130.86785803727958</c:v>
                </c:pt>
                <c:pt idx="6">
                  <c:v>141.44082501520521</c:v>
                </c:pt>
                <c:pt idx="7">
                  <c:v>154.81199241529822</c:v>
                </c:pt>
                <c:pt idx="8">
                  <c:v>169.78551751279028</c:v>
                </c:pt>
                <c:pt idx="9">
                  <c:v>178.02560731279743</c:v>
                </c:pt>
                <c:pt idx="10">
                  <c:v>194.46911559514859</c:v>
                </c:pt>
                <c:pt idx="11">
                  <c:v>210.31358448713817</c:v>
                </c:pt>
                <c:pt idx="12">
                  <c:v>225.1876050946299</c:v>
                </c:pt>
              </c:numCache>
            </c:numRef>
          </c:val>
          <c:smooth val="0"/>
        </c:ser>
        <c:dLbls>
          <c:showLegendKey val="0"/>
          <c:showVal val="0"/>
          <c:showCatName val="0"/>
          <c:showSerName val="0"/>
          <c:showPercent val="0"/>
          <c:showBubbleSize val="0"/>
        </c:dLbls>
        <c:marker val="1"/>
        <c:smooth val="0"/>
        <c:axId val="110673280"/>
        <c:axId val="111228032"/>
      </c:lineChart>
      <c:catAx>
        <c:axId val="110673280"/>
        <c:scaling>
          <c:orientation val="minMax"/>
        </c:scaling>
        <c:delete val="0"/>
        <c:axPos val="b"/>
        <c:numFmt formatCode="General" sourceLinked="1"/>
        <c:majorTickMark val="out"/>
        <c:minorTickMark val="none"/>
        <c:tickLblPos val="nextTo"/>
        <c:txPr>
          <a:bodyPr/>
          <a:lstStyle/>
          <a:p>
            <a:pPr>
              <a:defRPr sz="800">
                <a:latin typeface="+mn-lt"/>
              </a:defRPr>
            </a:pPr>
            <a:endParaRPr lang="en-US"/>
          </a:p>
        </c:txPr>
        <c:crossAx val="111228032"/>
        <c:crosses val="autoZero"/>
        <c:auto val="1"/>
        <c:lblAlgn val="ctr"/>
        <c:lblOffset val="100"/>
        <c:tickLblSkip val="3"/>
        <c:tickMarkSkip val="3"/>
        <c:noMultiLvlLbl val="0"/>
      </c:catAx>
      <c:valAx>
        <c:axId val="111228032"/>
        <c:scaling>
          <c:orientation val="minMax"/>
        </c:scaling>
        <c:delete val="0"/>
        <c:axPos val="l"/>
        <c:title>
          <c:tx>
            <c:rich>
              <a:bodyPr rot="-5400000" vert="horz"/>
              <a:lstStyle/>
              <a:p>
                <a:pPr>
                  <a:defRPr sz="700" b="0">
                    <a:latin typeface="+mn-lt"/>
                  </a:defRPr>
                </a:pPr>
                <a:r>
                  <a:rPr lang="ru-RU" sz="700" b="0" dirty="0" smtClean="0">
                    <a:latin typeface="+mn-lt"/>
                  </a:rPr>
                  <a:t>Индекс реального ВВП (2000:100)</a:t>
                </a:r>
              </a:p>
            </c:rich>
          </c:tx>
          <c:layout/>
          <c:overlay val="0"/>
        </c:title>
        <c:numFmt formatCode="General" sourceLinked="1"/>
        <c:majorTickMark val="out"/>
        <c:minorTickMark val="none"/>
        <c:tickLblPos val="nextTo"/>
        <c:spPr>
          <a:ln>
            <a:solidFill>
              <a:schemeClr val="tx1">
                <a:lumMod val="50000"/>
                <a:lumOff val="50000"/>
              </a:schemeClr>
            </a:solidFill>
            <a:prstDash val="solid"/>
          </a:ln>
        </c:spPr>
        <c:txPr>
          <a:bodyPr/>
          <a:lstStyle/>
          <a:p>
            <a:pPr>
              <a:defRPr sz="800">
                <a:latin typeface="+mn-lt"/>
              </a:defRPr>
            </a:pPr>
            <a:endParaRPr lang="en-US"/>
          </a:p>
        </c:txPr>
        <c:crossAx val="110673280"/>
        <c:crosses val="autoZero"/>
        <c:crossBetween val="between"/>
      </c:valAx>
    </c:plotArea>
    <c:plotVisOnly val="1"/>
    <c:dispBlanksAs val="gap"/>
    <c:showDLblsOverMax val="0"/>
  </c:chart>
  <c:txPr>
    <a:bodyPr/>
    <a:lstStyle/>
    <a:p>
      <a:pPr>
        <a:defRPr>
          <a:latin typeface="Georgia" pitchFamily="18"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dirty="0"/>
              <a:t>ОАЭ</a:t>
            </a:r>
            <a:endParaRPr lang="ru-RU" dirty="0"/>
          </a:p>
        </c:rich>
      </c:tx>
      <c:layout>
        <c:manualLayout>
          <c:xMode val="edge"/>
          <c:yMode val="edge"/>
          <c:x val="9.9620229035618925E-4"/>
          <c:y val="0"/>
        </c:manualLayout>
      </c:layout>
      <c:overlay val="0"/>
    </c:title>
    <c:autoTitleDeleted val="0"/>
    <c:plotArea>
      <c:layout>
        <c:manualLayout>
          <c:layoutTarget val="inner"/>
          <c:xMode val="edge"/>
          <c:yMode val="edge"/>
          <c:x val="0.24601474443279583"/>
          <c:y val="0.12323175464183063"/>
          <c:w val="0.6738651420937648"/>
          <c:h val="0.71117450895103596"/>
        </c:manualLayout>
      </c:layout>
      <c:lineChart>
        <c:grouping val="standard"/>
        <c:varyColors val="0"/>
        <c:ser>
          <c:idx val="0"/>
          <c:order val="0"/>
          <c:marker>
            <c:symbol val="none"/>
          </c:marker>
          <c:cat>
            <c:numRef>
              <c:f>'Real oil, non-oil GDP'!$B$1:$N$1</c:f>
              <c:numCache>
                <c:formatCode>General</c:formatCod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numCache>
            </c:numRef>
          </c:cat>
          <c:val>
            <c:numRef>
              <c:f>'Real oil, non-oil GDP'!$B$12:$N$12</c:f>
              <c:numCache>
                <c:formatCode>General</c:formatCode>
                <c:ptCount val="13"/>
                <c:pt idx="0">
                  <c:v>100</c:v>
                </c:pt>
                <c:pt idx="1">
                  <c:v>99.319660710977658</c:v>
                </c:pt>
                <c:pt idx="2">
                  <c:v>93.271128954299343</c:v>
                </c:pt>
                <c:pt idx="3">
                  <c:v>99.043760974571782</c:v>
                </c:pt>
                <c:pt idx="4">
                  <c:v>106.32887567862477</c:v>
                </c:pt>
                <c:pt idx="5">
                  <c:v>108.80177561355482</c:v>
                </c:pt>
                <c:pt idx="6">
                  <c:v>120.98261634655827</c:v>
                </c:pt>
                <c:pt idx="7">
                  <c:v>112.44291143985197</c:v>
                </c:pt>
                <c:pt idx="8">
                  <c:v>109.79029094738956</c:v>
                </c:pt>
                <c:pt idx="9">
                  <c:v>99.998062057371314</c:v>
                </c:pt>
                <c:pt idx="10">
                  <c:v>100.93852257245099</c:v>
                </c:pt>
                <c:pt idx="11">
                  <c:v>110.72955926197901</c:v>
                </c:pt>
                <c:pt idx="12">
                  <c:v>110.72955926197901</c:v>
                </c:pt>
              </c:numCache>
            </c:numRef>
          </c:val>
          <c:smooth val="0"/>
        </c:ser>
        <c:ser>
          <c:idx val="1"/>
          <c:order val="1"/>
          <c:spPr>
            <a:ln>
              <a:solidFill>
                <a:schemeClr val="accent6"/>
              </a:solidFill>
            </a:ln>
          </c:spPr>
          <c:marker>
            <c:symbol val="none"/>
          </c:marker>
          <c:cat>
            <c:numRef>
              <c:f>'Real oil, non-oil GDP'!$B$1:$N$1</c:f>
              <c:numCache>
                <c:formatCode>General</c:formatCod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numCache>
            </c:numRef>
          </c:cat>
          <c:val>
            <c:numRef>
              <c:f>'Real oil, non-oil GDP'!$B$13:$N$13</c:f>
              <c:numCache>
                <c:formatCode>General</c:formatCode>
                <c:ptCount val="13"/>
                <c:pt idx="0">
                  <c:v>100</c:v>
                </c:pt>
                <c:pt idx="1">
                  <c:v>103.60000000000001</c:v>
                </c:pt>
                <c:pt idx="2">
                  <c:v>112.87806674532241</c:v>
                </c:pt>
                <c:pt idx="3">
                  <c:v>124.75623149607037</c:v>
                </c:pt>
                <c:pt idx="4">
                  <c:v>138.43908555396811</c:v>
                </c:pt>
                <c:pt idx="5">
                  <c:v>147.30727576961178</c:v>
                </c:pt>
                <c:pt idx="6">
                  <c:v>160.61879049241941</c:v>
                </c:pt>
                <c:pt idx="7">
                  <c:v>175.62515100589798</c:v>
                </c:pt>
                <c:pt idx="8">
                  <c:v>186.21284576014418</c:v>
                </c:pt>
                <c:pt idx="9">
                  <c:v>180.87369203615509</c:v>
                </c:pt>
                <c:pt idx="10">
                  <c:v>183.46326742429099</c:v>
                </c:pt>
                <c:pt idx="11">
                  <c:v>188.41677564474654</c:v>
                </c:pt>
                <c:pt idx="12">
                  <c:v>195.01136279231275</c:v>
                </c:pt>
              </c:numCache>
            </c:numRef>
          </c:val>
          <c:smooth val="0"/>
        </c:ser>
        <c:dLbls>
          <c:showLegendKey val="0"/>
          <c:showVal val="0"/>
          <c:showCatName val="0"/>
          <c:showSerName val="0"/>
          <c:showPercent val="0"/>
          <c:showBubbleSize val="0"/>
        </c:dLbls>
        <c:marker val="1"/>
        <c:smooth val="0"/>
        <c:axId val="111245184"/>
        <c:axId val="111246720"/>
      </c:lineChart>
      <c:catAx>
        <c:axId val="111245184"/>
        <c:scaling>
          <c:orientation val="minMax"/>
        </c:scaling>
        <c:delete val="0"/>
        <c:axPos val="b"/>
        <c:numFmt formatCode="General" sourceLinked="1"/>
        <c:majorTickMark val="out"/>
        <c:minorTickMark val="none"/>
        <c:tickLblPos val="nextTo"/>
        <c:crossAx val="111246720"/>
        <c:crosses val="autoZero"/>
        <c:auto val="1"/>
        <c:lblAlgn val="ctr"/>
        <c:lblOffset val="100"/>
        <c:tickLblSkip val="3"/>
        <c:tickMarkSkip val="3"/>
        <c:noMultiLvlLbl val="0"/>
      </c:catAx>
      <c:valAx>
        <c:axId val="111246720"/>
        <c:scaling>
          <c:orientation val="minMax"/>
        </c:scaling>
        <c:delete val="0"/>
        <c:axPos val="l"/>
        <c:title>
          <c:tx>
            <c:rich>
              <a:bodyPr rot="-5400000" vert="horz"/>
              <a:lstStyle/>
              <a:p>
                <a:pPr>
                  <a:defRPr/>
                </a:pPr>
                <a:r>
                  <a:rPr lang="ru-RU" dirty="0"/>
                  <a:t>Индекс реального ВВП (2000:100)</a:t>
                </a:r>
              </a:p>
            </c:rich>
          </c:tx>
          <c:layout/>
          <c:overlay val="0"/>
        </c:title>
        <c:numFmt formatCode="General" sourceLinked="1"/>
        <c:majorTickMark val="out"/>
        <c:minorTickMark val="none"/>
        <c:tickLblPos val="nextTo"/>
        <c:spPr>
          <a:ln>
            <a:solidFill>
              <a:schemeClr val="tx1">
                <a:lumMod val="50000"/>
                <a:lumOff val="50000"/>
              </a:schemeClr>
            </a:solidFill>
          </a:ln>
        </c:spPr>
        <c:crossAx val="111245184"/>
        <c:crosses val="autoZero"/>
        <c:crossBetween val="between"/>
      </c:valAx>
    </c:plotArea>
    <c:plotVisOnly val="1"/>
    <c:dispBlanksAs val="gap"/>
    <c:showDLblsOverMax val="0"/>
  </c:chart>
  <c:txPr>
    <a:bodyPr/>
    <a:lstStyle/>
    <a:p>
      <a:pPr>
        <a:defRPr lang="en-US" sz="700" b="1" kern="1200">
          <a:solidFill>
            <a:schemeClr val="tx1"/>
          </a:solidFill>
          <a:latin typeface="+mn-lt"/>
          <a:ea typeface="+mn-ea"/>
          <a:cs typeface="+mn-cs"/>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24798690584964"/>
          <c:y val="5.7102145806262272E-2"/>
          <c:w val="0.76703094084625545"/>
          <c:h val="0.65728055369257199"/>
        </c:manualLayout>
      </c:layout>
      <c:lineChart>
        <c:grouping val="standard"/>
        <c:varyColors val="0"/>
        <c:ser>
          <c:idx val="0"/>
          <c:order val="0"/>
          <c:tx>
            <c:strRef>
              <c:f>Sheet1!$K$21</c:f>
              <c:strCache>
                <c:ptCount val="1"/>
                <c:pt idx="0">
                  <c:v>Germany</c:v>
                </c:pt>
              </c:strCache>
            </c:strRef>
          </c:tx>
          <c:marker>
            <c:symbol val="none"/>
          </c:marker>
          <c:cat>
            <c:strRef>
              <c:f>Sheet1!$C$22:$C$45</c:f>
              <c:strCache>
                <c:ptCount val="24"/>
                <c:pt idx="0">
                  <c:v>Q4 2007</c:v>
                </c:pt>
                <c:pt idx="1">
                  <c:v>Q1 2008</c:v>
                </c:pt>
                <c:pt idx="2">
                  <c:v>Q2 2008</c:v>
                </c:pt>
                <c:pt idx="3">
                  <c:v>Q3 2008</c:v>
                </c:pt>
                <c:pt idx="4">
                  <c:v>Q4 2008</c:v>
                </c:pt>
                <c:pt idx="5">
                  <c:v>Q1 2009</c:v>
                </c:pt>
                <c:pt idx="6">
                  <c:v>Q2 2009</c:v>
                </c:pt>
                <c:pt idx="7">
                  <c:v>Q3 2009</c:v>
                </c:pt>
                <c:pt idx="8">
                  <c:v>Q4 2009</c:v>
                </c:pt>
                <c:pt idx="9">
                  <c:v>Q1 2010</c:v>
                </c:pt>
                <c:pt idx="10">
                  <c:v>Q2 2010</c:v>
                </c:pt>
                <c:pt idx="11">
                  <c:v>Q3 2010</c:v>
                </c:pt>
                <c:pt idx="12">
                  <c:v>Q4 2010</c:v>
                </c:pt>
                <c:pt idx="13">
                  <c:v>Q1 2011</c:v>
                </c:pt>
                <c:pt idx="14">
                  <c:v>Q2 2011</c:v>
                </c:pt>
                <c:pt idx="15">
                  <c:v>Q3 2011</c:v>
                </c:pt>
                <c:pt idx="16">
                  <c:v>Q4 2011</c:v>
                </c:pt>
                <c:pt idx="17">
                  <c:v>Q1 2012</c:v>
                </c:pt>
                <c:pt idx="18">
                  <c:v>Q2 2012</c:v>
                </c:pt>
                <c:pt idx="19">
                  <c:v>Q3 2012</c:v>
                </c:pt>
                <c:pt idx="20">
                  <c:v>Q4 2012</c:v>
                </c:pt>
                <c:pt idx="21">
                  <c:v>Q1 2013</c:v>
                </c:pt>
                <c:pt idx="22">
                  <c:v>Q2 2013</c:v>
                </c:pt>
                <c:pt idx="23">
                  <c:v>Q3 2013</c:v>
                </c:pt>
              </c:strCache>
            </c:strRef>
          </c:cat>
          <c:val>
            <c:numRef>
              <c:f>Sheet1!$K$22:$K$45</c:f>
              <c:numCache>
                <c:formatCode>General</c:formatCode>
                <c:ptCount val="24"/>
                <c:pt idx="0">
                  <c:v>100</c:v>
                </c:pt>
                <c:pt idx="1">
                  <c:v>100.99615838752058</c:v>
                </c:pt>
                <c:pt idx="2">
                  <c:v>100.60867106816782</c:v>
                </c:pt>
                <c:pt idx="3">
                  <c:v>100.15466232060002</c:v>
                </c:pt>
                <c:pt idx="4">
                  <c:v>98.175649831201866</c:v>
                </c:pt>
                <c:pt idx="5">
                  <c:v>94.129483960020607</c:v>
                </c:pt>
                <c:pt idx="6">
                  <c:v>94.360645923067949</c:v>
                </c:pt>
                <c:pt idx="7">
                  <c:v>95.064110026442265</c:v>
                </c:pt>
                <c:pt idx="8">
                  <c:v>96.04363805690906</c:v>
                </c:pt>
                <c:pt idx="9">
                  <c:v>96.504298947298381</c:v>
                </c:pt>
                <c:pt idx="10">
                  <c:v>98.436746436945981</c:v>
                </c:pt>
                <c:pt idx="11">
                  <c:v>99.233340539821384</c:v>
                </c:pt>
                <c:pt idx="12">
                  <c:v>100.06485839250969</c:v>
                </c:pt>
                <c:pt idx="13">
                  <c:v>101.59817731286689</c:v>
                </c:pt>
                <c:pt idx="14">
                  <c:v>101.68964427666261</c:v>
                </c:pt>
                <c:pt idx="15">
                  <c:v>102.1253596314713</c:v>
                </c:pt>
                <c:pt idx="16">
                  <c:v>102.22680480949926</c:v>
                </c:pt>
                <c:pt idx="17">
                  <c:v>102.90199730588215</c:v>
                </c:pt>
                <c:pt idx="18">
                  <c:v>102.81884552061331</c:v>
                </c:pt>
                <c:pt idx="19">
                  <c:v>103.02173587666927</c:v>
                </c:pt>
                <c:pt idx="20">
                  <c:v>102.55109677204769</c:v>
                </c:pt>
                <c:pt idx="21">
                  <c:v>102.55109677204769</c:v>
                </c:pt>
                <c:pt idx="22">
                  <c:v>103.28948462523491</c:v>
                </c:pt>
                <c:pt idx="23">
                  <c:v>103.6237548020156</c:v>
                </c:pt>
              </c:numCache>
            </c:numRef>
          </c:val>
          <c:smooth val="0"/>
        </c:ser>
        <c:ser>
          <c:idx val="1"/>
          <c:order val="1"/>
          <c:tx>
            <c:strRef>
              <c:f>Sheet1!$L$21</c:f>
              <c:strCache>
                <c:ptCount val="1"/>
                <c:pt idx="0">
                  <c:v>Eurozone</c:v>
                </c:pt>
              </c:strCache>
            </c:strRef>
          </c:tx>
          <c:marker>
            <c:symbol val="none"/>
          </c:marker>
          <c:cat>
            <c:strRef>
              <c:f>Sheet1!$C$22:$C$45</c:f>
              <c:strCache>
                <c:ptCount val="24"/>
                <c:pt idx="0">
                  <c:v>Q4 2007</c:v>
                </c:pt>
                <c:pt idx="1">
                  <c:v>Q1 2008</c:v>
                </c:pt>
                <c:pt idx="2">
                  <c:v>Q2 2008</c:v>
                </c:pt>
                <c:pt idx="3">
                  <c:v>Q3 2008</c:v>
                </c:pt>
                <c:pt idx="4">
                  <c:v>Q4 2008</c:v>
                </c:pt>
                <c:pt idx="5">
                  <c:v>Q1 2009</c:v>
                </c:pt>
                <c:pt idx="6">
                  <c:v>Q2 2009</c:v>
                </c:pt>
                <c:pt idx="7">
                  <c:v>Q3 2009</c:v>
                </c:pt>
                <c:pt idx="8">
                  <c:v>Q4 2009</c:v>
                </c:pt>
                <c:pt idx="9">
                  <c:v>Q1 2010</c:v>
                </c:pt>
                <c:pt idx="10">
                  <c:v>Q2 2010</c:v>
                </c:pt>
                <c:pt idx="11">
                  <c:v>Q3 2010</c:v>
                </c:pt>
                <c:pt idx="12">
                  <c:v>Q4 2010</c:v>
                </c:pt>
                <c:pt idx="13">
                  <c:v>Q1 2011</c:v>
                </c:pt>
                <c:pt idx="14">
                  <c:v>Q2 2011</c:v>
                </c:pt>
                <c:pt idx="15">
                  <c:v>Q3 2011</c:v>
                </c:pt>
                <c:pt idx="16">
                  <c:v>Q4 2011</c:v>
                </c:pt>
                <c:pt idx="17">
                  <c:v>Q1 2012</c:v>
                </c:pt>
                <c:pt idx="18">
                  <c:v>Q2 2012</c:v>
                </c:pt>
                <c:pt idx="19">
                  <c:v>Q3 2012</c:v>
                </c:pt>
                <c:pt idx="20">
                  <c:v>Q4 2012</c:v>
                </c:pt>
                <c:pt idx="21">
                  <c:v>Q1 2013</c:v>
                </c:pt>
                <c:pt idx="22">
                  <c:v>Q2 2013</c:v>
                </c:pt>
                <c:pt idx="23">
                  <c:v>Q3 2013</c:v>
                </c:pt>
              </c:strCache>
            </c:strRef>
          </c:cat>
          <c:val>
            <c:numRef>
              <c:f>Sheet1!$L$22:$L$45</c:f>
              <c:numCache>
                <c:formatCode>General</c:formatCode>
                <c:ptCount val="24"/>
                <c:pt idx="0">
                  <c:v>100</c:v>
                </c:pt>
                <c:pt idx="1">
                  <c:v>100.8374976864705</c:v>
                </c:pt>
                <c:pt idx="2">
                  <c:v>100.41689801961876</c:v>
                </c:pt>
                <c:pt idx="3">
                  <c:v>99.789006107717938</c:v>
                </c:pt>
                <c:pt idx="4">
                  <c:v>98.078845086063311</c:v>
                </c:pt>
                <c:pt idx="5">
                  <c:v>95.862021099389239</c:v>
                </c:pt>
                <c:pt idx="6">
                  <c:v>95.597816028132527</c:v>
                </c:pt>
                <c:pt idx="7">
                  <c:v>95.980936516749978</c:v>
                </c:pt>
                <c:pt idx="8">
                  <c:v>96.410327595780117</c:v>
                </c:pt>
                <c:pt idx="9">
                  <c:v>96.802239496575993</c:v>
                </c:pt>
                <c:pt idx="10">
                  <c:v>97.668424949102359</c:v>
                </c:pt>
                <c:pt idx="11">
                  <c:v>98.070516379789012</c:v>
                </c:pt>
                <c:pt idx="12">
                  <c:v>98.581806403849725</c:v>
                </c:pt>
                <c:pt idx="13">
                  <c:v>99.460947621691659</c:v>
                </c:pt>
                <c:pt idx="14">
                  <c:v>99.531741625023145</c:v>
                </c:pt>
                <c:pt idx="15">
                  <c:v>99.60253562835463</c:v>
                </c:pt>
                <c:pt idx="16">
                  <c:v>99.39431797149733</c:v>
                </c:pt>
                <c:pt idx="17">
                  <c:v>99.295761613918202</c:v>
                </c:pt>
                <c:pt idx="18">
                  <c:v>98.984360540440505</c:v>
                </c:pt>
                <c:pt idx="19">
                  <c:v>98.861743475846751</c:v>
                </c:pt>
                <c:pt idx="20">
                  <c:v>98.366648158430507</c:v>
                </c:pt>
                <c:pt idx="21">
                  <c:v>98.144549324449386</c:v>
                </c:pt>
                <c:pt idx="22">
                  <c:v>98.404127336664828</c:v>
                </c:pt>
                <c:pt idx="23">
                  <c:v>98.492966870257277</c:v>
                </c:pt>
              </c:numCache>
            </c:numRef>
          </c:val>
          <c:smooth val="0"/>
        </c:ser>
        <c:ser>
          <c:idx val="2"/>
          <c:order val="2"/>
          <c:tx>
            <c:strRef>
              <c:f>Sheet1!$M$21</c:f>
              <c:strCache>
                <c:ptCount val="1"/>
                <c:pt idx="0">
                  <c:v>France</c:v>
                </c:pt>
              </c:strCache>
            </c:strRef>
          </c:tx>
          <c:marker>
            <c:symbol val="none"/>
          </c:marker>
          <c:cat>
            <c:strRef>
              <c:f>Sheet1!$C$22:$C$45</c:f>
              <c:strCache>
                <c:ptCount val="24"/>
                <c:pt idx="0">
                  <c:v>Q4 2007</c:v>
                </c:pt>
                <c:pt idx="1">
                  <c:v>Q1 2008</c:v>
                </c:pt>
                <c:pt idx="2">
                  <c:v>Q2 2008</c:v>
                </c:pt>
                <c:pt idx="3">
                  <c:v>Q3 2008</c:v>
                </c:pt>
                <c:pt idx="4">
                  <c:v>Q4 2008</c:v>
                </c:pt>
                <c:pt idx="5">
                  <c:v>Q1 2009</c:v>
                </c:pt>
                <c:pt idx="6">
                  <c:v>Q2 2009</c:v>
                </c:pt>
                <c:pt idx="7">
                  <c:v>Q3 2009</c:v>
                </c:pt>
                <c:pt idx="8">
                  <c:v>Q4 2009</c:v>
                </c:pt>
                <c:pt idx="9">
                  <c:v>Q1 2010</c:v>
                </c:pt>
                <c:pt idx="10">
                  <c:v>Q2 2010</c:v>
                </c:pt>
                <c:pt idx="11">
                  <c:v>Q3 2010</c:v>
                </c:pt>
                <c:pt idx="12">
                  <c:v>Q4 2010</c:v>
                </c:pt>
                <c:pt idx="13">
                  <c:v>Q1 2011</c:v>
                </c:pt>
                <c:pt idx="14">
                  <c:v>Q2 2011</c:v>
                </c:pt>
                <c:pt idx="15">
                  <c:v>Q3 2011</c:v>
                </c:pt>
                <c:pt idx="16">
                  <c:v>Q4 2011</c:v>
                </c:pt>
                <c:pt idx="17">
                  <c:v>Q1 2012</c:v>
                </c:pt>
                <c:pt idx="18">
                  <c:v>Q2 2012</c:v>
                </c:pt>
                <c:pt idx="19">
                  <c:v>Q3 2012</c:v>
                </c:pt>
                <c:pt idx="20">
                  <c:v>Q4 2012</c:v>
                </c:pt>
                <c:pt idx="21">
                  <c:v>Q1 2013</c:v>
                </c:pt>
                <c:pt idx="22">
                  <c:v>Q2 2013</c:v>
                </c:pt>
                <c:pt idx="23">
                  <c:v>Q3 2013</c:v>
                </c:pt>
              </c:strCache>
            </c:strRef>
          </c:cat>
          <c:val>
            <c:numRef>
              <c:f>Sheet1!$M$22:$M$45</c:f>
              <c:numCache>
                <c:formatCode>General</c:formatCode>
                <c:ptCount val="24"/>
                <c:pt idx="0">
                  <c:v>100</c:v>
                </c:pt>
                <c:pt idx="1">
                  <c:v>100.41778329617985</c:v>
                </c:pt>
                <c:pt idx="2">
                  <c:v>99.747253257096901</c:v>
                </c:pt>
                <c:pt idx="3">
                  <c:v>99.304725524548914</c:v>
                </c:pt>
                <c:pt idx="4">
                  <c:v>97.744942303486098</c:v>
                </c:pt>
                <c:pt idx="5">
                  <c:v>96.077123105780259</c:v>
                </c:pt>
                <c:pt idx="6">
                  <c:v>96.034704072006306</c:v>
                </c:pt>
                <c:pt idx="7">
                  <c:v>96.12572824864624</c:v>
                </c:pt>
                <c:pt idx="8">
                  <c:v>96.788967516299294</c:v>
                </c:pt>
                <c:pt idx="9">
                  <c:v>97.033539757902204</c:v>
                </c:pt>
                <c:pt idx="10">
                  <c:v>97.616580539826387</c:v>
                </c:pt>
                <c:pt idx="11">
                  <c:v>98.113236726929671</c:v>
                </c:pt>
                <c:pt idx="12">
                  <c:v>98.613206901046553</c:v>
                </c:pt>
                <c:pt idx="13">
                  <c:v>99.700857438906652</c:v>
                </c:pt>
                <c:pt idx="14">
                  <c:v>99.639438212921462</c:v>
                </c:pt>
                <c:pt idx="15">
                  <c:v>99.895498942838145</c:v>
                </c:pt>
                <c:pt idx="16">
                  <c:v>100.06561694286906</c:v>
                </c:pt>
                <c:pt idx="17">
                  <c:v>100.08572179741819</c:v>
                </c:pt>
                <c:pt idx="18">
                  <c:v>99.743939270083317</c:v>
                </c:pt>
                <c:pt idx="19">
                  <c:v>99.914278202581812</c:v>
                </c:pt>
                <c:pt idx="20">
                  <c:v>99.742171810342725</c:v>
                </c:pt>
                <c:pt idx="21">
                  <c:v>99.684508436306274</c:v>
                </c:pt>
                <c:pt idx="22">
                  <c:v>100.23131629354856</c:v>
                </c:pt>
                <c:pt idx="23">
                  <c:v>100.08152408053431</c:v>
                </c:pt>
              </c:numCache>
            </c:numRef>
          </c:val>
          <c:smooth val="0"/>
        </c:ser>
        <c:ser>
          <c:idx val="3"/>
          <c:order val="3"/>
          <c:tx>
            <c:strRef>
              <c:f>Sheet1!$N$21</c:f>
              <c:strCache>
                <c:ptCount val="1"/>
                <c:pt idx="0">
                  <c:v>Spain</c:v>
                </c:pt>
              </c:strCache>
            </c:strRef>
          </c:tx>
          <c:marker>
            <c:symbol val="none"/>
          </c:marker>
          <c:cat>
            <c:strRef>
              <c:f>Sheet1!$C$22:$C$45</c:f>
              <c:strCache>
                <c:ptCount val="24"/>
                <c:pt idx="0">
                  <c:v>Q4 2007</c:v>
                </c:pt>
                <c:pt idx="1">
                  <c:v>Q1 2008</c:v>
                </c:pt>
                <c:pt idx="2">
                  <c:v>Q2 2008</c:v>
                </c:pt>
                <c:pt idx="3">
                  <c:v>Q3 2008</c:v>
                </c:pt>
                <c:pt idx="4">
                  <c:v>Q4 2008</c:v>
                </c:pt>
                <c:pt idx="5">
                  <c:v>Q1 2009</c:v>
                </c:pt>
                <c:pt idx="6">
                  <c:v>Q2 2009</c:v>
                </c:pt>
                <c:pt idx="7">
                  <c:v>Q3 2009</c:v>
                </c:pt>
                <c:pt idx="8">
                  <c:v>Q4 2009</c:v>
                </c:pt>
                <c:pt idx="9">
                  <c:v>Q1 2010</c:v>
                </c:pt>
                <c:pt idx="10">
                  <c:v>Q2 2010</c:v>
                </c:pt>
                <c:pt idx="11">
                  <c:v>Q3 2010</c:v>
                </c:pt>
                <c:pt idx="12">
                  <c:v>Q4 2010</c:v>
                </c:pt>
                <c:pt idx="13">
                  <c:v>Q1 2011</c:v>
                </c:pt>
                <c:pt idx="14">
                  <c:v>Q2 2011</c:v>
                </c:pt>
                <c:pt idx="15">
                  <c:v>Q3 2011</c:v>
                </c:pt>
                <c:pt idx="16">
                  <c:v>Q4 2011</c:v>
                </c:pt>
                <c:pt idx="17">
                  <c:v>Q1 2012</c:v>
                </c:pt>
                <c:pt idx="18">
                  <c:v>Q2 2012</c:v>
                </c:pt>
                <c:pt idx="19">
                  <c:v>Q3 2012</c:v>
                </c:pt>
                <c:pt idx="20">
                  <c:v>Q4 2012</c:v>
                </c:pt>
                <c:pt idx="21">
                  <c:v>Q1 2013</c:v>
                </c:pt>
                <c:pt idx="22">
                  <c:v>Q2 2013</c:v>
                </c:pt>
                <c:pt idx="23">
                  <c:v>Q3 2013</c:v>
                </c:pt>
              </c:strCache>
            </c:strRef>
          </c:cat>
          <c:val>
            <c:numRef>
              <c:f>Sheet1!$N$22:$N$45</c:f>
              <c:numCache>
                <c:formatCode>General</c:formatCode>
                <c:ptCount val="24"/>
                <c:pt idx="0">
                  <c:v>100</c:v>
                </c:pt>
                <c:pt idx="1">
                  <c:v>101.02201491428741</c:v>
                </c:pt>
                <c:pt idx="2">
                  <c:v>101.59281321489051</c:v>
                </c:pt>
                <c:pt idx="3">
                  <c:v>101.27343355417571</c:v>
                </c:pt>
                <c:pt idx="4">
                  <c:v>100.08541549065629</c:v>
                </c:pt>
                <c:pt idx="5">
                  <c:v>98.352966517127655</c:v>
                </c:pt>
                <c:pt idx="6">
                  <c:v>97.156406904542621</c:v>
                </c:pt>
                <c:pt idx="7">
                  <c:v>96.642428473810867</c:v>
                </c:pt>
                <c:pt idx="8">
                  <c:v>96.635001039840745</c:v>
                </c:pt>
                <c:pt idx="9">
                  <c:v>96.811031224932407</c:v>
                </c:pt>
                <c:pt idx="10">
                  <c:v>97.024198579874621</c:v>
                </c:pt>
                <c:pt idx="11">
                  <c:v>97.105900353545863</c:v>
                </c:pt>
                <c:pt idx="12">
                  <c:v>97.372545233072884</c:v>
                </c:pt>
                <c:pt idx="13">
                  <c:v>97.456846608633654</c:v>
                </c:pt>
                <c:pt idx="14">
                  <c:v>97.436421165215833</c:v>
                </c:pt>
                <c:pt idx="15">
                  <c:v>96.967378710003274</c:v>
                </c:pt>
                <c:pt idx="16">
                  <c:v>96.715588698416468</c:v>
                </c:pt>
                <c:pt idx="17">
                  <c:v>96.187498143141497</c:v>
                </c:pt>
                <c:pt idx="18">
                  <c:v>95.747794052110876</c:v>
                </c:pt>
                <c:pt idx="19">
                  <c:v>95.501945987700168</c:v>
                </c:pt>
                <c:pt idx="20">
                  <c:v>94.704982322707153</c:v>
                </c:pt>
                <c:pt idx="21">
                  <c:v>95.086381057072401</c:v>
                </c:pt>
                <c:pt idx="22">
                  <c:v>94.810451885082742</c:v>
                </c:pt>
                <c:pt idx="23">
                  <c:v>94.905262336967823</c:v>
                </c:pt>
              </c:numCache>
            </c:numRef>
          </c:val>
          <c:smooth val="0"/>
        </c:ser>
        <c:ser>
          <c:idx val="4"/>
          <c:order val="4"/>
          <c:tx>
            <c:strRef>
              <c:f>Sheet1!$O$21</c:f>
              <c:strCache>
                <c:ptCount val="1"/>
                <c:pt idx="0">
                  <c:v>Italy</c:v>
                </c:pt>
              </c:strCache>
            </c:strRef>
          </c:tx>
          <c:marker>
            <c:symbol val="none"/>
          </c:marker>
          <c:cat>
            <c:strRef>
              <c:f>Sheet1!$C$22:$C$45</c:f>
              <c:strCache>
                <c:ptCount val="24"/>
                <c:pt idx="0">
                  <c:v>Q4 2007</c:v>
                </c:pt>
                <c:pt idx="1">
                  <c:v>Q1 2008</c:v>
                </c:pt>
                <c:pt idx="2">
                  <c:v>Q2 2008</c:v>
                </c:pt>
                <c:pt idx="3">
                  <c:v>Q3 2008</c:v>
                </c:pt>
                <c:pt idx="4">
                  <c:v>Q4 2008</c:v>
                </c:pt>
                <c:pt idx="5">
                  <c:v>Q1 2009</c:v>
                </c:pt>
                <c:pt idx="6">
                  <c:v>Q2 2009</c:v>
                </c:pt>
                <c:pt idx="7">
                  <c:v>Q3 2009</c:v>
                </c:pt>
                <c:pt idx="8">
                  <c:v>Q4 2009</c:v>
                </c:pt>
                <c:pt idx="9">
                  <c:v>Q1 2010</c:v>
                </c:pt>
                <c:pt idx="10">
                  <c:v>Q2 2010</c:v>
                </c:pt>
                <c:pt idx="11">
                  <c:v>Q3 2010</c:v>
                </c:pt>
                <c:pt idx="12">
                  <c:v>Q4 2010</c:v>
                </c:pt>
                <c:pt idx="13">
                  <c:v>Q1 2011</c:v>
                </c:pt>
                <c:pt idx="14">
                  <c:v>Q2 2011</c:v>
                </c:pt>
                <c:pt idx="15">
                  <c:v>Q3 2011</c:v>
                </c:pt>
                <c:pt idx="16">
                  <c:v>Q4 2011</c:v>
                </c:pt>
                <c:pt idx="17">
                  <c:v>Q1 2012</c:v>
                </c:pt>
                <c:pt idx="18">
                  <c:v>Q2 2012</c:v>
                </c:pt>
                <c:pt idx="19">
                  <c:v>Q3 2012</c:v>
                </c:pt>
                <c:pt idx="20">
                  <c:v>Q4 2012</c:v>
                </c:pt>
                <c:pt idx="21">
                  <c:v>Q1 2013</c:v>
                </c:pt>
                <c:pt idx="22">
                  <c:v>Q2 2013</c:v>
                </c:pt>
                <c:pt idx="23">
                  <c:v>Q3 2013</c:v>
                </c:pt>
              </c:strCache>
            </c:strRef>
          </c:cat>
          <c:val>
            <c:numRef>
              <c:f>Sheet1!$O$22:$O$45</c:f>
              <c:numCache>
                <c:formatCode>General</c:formatCode>
                <c:ptCount val="24"/>
                <c:pt idx="0">
                  <c:v>100</c:v>
                </c:pt>
                <c:pt idx="1">
                  <c:v>100.51677817390188</c:v>
                </c:pt>
                <c:pt idx="2">
                  <c:v>99.923907656006747</c:v>
                </c:pt>
                <c:pt idx="3">
                  <c:v>98.618604443857322</c:v>
                </c:pt>
                <c:pt idx="4">
                  <c:v>96.997010542843952</c:v>
                </c:pt>
                <c:pt idx="5">
                  <c:v>93.600617760286028</c:v>
                </c:pt>
                <c:pt idx="6">
                  <c:v>93.287951794936234</c:v>
                </c:pt>
                <c:pt idx="7">
                  <c:v>93.68908786383497</c:v>
                </c:pt>
                <c:pt idx="8">
                  <c:v>93.577392679991689</c:v>
                </c:pt>
                <c:pt idx="9">
                  <c:v>94.405440629445323</c:v>
                </c:pt>
                <c:pt idx="10">
                  <c:v>94.957794793393447</c:v>
                </c:pt>
                <c:pt idx="11">
                  <c:v>95.390371982551926</c:v>
                </c:pt>
                <c:pt idx="12">
                  <c:v>95.697802236159063</c:v>
                </c:pt>
                <c:pt idx="13">
                  <c:v>95.766537733908777</c:v>
                </c:pt>
                <c:pt idx="14">
                  <c:v>95.998788536852146</c:v>
                </c:pt>
                <c:pt idx="15">
                  <c:v>95.842791176724873</c:v>
                </c:pt>
                <c:pt idx="16">
                  <c:v>95.145233273780462</c:v>
                </c:pt>
                <c:pt idx="17">
                  <c:v>94.081981042964514</c:v>
                </c:pt>
                <c:pt idx="18">
                  <c:v>93.512228206148492</c:v>
                </c:pt>
                <c:pt idx="19">
                  <c:v>93.121026564658891</c:v>
                </c:pt>
                <c:pt idx="20">
                  <c:v>92.253240905568703</c:v>
                </c:pt>
                <c:pt idx="21">
                  <c:v>91.72671625288433</c:v>
                </c:pt>
                <c:pt idx="22">
                  <c:v>91.479698057846292</c:v>
                </c:pt>
                <c:pt idx="23">
                  <c:v>91.368002874002997</c:v>
                </c:pt>
              </c:numCache>
            </c:numRef>
          </c:val>
          <c:smooth val="0"/>
        </c:ser>
        <c:ser>
          <c:idx val="5"/>
          <c:order val="5"/>
          <c:tx>
            <c:strRef>
              <c:f>Sheet1!$P$21</c:f>
              <c:strCache>
                <c:ptCount val="1"/>
                <c:pt idx="0">
                  <c:v>Portugal</c:v>
                </c:pt>
              </c:strCache>
            </c:strRef>
          </c:tx>
          <c:marker>
            <c:symbol val="none"/>
          </c:marker>
          <c:cat>
            <c:strRef>
              <c:f>Sheet1!$C$22:$C$45</c:f>
              <c:strCache>
                <c:ptCount val="24"/>
                <c:pt idx="0">
                  <c:v>Q4 2007</c:v>
                </c:pt>
                <c:pt idx="1">
                  <c:v>Q1 2008</c:v>
                </c:pt>
                <c:pt idx="2">
                  <c:v>Q2 2008</c:v>
                </c:pt>
                <c:pt idx="3">
                  <c:v>Q3 2008</c:v>
                </c:pt>
                <c:pt idx="4">
                  <c:v>Q4 2008</c:v>
                </c:pt>
                <c:pt idx="5">
                  <c:v>Q1 2009</c:v>
                </c:pt>
                <c:pt idx="6">
                  <c:v>Q2 2009</c:v>
                </c:pt>
                <c:pt idx="7">
                  <c:v>Q3 2009</c:v>
                </c:pt>
                <c:pt idx="8">
                  <c:v>Q4 2009</c:v>
                </c:pt>
                <c:pt idx="9">
                  <c:v>Q1 2010</c:v>
                </c:pt>
                <c:pt idx="10">
                  <c:v>Q2 2010</c:v>
                </c:pt>
                <c:pt idx="11">
                  <c:v>Q3 2010</c:v>
                </c:pt>
                <c:pt idx="12">
                  <c:v>Q4 2010</c:v>
                </c:pt>
                <c:pt idx="13">
                  <c:v>Q1 2011</c:v>
                </c:pt>
                <c:pt idx="14">
                  <c:v>Q2 2011</c:v>
                </c:pt>
                <c:pt idx="15">
                  <c:v>Q3 2011</c:v>
                </c:pt>
                <c:pt idx="16">
                  <c:v>Q4 2011</c:v>
                </c:pt>
                <c:pt idx="17">
                  <c:v>Q1 2012</c:v>
                </c:pt>
                <c:pt idx="18">
                  <c:v>Q2 2012</c:v>
                </c:pt>
                <c:pt idx="19">
                  <c:v>Q3 2012</c:v>
                </c:pt>
                <c:pt idx="20">
                  <c:v>Q4 2012</c:v>
                </c:pt>
                <c:pt idx="21">
                  <c:v>Q1 2013</c:v>
                </c:pt>
                <c:pt idx="22">
                  <c:v>Q2 2013</c:v>
                </c:pt>
                <c:pt idx="23">
                  <c:v>Q3 2013</c:v>
                </c:pt>
              </c:strCache>
            </c:strRef>
          </c:cat>
          <c:val>
            <c:numRef>
              <c:f>Sheet1!$P$22:$P$45</c:f>
              <c:numCache>
                <c:formatCode>General</c:formatCode>
                <c:ptCount val="24"/>
                <c:pt idx="0">
                  <c:v>100</c:v>
                </c:pt>
                <c:pt idx="1">
                  <c:v>99.972032649719026</c:v>
                </c:pt>
                <c:pt idx="2">
                  <c:v>99.747717201073712</c:v>
                </c:pt>
                <c:pt idx="3">
                  <c:v>99.297356364590442</c:v>
                </c:pt>
                <c:pt idx="4">
                  <c:v>98.200574916458365</c:v>
                </c:pt>
                <c:pt idx="5">
                  <c:v>95.834018100930408</c:v>
                </c:pt>
                <c:pt idx="6">
                  <c:v>96.155210144363423</c:v>
                </c:pt>
                <c:pt idx="7">
                  <c:v>96.84689749821959</c:v>
                </c:pt>
                <c:pt idx="8">
                  <c:v>96.829021459895685</c:v>
                </c:pt>
                <c:pt idx="9">
                  <c:v>97.826043081252365</c:v>
                </c:pt>
                <c:pt idx="10">
                  <c:v>98.426908627495081</c:v>
                </c:pt>
                <c:pt idx="11">
                  <c:v>98.570781903682757</c:v>
                </c:pt>
                <c:pt idx="12">
                  <c:v>98.309561085594495</c:v>
                </c:pt>
                <c:pt idx="13">
                  <c:v>97.766648502305145</c:v>
                </c:pt>
                <c:pt idx="14">
                  <c:v>97.68822459223891</c:v>
                </c:pt>
                <c:pt idx="15">
                  <c:v>97.227195797401052</c:v>
                </c:pt>
                <c:pt idx="16">
                  <c:v>95.535315267001693</c:v>
                </c:pt>
                <c:pt idx="17">
                  <c:v>95.457179680134246</c:v>
                </c:pt>
                <c:pt idx="18">
                  <c:v>94.544348432819248</c:v>
                </c:pt>
                <c:pt idx="19">
                  <c:v>93.750018020199917</c:v>
                </c:pt>
                <c:pt idx="20">
                  <c:v>91.945114795881594</c:v>
                </c:pt>
                <c:pt idx="21">
                  <c:v>91.534542560828996</c:v>
                </c:pt>
                <c:pt idx="22">
                  <c:v>92.515129759855597</c:v>
                </c:pt>
                <c:pt idx="23">
                  <c:v>92.700160019375318</c:v>
                </c:pt>
              </c:numCache>
            </c:numRef>
          </c:val>
          <c:smooth val="0"/>
        </c:ser>
        <c:ser>
          <c:idx val="6"/>
          <c:order val="6"/>
          <c:tx>
            <c:strRef>
              <c:f>Sheet1!$Q$21</c:f>
              <c:strCache>
                <c:ptCount val="1"/>
              </c:strCache>
            </c:strRef>
          </c:tx>
          <c:spPr>
            <a:ln>
              <a:prstDash val="sysDash"/>
            </a:ln>
          </c:spPr>
          <c:marker>
            <c:symbol val="none"/>
          </c:marker>
          <c:cat>
            <c:strRef>
              <c:f>Sheet1!$C$22:$C$45</c:f>
              <c:strCache>
                <c:ptCount val="24"/>
                <c:pt idx="0">
                  <c:v>Q4 2007</c:v>
                </c:pt>
                <c:pt idx="1">
                  <c:v>Q1 2008</c:v>
                </c:pt>
                <c:pt idx="2">
                  <c:v>Q2 2008</c:v>
                </c:pt>
                <c:pt idx="3">
                  <c:v>Q3 2008</c:v>
                </c:pt>
                <c:pt idx="4">
                  <c:v>Q4 2008</c:v>
                </c:pt>
                <c:pt idx="5">
                  <c:v>Q1 2009</c:v>
                </c:pt>
                <c:pt idx="6">
                  <c:v>Q2 2009</c:v>
                </c:pt>
                <c:pt idx="7">
                  <c:v>Q3 2009</c:v>
                </c:pt>
                <c:pt idx="8">
                  <c:v>Q4 2009</c:v>
                </c:pt>
                <c:pt idx="9">
                  <c:v>Q1 2010</c:v>
                </c:pt>
                <c:pt idx="10">
                  <c:v>Q2 2010</c:v>
                </c:pt>
                <c:pt idx="11">
                  <c:v>Q3 2010</c:v>
                </c:pt>
                <c:pt idx="12">
                  <c:v>Q4 2010</c:v>
                </c:pt>
                <c:pt idx="13">
                  <c:v>Q1 2011</c:v>
                </c:pt>
                <c:pt idx="14">
                  <c:v>Q2 2011</c:v>
                </c:pt>
                <c:pt idx="15">
                  <c:v>Q3 2011</c:v>
                </c:pt>
                <c:pt idx="16">
                  <c:v>Q4 2011</c:v>
                </c:pt>
                <c:pt idx="17">
                  <c:v>Q1 2012</c:v>
                </c:pt>
                <c:pt idx="18">
                  <c:v>Q2 2012</c:v>
                </c:pt>
                <c:pt idx="19">
                  <c:v>Q3 2012</c:v>
                </c:pt>
                <c:pt idx="20">
                  <c:v>Q4 2012</c:v>
                </c:pt>
                <c:pt idx="21">
                  <c:v>Q1 2013</c:v>
                </c:pt>
                <c:pt idx="22">
                  <c:v>Q2 2013</c:v>
                </c:pt>
                <c:pt idx="23">
                  <c:v>Q3 2013</c:v>
                </c:pt>
              </c:strCache>
            </c:strRef>
          </c:cat>
          <c:val>
            <c:numRef>
              <c:f>Sheet1!$Q$22:$Q$45</c:f>
              <c:numCache>
                <c:formatCode>General</c:formatCode>
                <c:ptCount val="24"/>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100</c:v>
                </c:pt>
                <c:pt idx="14">
                  <c:v>100</c:v>
                </c:pt>
                <c:pt idx="15">
                  <c:v>100</c:v>
                </c:pt>
                <c:pt idx="16">
                  <c:v>100</c:v>
                </c:pt>
                <c:pt idx="17">
                  <c:v>100</c:v>
                </c:pt>
                <c:pt idx="18">
                  <c:v>100</c:v>
                </c:pt>
                <c:pt idx="19">
                  <c:v>100</c:v>
                </c:pt>
                <c:pt idx="20">
                  <c:v>100</c:v>
                </c:pt>
                <c:pt idx="21">
                  <c:v>100</c:v>
                </c:pt>
                <c:pt idx="22">
                  <c:v>100</c:v>
                </c:pt>
                <c:pt idx="23">
                  <c:v>100</c:v>
                </c:pt>
              </c:numCache>
            </c:numRef>
          </c:val>
          <c:smooth val="0"/>
        </c:ser>
        <c:dLbls>
          <c:showLegendKey val="0"/>
          <c:showVal val="0"/>
          <c:showCatName val="0"/>
          <c:showSerName val="0"/>
          <c:showPercent val="0"/>
          <c:showBubbleSize val="0"/>
        </c:dLbls>
        <c:marker val="1"/>
        <c:smooth val="0"/>
        <c:axId val="111036288"/>
        <c:axId val="111037824"/>
      </c:lineChart>
      <c:catAx>
        <c:axId val="111036288"/>
        <c:scaling>
          <c:orientation val="minMax"/>
        </c:scaling>
        <c:delete val="0"/>
        <c:axPos val="b"/>
        <c:majorTickMark val="out"/>
        <c:minorTickMark val="none"/>
        <c:tickLblPos val="nextTo"/>
        <c:txPr>
          <a:bodyPr/>
          <a:lstStyle/>
          <a:p>
            <a:pPr>
              <a:defRPr sz="800"/>
            </a:pPr>
            <a:endParaRPr lang="en-US"/>
          </a:p>
        </c:txPr>
        <c:crossAx val="111037824"/>
        <c:crosses val="autoZero"/>
        <c:auto val="1"/>
        <c:lblAlgn val="ctr"/>
        <c:lblOffset val="100"/>
        <c:tickLblSkip val="4"/>
        <c:tickMarkSkip val="2"/>
        <c:noMultiLvlLbl val="0"/>
      </c:catAx>
      <c:valAx>
        <c:axId val="111037824"/>
        <c:scaling>
          <c:orientation val="minMax"/>
          <c:min val="90"/>
        </c:scaling>
        <c:delete val="0"/>
        <c:axPos val="l"/>
        <c:title>
          <c:tx>
            <c:rich>
              <a:bodyPr rot="-5400000" vert="horz"/>
              <a:lstStyle/>
              <a:p>
                <a:pPr>
                  <a:defRPr sz="800"/>
                </a:pPr>
                <a:r>
                  <a:rPr lang="en-GB" sz="700" dirty="0"/>
                  <a:t>Индекс ВВП (4-й квартал </a:t>
                </a:r>
                <a:r>
                  <a:rPr lang="en-GB" sz="700" dirty="0" smtClean="0"/>
                  <a:t>2007</a:t>
                </a:r>
                <a:r>
                  <a:rPr lang="ru-RU" sz="700" dirty="0" smtClean="0"/>
                  <a:t> г.</a:t>
                </a:r>
                <a:r>
                  <a:rPr lang="en-GB" sz="700" dirty="0" smtClean="0"/>
                  <a:t>: </a:t>
                </a:r>
                <a:r>
                  <a:rPr lang="en-GB" sz="700" dirty="0"/>
                  <a:t>100)</a:t>
                </a:r>
                <a:endParaRPr lang="ru-RU" sz="700" dirty="0"/>
              </a:p>
            </c:rich>
          </c:tx>
          <c:layout/>
          <c:overlay val="0"/>
        </c:title>
        <c:numFmt formatCode="General" sourceLinked="1"/>
        <c:majorTickMark val="out"/>
        <c:minorTickMark val="none"/>
        <c:tickLblPos val="nextTo"/>
        <c:txPr>
          <a:bodyPr/>
          <a:lstStyle/>
          <a:p>
            <a:pPr>
              <a:defRPr sz="900"/>
            </a:pPr>
            <a:endParaRPr lang="en-US"/>
          </a:p>
        </c:txPr>
        <c:crossAx val="111036288"/>
        <c:crosses val="autoZero"/>
        <c:crossBetween val="between"/>
      </c:valAx>
    </c:plotArea>
    <c:legend>
      <c:legendPos val="b"/>
      <c:layout>
        <c:manualLayout>
          <c:xMode val="edge"/>
          <c:yMode val="edge"/>
          <c:x val="0.15454055439791231"/>
          <c:y val="0.87853347628625955"/>
          <c:w val="0.80779305720802741"/>
          <c:h val="0.12146652371374045"/>
        </c:manualLayout>
      </c:layout>
      <c:overlay val="0"/>
      <c:txPr>
        <a:bodyPr/>
        <a:lstStyle/>
        <a:p>
          <a:pPr>
            <a:defRPr sz="700"/>
          </a:pPr>
          <a:endParaRPr lang="en-US"/>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2329177783507959"/>
          <c:y val="6.5134358982983864E-2"/>
          <c:w val="0.7093409533031273"/>
          <c:h val="0.78008356653263933"/>
        </c:manualLayout>
      </c:layout>
      <c:bubbleChart>
        <c:varyColors val="0"/>
        <c:ser>
          <c:idx val="0"/>
          <c:order val="0"/>
          <c:tx>
            <c:strRef>
              <c:f>Bubble!$B$16</c:f>
              <c:strCache>
                <c:ptCount val="1"/>
                <c:pt idx="0">
                  <c:v>GCC</c:v>
                </c:pt>
              </c:strCache>
            </c:strRef>
          </c:tx>
          <c:spPr>
            <a:solidFill>
              <a:srgbClr val="FF0000"/>
            </a:solidFill>
            <a:ln w="25400">
              <a:noFill/>
            </a:ln>
          </c:spPr>
          <c:invertIfNegative val="0"/>
          <c:dLbls>
            <c:dLbl>
              <c:idx val="0"/>
              <c:layout>
                <c:manualLayout>
                  <c:x val="-3.5644057598832365E-2"/>
                  <c:y val="-1.5367755222717496E-2"/>
                </c:manualLayout>
              </c:layout>
              <c:tx>
                <c:rich>
                  <a:bodyPr/>
                  <a:lstStyle/>
                  <a:p>
                    <a:r>
                      <a:rPr lang="ru-RU" sz="800" b="1" i="0" u="none" strike="noStrike" baseline="0" dirty="0" smtClean="0">
                        <a:effectLst/>
                      </a:rPr>
                      <a:t>ССАГПЗ </a:t>
                    </a:r>
                    <a:endParaRPr lang="en-US" dirty="0"/>
                  </a:p>
                </c:rich>
              </c:tx>
              <c:showLegendKey val="0"/>
              <c:showVal val="0"/>
              <c:showCatName val="0"/>
              <c:showSerName val="1"/>
              <c:showPercent val="0"/>
              <c:showBubbleSize val="0"/>
            </c:dLbl>
            <c:showLegendKey val="0"/>
            <c:showVal val="1"/>
            <c:showCatName val="0"/>
            <c:showSerName val="0"/>
            <c:showPercent val="0"/>
            <c:showBubbleSize val="0"/>
            <c:showLeaderLines val="0"/>
          </c:dLbls>
          <c:xVal>
            <c:numRef>
              <c:f>Bubble!$C$16</c:f>
              <c:numCache>
                <c:formatCode>General</c:formatCode>
                <c:ptCount val="1"/>
                <c:pt idx="0">
                  <c:v>8.1314830210420005E-2</c:v>
                </c:pt>
              </c:numCache>
            </c:numRef>
          </c:xVal>
          <c:yVal>
            <c:numRef>
              <c:f>Bubble!$D$16</c:f>
              <c:numCache>
                <c:formatCode>0%</c:formatCode>
                <c:ptCount val="1"/>
                <c:pt idx="0">
                  <c:v>0.30630780226088683</c:v>
                </c:pt>
              </c:numCache>
            </c:numRef>
          </c:yVal>
          <c:bubbleSize>
            <c:numRef>
              <c:f>Bubble!$E$16</c:f>
              <c:numCache>
                <c:formatCode>_-* #,##0.0_-;\-* #,##0.0_-;_-* "-"??_-;_-@_-</c:formatCode>
                <c:ptCount val="1"/>
                <c:pt idx="0">
                  <c:v>1577.1979999999999</c:v>
                </c:pt>
              </c:numCache>
            </c:numRef>
          </c:bubbleSize>
          <c:bubble3D val="0"/>
        </c:ser>
        <c:ser>
          <c:idx val="1"/>
          <c:order val="1"/>
          <c:tx>
            <c:strRef>
              <c:f>Bubble!$B$20</c:f>
              <c:strCache>
                <c:ptCount val="1"/>
                <c:pt idx="0">
                  <c:v>China</c:v>
                </c:pt>
              </c:strCache>
            </c:strRef>
          </c:tx>
          <c:spPr>
            <a:solidFill>
              <a:srgbClr val="A32020">
                <a:lumMod val="20000"/>
                <a:lumOff val="80000"/>
              </a:srgbClr>
            </a:solidFill>
            <a:ln w="25400">
              <a:noFill/>
            </a:ln>
          </c:spPr>
          <c:invertIfNegative val="0"/>
          <c:dLbls>
            <c:dLbl>
              <c:idx val="0"/>
              <c:layout>
                <c:manualLayout>
                  <c:x val="-1.3366521599562168E-2"/>
                  <c:y val="0"/>
                </c:manualLayout>
              </c:layout>
              <c:tx>
                <c:rich>
                  <a:bodyPr/>
                  <a:lstStyle/>
                  <a:p>
                    <a:r>
                      <a:rPr lang="ru-RU" dirty="0" smtClean="0"/>
                      <a:t>Китай</a:t>
                    </a:r>
                    <a:endParaRPr lang="en-US" dirty="0"/>
                  </a:p>
                </c:rich>
              </c:tx>
              <c:showLegendKey val="0"/>
              <c:showVal val="0"/>
              <c:showCatName val="0"/>
              <c:showSerName val="1"/>
              <c:showPercent val="0"/>
              <c:showBubbleSize val="0"/>
            </c:dLbl>
            <c:showLegendKey val="0"/>
            <c:showVal val="0"/>
            <c:showCatName val="0"/>
            <c:showSerName val="1"/>
            <c:showPercent val="0"/>
            <c:showBubbleSize val="0"/>
            <c:showLeaderLines val="0"/>
          </c:dLbls>
          <c:xVal>
            <c:numRef>
              <c:f>Bubble!$C$20</c:f>
              <c:numCache>
                <c:formatCode>General</c:formatCode>
                <c:ptCount val="1"/>
                <c:pt idx="0">
                  <c:v>0.1013496898108278</c:v>
                </c:pt>
              </c:numCache>
            </c:numRef>
          </c:xVal>
          <c:yVal>
            <c:numRef>
              <c:f>Bubble!$D$20</c:f>
              <c:numCache>
                <c:formatCode>0%</c:formatCode>
                <c:ptCount val="1"/>
                <c:pt idx="0">
                  <c:v>7.3891497463982617E-2</c:v>
                </c:pt>
              </c:numCache>
            </c:numRef>
          </c:yVal>
          <c:bubbleSize>
            <c:numRef>
              <c:f>Bubble!$E$20</c:f>
              <c:numCache>
                <c:formatCode>_-* #,##0.0_-;\-* #,##0.0_-;_-* "-"??_-;_-@_-</c:formatCode>
                <c:ptCount val="1"/>
                <c:pt idx="0">
                  <c:v>14345.635</c:v>
                </c:pt>
              </c:numCache>
            </c:numRef>
          </c:bubbleSize>
          <c:bubble3D val="0"/>
        </c:ser>
        <c:ser>
          <c:idx val="2"/>
          <c:order val="2"/>
          <c:tx>
            <c:strRef>
              <c:f>Bubble!$B$21</c:f>
              <c:strCache>
                <c:ptCount val="1"/>
                <c:pt idx="0">
                  <c:v>Indonesia</c:v>
                </c:pt>
              </c:strCache>
            </c:strRef>
          </c:tx>
          <c:spPr>
            <a:ln w="25400">
              <a:noFill/>
            </a:ln>
          </c:spPr>
          <c:invertIfNegative val="0"/>
          <c:dLbls>
            <c:dLbl>
              <c:idx val="0"/>
              <c:layout>
                <c:manualLayout>
                  <c:x val="-0.24674318210920901"/>
                  <c:y val="-7.4922848625190941E-2"/>
                </c:manualLayout>
              </c:layout>
              <c:tx>
                <c:rich>
                  <a:bodyPr/>
                  <a:lstStyle/>
                  <a:p>
                    <a:r>
                      <a:rPr lang="ru-RU" dirty="0" smtClean="0"/>
                      <a:t>Индонезия</a:t>
                    </a:r>
                    <a:endParaRPr lang="en-US" dirty="0"/>
                  </a:p>
                </c:rich>
              </c:tx>
              <c:showLegendKey val="0"/>
              <c:showVal val="0"/>
              <c:showCatName val="0"/>
              <c:showSerName val="1"/>
              <c:showPercent val="0"/>
              <c:showBubbleSize val="0"/>
            </c:dLbl>
            <c:showLegendKey val="0"/>
            <c:showVal val="0"/>
            <c:showCatName val="0"/>
            <c:showSerName val="1"/>
            <c:showPercent val="0"/>
            <c:showBubbleSize val="0"/>
            <c:showLeaderLines val="0"/>
          </c:dLbls>
          <c:xVal>
            <c:numRef>
              <c:f>Bubble!$C$21</c:f>
              <c:numCache>
                <c:formatCode>General</c:formatCode>
                <c:ptCount val="1"/>
                <c:pt idx="0">
                  <c:v>7.564023547629993E-2</c:v>
                </c:pt>
              </c:numCache>
            </c:numRef>
          </c:xVal>
          <c:yVal>
            <c:numRef>
              <c:f>Bubble!$D$21</c:f>
              <c:numCache>
                <c:formatCode>0%</c:formatCode>
                <c:ptCount val="1"/>
                <c:pt idx="0">
                  <c:v>0.19686385826850025</c:v>
                </c:pt>
              </c:numCache>
            </c:numRef>
          </c:yVal>
          <c:bubbleSize>
            <c:numRef>
              <c:f>Bubble!$E$21</c:f>
              <c:numCache>
                <c:formatCode>_-* #,##0.0_-;\-* #,##0.0_-;_-* "-"??_-;_-@_-</c:formatCode>
                <c:ptCount val="1"/>
                <c:pt idx="0">
                  <c:v>878.53599999999983</c:v>
                </c:pt>
              </c:numCache>
            </c:numRef>
          </c:bubbleSize>
          <c:bubble3D val="0"/>
        </c:ser>
        <c:ser>
          <c:idx val="3"/>
          <c:order val="3"/>
          <c:tx>
            <c:strRef>
              <c:f>Bubble!$B$22</c:f>
              <c:strCache>
                <c:ptCount val="1"/>
                <c:pt idx="0">
                  <c:v>Mexico</c:v>
                </c:pt>
              </c:strCache>
            </c:strRef>
          </c:tx>
          <c:spPr>
            <a:ln w="25400">
              <a:noFill/>
            </a:ln>
          </c:spPr>
          <c:invertIfNegative val="0"/>
          <c:dLbls>
            <c:dLbl>
              <c:idx val="0"/>
              <c:layout>
                <c:manualLayout>
                  <c:x val="-3.5644057598832449E-2"/>
                  <c:y val="1.024517014847833E-2"/>
                </c:manualLayout>
              </c:layout>
              <c:tx>
                <c:rich>
                  <a:bodyPr/>
                  <a:lstStyle/>
                  <a:p>
                    <a:r>
                      <a:rPr lang="ru-RU" dirty="0" smtClean="0"/>
                      <a:t>Мексика</a:t>
                    </a:r>
                    <a:endParaRPr lang="en-US" dirty="0"/>
                  </a:p>
                </c:rich>
              </c:tx>
              <c:showLegendKey val="0"/>
              <c:showVal val="0"/>
              <c:showCatName val="0"/>
              <c:showSerName val="1"/>
              <c:showPercent val="0"/>
              <c:showBubbleSize val="0"/>
            </c:dLbl>
            <c:showLegendKey val="0"/>
            <c:showVal val="0"/>
            <c:showCatName val="0"/>
            <c:showSerName val="1"/>
            <c:showPercent val="0"/>
            <c:showBubbleSize val="0"/>
            <c:showLeaderLines val="0"/>
          </c:dLbls>
          <c:xVal>
            <c:numRef>
              <c:f>Bubble!$C$22</c:f>
              <c:numCache>
                <c:formatCode>General</c:formatCode>
                <c:ptCount val="1"/>
                <c:pt idx="0">
                  <c:v>4.2353289062911484E-2</c:v>
                </c:pt>
              </c:numCache>
            </c:numRef>
          </c:xVal>
          <c:yVal>
            <c:numRef>
              <c:f>Bubble!$D$22</c:f>
              <c:numCache>
                <c:formatCode>0%</c:formatCode>
                <c:ptCount val="1"/>
                <c:pt idx="0">
                  <c:v>0.19008145085039543</c:v>
                </c:pt>
              </c:numCache>
            </c:numRef>
          </c:yVal>
          <c:bubbleSize>
            <c:numRef>
              <c:f>Bubble!$E$22</c:f>
              <c:numCache>
                <c:formatCode>_-* #,##0.0_-;\-* #,##0.0_-;_-* "-"??_-;_-@_-</c:formatCode>
                <c:ptCount val="1"/>
                <c:pt idx="0">
                  <c:v>1177.3979999999999</c:v>
                </c:pt>
              </c:numCache>
            </c:numRef>
          </c:bubbleSize>
          <c:bubble3D val="0"/>
        </c:ser>
        <c:ser>
          <c:idx val="4"/>
          <c:order val="4"/>
          <c:tx>
            <c:strRef>
              <c:f>Bubble!$B$23</c:f>
              <c:strCache>
                <c:ptCount val="1"/>
                <c:pt idx="0">
                  <c:v>Turkey</c:v>
                </c:pt>
              </c:strCache>
            </c:strRef>
          </c:tx>
          <c:spPr>
            <a:ln w="25400">
              <a:noFill/>
            </a:ln>
          </c:spPr>
          <c:invertIfNegative val="0"/>
          <c:dLbls>
            <c:dLbl>
              <c:idx val="0"/>
              <c:layout>
                <c:manualLayout>
                  <c:x val="-2.2277535999270279E-2"/>
                  <c:y val="1.5367755222717543E-2"/>
                </c:manualLayout>
              </c:layout>
              <c:tx>
                <c:rich>
                  <a:bodyPr/>
                  <a:lstStyle/>
                  <a:p>
                    <a:r>
                      <a:rPr lang="ru-RU" dirty="0" smtClean="0"/>
                      <a:t>Турция</a:t>
                    </a:r>
                    <a:endParaRPr lang="en-US" dirty="0"/>
                  </a:p>
                </c:rich>
              </c:tx>
              <c:showLegendKey val="0"/>
              <c:showVal val="0"/>
              <c:showCatName val="0"/>
              <c:showSerName val="1"/>
              <c:showPercent val="0"/>
              <c:showBubbleSize val="0"/>
            </c:dLbl>
            <c:showLegendKey val="0"/>
            <c:showVal val="1"/>
            <c:showCatName val="0"/>
            <c:showSerName val="0"/>
            <c:showPercent val="0"/>
            <c:showBubbleSize val="0"/>
            <c:showLeaderLines val="0"/>
          </c:dLbls>
          <c:xVal>
            <c:numRef>
              <c:f>Bubble!$C$23</c:f>
              <c:numCache>
                <c:formatCode>General</c:formatCode>
                <c:ptCount val="1"/>
                <c:pt idx="0">
                  <c:v>6.6240790441712383E-2</c:v>
                </c:pt>
              </c:numCache>
            </c:numRef>
          </c:xVal>
          <c:yVal>
            <c:numRef>
              <c:f>Bubble!$D$23</c:f>
              <c:numCache>
                <c:formatCode>0%</c:formatCode>
                <c:ptCount val="1"/>
                <c:pt idx="0">
                  <c:v>0.15179570394374475</c:v>
                </c:pt>
              </c:numCache>
            </c:numRef>
          </c:yVal>
          <c:bubbleSize>
            <c:numRef>
              <c:f>Bubble!$E$23</c:f>
              <c:numCache>
                <c:formatCode>_-* #,##0.0_-;\-* #,##0.0_-;_-* "-"??_-;_-@_-</c:formatCode>
                <c:ptCount val="1"/>
                <c:pt idx="0">
                  <c:v>788.29900000000009</c:v>
                </c:pt>
              </c:numCache>
            </c:numRef>
          </c:bubbleSize>
          <c:bubble3D val="0"/>
        </c:ser>
        <c:ser>
          <c:idx val="5"/>
          <c:order val="5"/>
          <c:tx>
            <c:strRef>
              <c:f>Bubble!$B$17</c:f>
              <c:strCache>
                <c:ptCount val="1"/>
                <c:pt idx="0">
                  <c:v>Brazil</c:v>
                </c:pt>
              </c:strCache>
            </c:strRef>
          </c:tx>
          <c:spPr>
            <a:ln w="25400">
              <a:noFill/>
            </a:ln>
          </c:spPr>
          <c:invertIfNegative val="0"/>
          <c:dLbls>
            <c:dLbl>
              <c:idx val="0"/>
              <c:layout>
                <c:manualLayout>
                  <c:x val="-2.6733043199124337E-2"/>
                  <c:y val="2.049034029695666E-2"/>
                </c:manualLayout>
              </c:layout>
              <c:tx>
                <c:rich>
                  <a:bodyPr/>
                  <a:lstStyle/>
                  <a:p>
                    <a:r>
                      <a:rPr lang="ru-RU" dirty="0" smtClean="0"/>
                      <a:t>Бразилия</a:t>
                    </a:r>
                    <a:endParaRPr lang="en-US" dirty="0"/>
                  </a:p>
                </c:rich>
              </c:tx>
              <c:showLegendKey val="0"/>
              <c:showVal val="0"/>
              <c:showCatName val="0"/>
              <c:showSerName val="1"/>
              <c:showPercent val="0"/>
              <c:showBubbleSize val="0"/>
            </c:dLbl>
            <c:showLegendKey val="0"/>
            <c:showVal val="0"/>
            <c:showCatName val="0"/>
            <c:showSerName val="1"/>
            <c:showPercent val="0"/>
            <c:showBubbleSize val="0"/>
            <c:showLeaderLines val="0"/>
          </c:dLbls>
          <c:xVal>
            <c:numRef>
              <c:f>Bubble!$C$17</c:f>
              <c:numCache>
                <c:formatCode>General</c:formatCode>
                <c:ptCount val="1"/>
                <c:pt idx="0">
                  <c:v>5.4239468866973624E-2</c:v>
                </c:pt>
              </c:numCache>
            </c:numRef>
          </c:xVal>
          <c:yVal>
            <c:numRef>
              <c:f>Bubble!$D$17</c:f>
              <c:numCache>
                <c:formatCode>0%</c:formatCode>
                <c:ptCount val="1"/>
                <c:pt idx="0">
                  <c:v>0.10925174312442155</c:v>
                </c:pt>
              </c:numCache>
            </c:numRef>
          </c:yVal>
          <c:bubbleSize>
            <c:numRef>
              <c:f>Bubble!$E$17</c:f>
              <c:numCache>
                <c:formatCode>_-* #,##0.0_-;\-* #,##0.0_-;_-* "-"??_-;_-@_-</c:formatCode>
                <c:ptCount val="1"/>
                <c:pt idx="0">
                  <c:v>2253.09</c:v>
                </c:pt>
              </c:numCache>
            </c:numRef>
          </c:bubbleSize>
          <c:bubble3D val="0"/>
        </c:ser>
        <c:ser>
          <c:idx val="6"/>
          <c:order val="6"/>
          <c:tx>
            <c:strRef>
              <c:f>Bubble!$B$18</c:f>
              <c:strCache>
                <c:ptCount val="1"/>
                <c:pt idx="0">
                  <c:v>Russia</c:v>
                </c:pt>
              </c:strCache>
            </c:strRef>
          </c:tx>
          <c:spPr>
            <a:ln w="25400">
              <a:noFill/>
            </a:ln>
          </c:spPr>
          <c:invertIfNegative val="0"/>
          <c:dLbls>
            <c:dLbl>
              <c:idx val="0"/>
              <c:layout>
                <c:manualLayout>
                  <c:x val="-2.6733043199124337E-2"/>
                  <c:y val="-5.122585074239165E-3"/>
                </c:manualLayout>
              </c:layout>
              <c:tx>
                <c:rich>
                  <a:bodyPr/>
                  <a:lstStyle/>
                  <a:p>
                    <a:r>
                      <a:rPr lang="ru-RU" dirty="0" smtClean="0"/>
                      <a:t>Россия</a:t>
                    </a:r>
                    <a:endParaRPr lang="en-US" dirty="0"/>
                  </a:p>
                </c:rich>
              </c:tx>
              <c:showLegendKey val="0"/>
              <c:showVal val="0"/>
              <c:showCatName val="0"/>
              <c:showSerName val="1"/>
              <c:showPercent val="0"/>
              <c:showBubbleSize val="0"/>
            </c:dLbl>
            <c:showLegendKey val="0"/>
            <c:showVal val="0"/>
            <c:showCatName val="0"/>
            <c:showSerName val="1"/>
            <c:showPercent val="0"/>
            <c:showBubbleSize val="0"/>
            <c:showLeaderLines val="0"/>
          </c:dLbls>
          <c:xVal>
            <c:numRef>
              <c:f>Bubble!$C$18</c:f>
              <c:numCache>
                <c:formatCode>General</c:formatCode>
                <c:ptCount val="1"/>
                <c:pt idx="0">
                  <c:v>6.8505407959717171E-2</c:v>
                </c:pt>
              </c:numCache>
            </c:numRef>
          </c:xVal>
          <c:yVal>
            <c:numRef>
              <c:f>Bubble!$D$18</c:f>
              <c:numCache>
                <c:formatCode>0%</c:formatCode>
                <c:ptCount val="1"/>
                <c:pt idx="0">
                  <c:v>-0.11111281431768028</c:v>
                </c:pt>
              </c:numCache>
            </c:numRef>
          </c:yVal>
          <c:bubbleSize>
            <c:numRef>
              <c:f>Bubble!$E$18</c:f>
              <c:numCache>
                <c:formatCode>_-* #,##0.0_-;\-* #,##0.0_-;_-* "-"??_-;_-@_-</c:formatCode>
                <c:ptCount val="1"/>
                <c:pt idx="0">
                  <c:v>2029.8129999999999</c:v>
                </c:pt>
              </c:numCache>
            </c:numRef>
          </c:bubbleSize>
          <c:bubble3D val="0"/>
        </c:ser>
        <c:ser>
          <c:idx val="7"/>
          <c:order val="7"/>
          <c:tx>
            <c:strRef>
              <c:f>Bubble!$B$19</c:f>
              <c:strCache>
                <c:ptCount val="1"/>
                <c:pt idx="0">
                  <c:v>India</c:v>
                </c:pt>
              </c:strCache>
            </c:strRef>
          </c:tx>
          <c:spPr>
            <a:ln w="25400">
              <a:noFill/>
            </a:ln>
          </c:spPr>
          <c:invertIfNegative val="0"/>
          <c:dLbls>
            <c:dLbl>
              <c:idx val="0"/>
              <c:layout>
                <c:manualLayout>
                  <c:x val="-3.5644057598832449E-2"/>
                  <c:y val="-2.049034029695666E-2"/>
                </c:manualLayout>
              </c:layout>
              <c:tx>
                <c:rich>
                  <a:bodyPr/>
                  <a:lstStyle/>
                  <a:p>
                    <a:r>
                      <a:rPr lang="ru-RU" dirty="0" smtClean="0"/>
                      <a:t>Индия</a:t>
                    </a:r>
                    <a:endParaRPr lang="en-US" dirty="0"/>
                  </a:p>
                </c:rich>
              </c:tx>
              <c:showLegendKey val="0"/>
              <c:showVal val="0"/>
              <c:showCatName val="0"/>
              <c:showSerName val="1"/>
              <c:showPercent val="0"/>
              <c:showBubbleSize val="0"/>
            </c:dLbl>
            <c:showLegendKey val="0"/>
            <c:showVal val="0"/>
            <c:showCatName val="0"/>
            <c:showSerName val="1"/>
            <c:showPercent val="0"/>
            <c:showBubbleSize val="0"/>
            <c:showLeaderLines val="0"/>
          </c:dLbls>
          <c:xVal>
            <c:numRef>
              <c:f>Bubble!$C$19</c:f>
              <c:numCache>
                <c:formatCode>General</c:formatCode>
                <c:ptCount val="1"/>
                <c:pt idx="0">
                  <c:v>9.4649026070663181E-2</c:v>
                </c:pt>
              </c:numCache>
            </c:numRef>
          </c:xVal>
          <c:yVal>
            <c:numRef>
              <c:f>Bubble!$D$19</c:f>
              <c:numCache>
                <c:formatCode>0%</c:formatCode>
                <c:ptCount val="1"/>
                <c:pt idx="0">
                  <c:v>0.18799671017623149</c:v>
                </c:pt>
              </c:numCache>
            </c:numRef>
          </c:yVal>
          <c:bubbleSize>
            <c:numRef>
              <c:f>Bubble!$E$19</c:f>
              <c:numCache>
                <c:formatCode>_-* #,##0.0_-;\-* #,##0.0_-;_-* "-"??_-;_-@_-</c:formatCode>
                <c:ptCount val="1"/>
                <c:pt idx="0">
                  <c:v>1841.7170000000001</c:v>
                </c:pt>
              </c:numCache>
            </c:numRef>
          </c:bubbleSize>
          <c:bubble3D val="0"/>
        </c:ser>
        <c:dLbls>
          <c:showLegendKey val="0"/>
          <c:showVal val="0"/>
          <c:showCatName val="0"/>
          <c:showSerName val="0"/>
          <c:showPercent val="0"/>
          <c:showBubbleSize val="0"/>
        </c:dLbls>
        <c:bubbleScale val="100"/>
        <c:showNegBubbles val="0"/>
        <c:axId val="110862720"/>
        <c:axId val="110865024"/>
      </c:bubbleChart>
      <c:valAx>
        <c:axId val="110862720"/>
        <c:scaling>
          <c:orientation val="minMax"/>
          <c:min val="3.0000000000000009E-2"/>
        </c:scaling>
        <c:delete val="0"/>
        <c:axPos val="b"/>
        <c:title>
          <c:tx>
            <c:rich>
              <a:bodyPr/>
              <a:lstStyle/>
              <a:p>
                <a:pPr>
                  <a:defRPr/>
                </a:pPr>
                <a:r>
                  <a:rPr lang="ru-RU" sz="700" dirty="0"/>
                  <a:t>Темпы роста ВВП в период </a:t>
                </a:r>
                <a:r>
                  <a:rPr lang="ru-RU" sz="700" dirty="0" smtClean="0"/>
                  <a:t>2000–2012 </a:t>
                </a:r>
                <a:r>
                  <a:rPr lang="ru-RU" sz="700" dirty="0"/>
                  <a:t>гг. (в терминах ППС)  </a:t>
                </a:r>
              </a:p>
            </c:rich>
          </c:tx>
          <c:layout>
            <c:manualLayout>
              <c:xMode val="edge"/>
              <c:yMode val="edge"/>
              <c:x val="0.10299308343902007"/>
              <c:y val="0.91805678970416871"/>
            </c:manualLayout>
          </c:layout>
          <c:overlay val="0"/>
        </c:title>
        <c:numFmt formatCode="0%_);\(0%\)" sourceLinked="0"/>
        <c:majorTickMark val="out"/>
        <c:minorTickMark val="none"/>
        <c:tickLblPos val="low"/>
        <c:crossAx val="110865024"/>
        <c:crosses val="autoZero"/>
        <c:crossBetween val="midCat"/>
        <c:dispUnits>
          <c:custUnit val="1"/>
        </c:dispUnits>
      </c:valAx>
      <c:valAx>
        <c:axId val="110865024"/>
        <c:scaling>
          <c:orientation val="minMax"/>
        </c:scaling>
        <c:delete val="0"/>
        <c:axPos val="l"/>
        <c:title>
          <c:tx>
            <c:rich>
              <a:bodyPr rot="-5400000" vert="horz"/>
              <a:lstStyle/>
              <a:p>
                <a:pPr>
                  <a:defRPr/>
                </a:pPr>
                <a:r>
                  <a:rPr lang="ru-RU" sz="700" dirty="0"/>
                  <a:t>Прогнозируемое изменение </a:t>
                </a:r>
                <a:r>
                  <a:rPr lang="ru-RU" sz="700" dirty="0" smtClean="0"/>
                  <a:t> численности </a:t>
                </a:r>
                <a:r>
                  <a:rPr lang="ru-RU" sz="700" dirty="0"/>
                  <a:t>трудоспособного населения в период </a:t>
                </a:r>
                <a:r>
                  <a:rPr lang="ru-RU" sz="700" dirty="0" smtClean="0"/>
                  <a:t>2012–2025 </a:t>
                </a:r>
                <a:r>
                  <a:rPr lang="ru-RU" sz="700" dirty="0"/>
                  <a:t>гг. </a:t>
                </a:r>
              </a:p>
            </c:rich>
          </c:tx>
          <c:layout/>
          <c:overlay val="0"/>
        </c:title>
        <c:numFmt formatCode="0%_);\(0%\)" sourceLinked="0"/>
        <c:majorTickMark val="none"/>
        <c:minorTickMark val="none"/>
        <c:tickLblPos val="low"/>
        <c:spPr>
          <a:noFill/>
          <a:ln>
            <a:noFill/>
          </a:ln>
        </c:spPr>
        <c:crossAx val="110862720"/>
        <c:crosses val="autoZero"/>
        <c:crossBetween val="midCat"/>
        <c:dispUnits>
          <c:custUnit val="1"/>
        </c:dispUnits>
      </c:valAx>
      <c:spPr>
        <a:noFill/>
        <a:ln w="25400">
          <a:noFill/>
        </a:ln>
      </c:spPr>
    </c:plotArea>
    <c:plotVisOnly val="1"/>
    <c:dispBlanksAs val="gap"/>
    <c:showDLblsOverMax val="0"/>
  </c:chart>
  <c:spPr>
    <a:noFill/>
    <a:ln>
      <a:noFill/>
    </a:ln>
  </c:spPr>
  <c:txPr>
    <a:bodyPr/>
    <a:lstStyle/>
    <a:p>
      <a:pPr>
        <a:defRPr lang="en-US" sz="800" b="1" kern="1200">
          <a:solidFill>
            <a:schemeClr val="tx1"/>
          </a:solidFill>
          <a:latin typeface="+mn-lt"/>
          <a:ea typeface="+mn-ea"/>
          <a:cs typeface="+mn-cs"/>
        </a:defRPr>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512054952238778"/>
          <c:y val="5.0925925925925923E-2"/>
          <c:w val="0.78877050220023615"/>
          <c:h val="0.66084864391951026"/>
        </c:manualLayout>
      </c:layout>
      <c:barChart>
        <c:barDir val="bar"/>
        <c:grouping val="clustered"/>
        <c:varyColors val="0"/>
        <c:ser>
          <c:idx val="0"/>
          <c:order val="0"/>
          <c:invertIfNegative val="0"/>
          <c:dPt>
            <c:idx val="0"/>
            <c:invertIfNegative val="0"/>
            <c:bubble3D val="0"/>
            <c:spPr>
              <a:solidFill>
                <a:schemeClr val="accent6"/>
              </a:solidFill>
            </c:spPr>
          </c:dPt>
          <c:dPt>
            <c:idx val="1"/>
            <c:invertIfNegative val="0"/>
            <c:bubble3D val="0"/>
            <c:spPr>
              <a:solidFill>
                <a:schemeClr val="accent6"/>
              </a:solidFill>
            </c:spPr>
          </c:dPt>
          <c:dPt>
            <c:idx val="2"/>
            <c:invertIfNegative val="0"/>
            <c:bubble3D val="0"/>
            <c:spPr>
              <a:solidFill>
                <a:schemeClr val="accent6"/>
              </a:solidFill>
            </c:spPr>
          </c:dPt>
          <c:dPt>
            <c:idx val="3"/>
            <c:invertIfNegative val="0"/>
            <c:bubble3D val="0"/>
            <c:spPr>
              <a:solidFill>
                <a:schemeClr val="accent6"/>
              </a:solidFill>
            </c:spPr>
          </c:dPt>
          <c:dPt>
            <c:idx val="4"/>
            <c:invertIfNegative val="0"/>
            <c:bubble3D val="0"/>
            <c:spPr>
              <a:solidFill>
                <a:schemeClr val="accent6"/>
              </a:solidFill>
            </c:spPr>
          </c:dPt>
          <c:dPt>
            <c:idx val="9"/>
            <c:invertIfNegative val="0"/>
            <c:bubble3D val="0"/>
            <c:spPr>
              <a:solidFill>
                <a:schemeClr val="accent6"/>
              </a:solidFill>
            </c:spPr>
          </c:dPt>
          <c:cat>
            <c:strRef>
              <c:f>'ME OEDB'!$H$6:$H$18</c:f>
              <c:strCache>
                <c:ptCount val="13"/>
                <c:pt idx="0">
                  <c:v>UAE</c:v>
                </c:pt>
                <c:pt idx="1">
                  <c:v>Saudi Arabia</c:v>
                </c:pt>
                <c:pt idx="2">
                  <c:v>Bahrain</c:v>
                </c:pt>
                <c:pt idx="3">
                  <c:v>Oman</c:v>
                </c:pt>
                <c:pt idx="4">
                  <c:v>Qatar</c:v>
                </c:pt>
                <c:pt idx="5">
                  <c:v>Mexico</c:v>
                </c:pt>
                <c:pt idx="6">
                  <c:v>Turkey</c:v>
                </c:pt>
                <c:pt idx="7">
                  <c:v>Russia</c:v>
                </c:pt>
                <c:pt idx="8">
                  <c:v>China</c:v>
                </c:pt>
                <c:pt idx="9">
                  <c:v>Kuwait</c:v>
                </c:pt>
                <c:pt idx="10">
                  <c:v>Brazil</c:v>
                </c:pt>
                <c:pt idx="11">
                  <c:v>Indonesia</c:v>
                </c:pt>
                <c:pt idx="12">
                  <c:v>India</c:v>
                </c:pt>
              </c:strCache>
            </c:strRef>
          </c:cat>
          <c:val>
            <c:numRef>
              <c:f>'ME OEDB'!$I$6:$I$18</c:f>
              <c:numCache>
                <c:formatCode>General</c:formatCode>
                <c:ptCount val="13"/>
                <c:pt idx="0">
                  <c:v>23</c:v>
                </c:pt>
                <c:pt idx="1">
                  <c:v>26</c:v>
                </c:pt>
                <c:pt idx="2">
                  <c:v>46</c:v>
                </c:pt>
                <c:pt idx="3">
                  <c:v>47</c:v>
                </c:pt>
                <c:pt idx="4">
                  <c:v>48</c:v>
                </c:pt>
                <c:pt idx="5">
                  <c:v>53</c:v>
                </c:pt>
                <c:pt idx="6">
                  <c:v>69</c:v>
                </c:pt>
                <c:pt idx="7">
                  <c:v>92</c:v>
                </c:pt>
                <c:pt idx="8">
                  <c:v>96</c:v>
                </c:pt>
                <c:pt idx="9">
                  <c:v>104</c:v>
                </c:pt>
                <c:pt idx="10">
                  <c:v>116</c:v>
                </c:pt>
                <c:pt idx="11">
                  <c:v>120</c:v>
                </c:pt>
                <c:pt idx="12">
                  <c:v>134</c:v>
                </c:pt>
              </c:numCache>
            </c:numRef>
          </c:val>
        </c:ser>
        <c:dLbls>
          <c:showLegendKey val="0"/>
          <c:showVal val="0"/>
          <c:showCatName val="0"/>
          <c:showSerName val="0"/>
          <c:showPercent val="0"/>
          <c:showBubbleSize val="0"/>
        </c:dLbls>
        <c:gapWidth val="150"/>
        <c:axId val="110926080"/>
        <c:axId val="110927872"/>
      </c:barChart>
      <c:catAx>
        <c:axId val="110926080"/>
        <c:scaling>
          <c:orientation val="minMax"/>
        </c:scaling>
        <c:delete val="0"/>
        <c:axPos val="l"/>
        <c:majorTickMark val="out"/>
        <c:minorTickMark val="none"/>
        <c:tickLblPos val="nextTo"/>
        <c:txPr>
          <a:bodyPr/>
          <a:lstStyle/>
          <a:p>
            <a:pPr>
              <a:defRPr sz="800"/>
            </a:pPr>
            <a:endParaRPr lang="en-US"/>
          </a:p>
        </c:txPr>
        <c:crossAx val="110927872"/>
        <c:crosses val="autoZero"/>
        <c:auto val="1"/>
        <c:lblAlgn val="ctr"/>
        <c:lblOffset val="100"/>
        <c:noMultiLvlLbl val="0"/>
      </c:catAx>
      <c:valAx>
        <c:axId val="110927872"/>
        <c:scaling>
          <c:orientation val="minMax"/>
        </c:scaling>
        <c:delete val="0"/>
        <c:axPos val="b"/>
        <c:title>
          <c:tx>
            <c:rich>
              <a:bodyPr/>
              <a:lstStyle/>
              <a:p>
                <a:pPr>
                  <a:defRPr sz="800"/>
                </a:pPr>
                <a:r>
                  <a:rPr lang="en-GB" sz="700" dirty="0"/>
                  <a:t>Рейтинг «Легкость ведения бизнеса», </a:t>
                </a:r>
                <a:r>
                  <a:rPr lang="en-GB" sz="700" dirty="0" smtClean="0"/>
                  <a:t>2014</a:t>
                </a:r>
                <a:r>
                  <a:rPr lang="ru-RU" sz="700" dirty="0" smtClean="0"/>
                  <a:t> г.</a:t>
                </a:r>
                <a:r>
                  <a:rPr lang="en-GB" sz="800" dirty="0" smtClean="0"/>
                  <a:t>  </a:t>
                </a:r>
                <a:endParaRPr lang="ru-RU" sz="800" dirty="0"/>
              </a:p>
            </c:rich>
          </c:tx>
          <c:layout>
            <c:manualLayout>
              <c:xMode val="edge"/>
              <c:yMode val="edge"/>
              <c:x val="0.31141162377969417"/>
              <c:y val="0.78883459941828571"/>
            </c:manualLayout>
          </c:layout>
          <c:overlay val="0"/>
        </c:title>
        <c:numFmt formatCode="General" sourceLinked="1"/>
        <c:majorTickMark val="out"/>
        <c:minorTickMark val="none"/>
        <c:tickLblPos val="nextTo"/>
        <c:txPr>
          <a:bodyPr/>
          <a:lstStyle/>
          <a:p>
            <a:pPr>
              <a:defRPr sz="800"/>
            </a:pPr>
            <a:endParaRPr lang="en-US"/>
          </a:p>
        </c:txPr>
        <c:crossAx val="110926080"/>
        <c:crosses val="autoZero"/>
        <c:crossBetween val="between"/>
      </c:valAx>
    </c:plotArea>
    <c:plotVisOnly val="1"/>
    <c:dispBlanksAs val="gap"/>
    <c:showDLblsOverMax val="0"/>
  </c:chart>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079071408126189"/>
          <c:y val="6.7018759015989998E-2"/>
          <c:w val="0.81226155003964673"/>
          <c:h val="0.81895772157327618"/>
        </c:manualLayout>
      </c:layout>
      <c:barChart>
        <c:barDir val="col"/>
        <c:grouping val="clustered"/>
        <c:varyColors val="0"/>
        <c:ser>
          <c:idx val="0"/>
          <c:order val="0"/>
          <c:tx>
            <c:strRef>
              <c:f>Oil!$B$24</c:f>
              <c:strCache>
                <c:ptCount val="1"/>
                <c:pt idx="0">
                  <c:v>Non O&amp;G</c:v>
                </c:pt>
              </c:strCache>
            </c:strRef>
          </c:tx>
          <c:invertIfNegative val="0"/>
          <c:dLbls>
            <c:dLbl>
              <c:idx val="0"/>
              <c:layout>
                <c:manualLayout>
                  <c:x val="0"/>
                  <c:y val="-0.35337163844794722"/>
                </c:manualLayout>
              </c:layout>
              <c:tx>
                <c:rich>
                  <a:bodyPr/>
                  <a:lstStyle/>
                  <a:p>
                    <a:r>
                      <a:rPr lang="en-US" dirty="0" smtClean="0"/>
                      <a:t>6</a:t>
                    </a:r>
                    <a:r>
                      <a:rPr lang="ru-RU" dirty="0" smtClean="0"/>
                      <a:t>,</a:t>
                    </a:r>
                    <a:r>
                      <a:rPr lang="en-US" dirty="0" smtClean="0"/>
                      <a:t>0</a:t>
                    </a:r>
                    <a:r>
                      <a:rPr lang="en-US" dirty="0"/>
                      <a:t>%</a:t>
                    </a:r>
                  </a:p>
                </c:rich>
              </c:tx>
              <c:dLblPos val="outEnd"/>
              <c:showLegendKey val="0"/>
              <c:showVal val="1"/>
              <c:showCatName val="0"/>
              <c:showSerName val="0"/>
              <c:showPercent val="0"/>
              <c:showBubbleSize val="0"/>
            </c:dLbl>
            <c:dLbl>
              <c:idx val="1"/>
              <c:layout>
                <c:manualLayout>
                  <c:x val="4.7456446565909529E-3"/>
                  <c:y val="-0.34118640953594903"/>
                </c:manualLayout>
              </c:layout>
              <c:tx>
                <c:rich>
                  <a:bodyPr/>
                  <a:lstStyle/>
                  <a:p>
                    <a:r>
                      <a:rPr lang="en-US" dirty="0" smtClean="0"/>
                      <a:t>12</a:t>
                    </a:r>
                    <a:r>
                      <a:rPr lang="ru-RU" dirty="0" smtClean="0"/>
                      <a:t>,</a:t>
                    </a:r>
                    <a:r>
                      <a:rPr lang="en-US" dirty="0" smtClean="0"/>
                      <a:t>6</a:t>
                    </a:r>
                    <a:r>
                      <a:rPr lang="en-US" dirty="0"/>
                      <a:t>%</a:t>
                    </a:r>
                  </a:p>
                </c:rich>
              </c:tx>
              <c:dLblPos val="outEnd"/>
              <c:showLegendKey val="0"/>
              <c:showVal val="1"/>
              <c:showCatName val="0"/>
              <c:showSerName val="0"/>
              <c:showPercent val="0"/>
              <c:showBubbleSize val="0"/>
            </c:dLbl>
            <c:dLbl>
              <c:idx val="2"/>
              <c:layout>
                <c:manualLayout>
                  <c:x val="0"/>
                  <c:y val="-0.26807503606395999"/>
                </c:manualLayout>
              </c:layout>
              <c:tx>
                <c:rich>
                  <a:bodyPr/>
                  <a:lstStyle/>
                  <a:p>
                    <a:r>
                      <a:rPr lang="en-US" dirty="0" smtClean="0"/>
                      <a:t>6</a:t>
                    </a:r>
                    <a:r>
                      <a:rPr lang="ru-RU" dirty="0" smtClean="0"/>
                      <a:t>,</a:t>
                    </a:r>
                    <a:r>
                      <a:rPr lang="en-US" dirty="0" smtClean="0"/>
                      <a:t>6</a:t>
                    </a:r>
                    <a:r>
                      <a:rPr lang="en-US" dirty="0"/>
                      <a:t>%</a:t>
                    </a:r>
                  </a:p>
                </c:rich>
              </c:tx>
              <c:dLblPos val="outEnd"/>
              <c:showLegendKey val="0"/>
              <c:showVal val="1"/>
              <c:showCatName val="0"/>
              <c:showSerName val="0"/>
              <c:showPercent val="0"/>
              <c:showBubbleSize val="0"/>
            </c:dLbl>
            <c:dLbl>
              <c:idx val="3"/>
              <c:layout>
                <c:manualLayout>
                  <c:x val="-9.4912893131819057E-3"/>
                  <c:y val="-0.20714889150396909"/>
                </c:manualLayout>
              </c:layout>
              <c:tx>
                <c:rich>
                  <a:bodyPr/>
                  <a:lstStyle/>
                  <a:p>
                    <a:r>
                      <a:rPr lang="en-US" dirty="0" smtClean="0"/>
                      <a:t>7</a:t>
                    </a:r>
                    <a:r>
                      <a:rPr lang="ru-RU" dirty="0" smtClean="0"/>
                      <a:t>,</a:t>
                    </a:r>
                    <a:r>
                      <a:rPr lang="en-US" dirty="0" smtClean="0"/>
                      <a:t>0</a:t>
                    </a:r>
                    <a:r>
                      <a:rPr lang="en-US" dirty="0"/>
                      <a:t>%</a:t>
                    </a:r>
                  </a:p>
                </c:rich>
              </c:tx>
              <c:dLblPos val="outEnd"/>
              <c:showLegendKey val="0"/>
              <c:showVal val="1"/>
              <c:showCatName val="0"/>
              <c:showSerName val="0"/>
              <c:showPercent val="0"/>
              <c:showBubbleSize val="0"/>
            </c:dLbl>
            <c:dLbl>
              <c:idx val="4"/>
              <c:layout>
                <c:manualLayout>
                  <c:x val="0"/>
                  <c:y val="-0.15231536139997726"/>
                </c:manualLayout>
              </c:layout>
              <c:tx>
                <c:rich>
                  <a:bodyPr/>
                  <a:lstStyle/>
                  <a:p>
                    <a:r>
                      <a:rPr lang="en-US" dirty="0" smtClean="0"/>
                      <a:t>5</a:t>
                    </a:r>
                    <a:r>
                      <a:rPr lang="ru-RU" dirty="0" smtClean="0"/>
                      <a:t>,</a:t>
                    </a:r>
                    <a:r>
                      <a:rPr lang="en-US" dirty="0" smtClean="0"/>
                      <a:t>7</a:t>
                    </a:r>
                    <a:r>
                      <a:rPr lang="en-US" dirty="0"/>
                      <a:t>%</a:t>
                    </a:r>
                  </a:p>
                </c:rich>
              </c:tx>
              <c:dLblPos val="outEnd"/>
              <c:showLegendKey val="0"/>
              <c:showVal val="1"/>
              <c:showCatName val="0"/>
              <c:showSerName val="0"/>
              <c:showPercent val="0"/>
              <c:showBubbleSize val="0"/>
            </c:dLbl>
            <c:dLbl>
              <c:idx val="5"/>
              <c:layout/>
              <c:tx>
                <c:rich>
                  <a:bodyPr/>
                  <a:lstStyle/>
                  <a:p>
                    <a:r>
                      <a:rPr lang="en-US" dirty="0" smtClean="0"/>
                      <a:t>7</a:t>
                    </a:r>
                    <a:r>
                      <a:rPr lang="ru-RU" dirty="0" smtClean="0"/>
                      <a:t>,</a:t>
                    </a:r>
                    <a:r>
                      <a:rPr lang="en-US" dirty="0" smtClean="0"/>
                      <a:t>0</a:t>
                    </a:r>
                    <a:r>
                      <a:rPr lang="en-US" dirty="0"/>
                      <a:t>%</a:t>
                    </a:r>
                  </a:p>
                </c:rich>
              </c:tx>
              <c:dLblPos val="outEnd"/>
              <c:showLegendKey val="0"/>
              <c:showVal val="1"/>
              <c:showCatName val="0"/>
              <c:showSerName val="0"/>
              <c:showPercent val="0"/>
              <c:showBubbleSize val="0"/>
            </c:dLbl>
            <c:spPr>
              <a:solidFill>
                <a:schemeClr val="accent6"/>
              </a:solidFill>
            </c:spPr>
            <c:txPr>
              <a:bodyPr/>
              <a:lstStyle/>
              <a:p>
                <a:pPr>
                  <a:defRPr sz="600"/>
                </a:pPr>
                <a:endParaRPr lang="en-US"/>
              </a:p>
            </c:txPr>
            <c:showLegendKey val="0"/>
            <c:showVal val="1"/>
            <c:showCatName val="0"/>
            <c:showSerName val="0"/>
            <c:showPercent val="0"/>
            <c:showBubbleSize val="0"/>
            <c:showLeaderLines val="0"/>
          </c:dLbls>
          <c:cat>
            <c:strRef>
              <c:f>Oil!$A$25:$A$30</c:f>
              <c:strCache>
                <c:ptCount val="6"/>
                <c:pt idx="0">
                  <c:v>Kuwait</c:v>
                </c:pt>
                <c:pt idx="1">
                  <c:v>Qatar</c:v>
                </c:pt>
                <c:pt idx="2">
                  <c:v>Oman</c:v>
                </c:pt>
                <c:pt idx="3">
                  <c:v>Saudi Arabia</c:v>
                </c:pt>
                <c:pt idx="4">
                  <c:v>UAE</c:v>
                </c:pt>
                <c:pt idx="5">
                  <c:v>Bahrain</c:v>
                </c:pt>
              </c:strCache>
            </c:strRef>
          </c:cat>
          <c:val>
            <c:numRef>
              <c:f>Oil!$B$25:$B$30</c:f>
              <c:numCache>
                <c:formatCode>0%</c:formatCode>
                <c:ptCount val="6"/>
                <c:pt idx="0">
                  <c:v>0.39442918362691304</c:v>
                </c:pt>
                <c:pt idx="1">
                  <c:v>0.40695768641065855</c:v>
                </c:pt>
                <c:pt idx="2">
                  <c:v>0.47799464599648389</c:v>
                </c:pt>
                <c:pt idx="3">
                  <c:v>0.54130830446957723</c:v>
                </c:pt>
                <c:pt idx="4">
                  <c:v>0.59834892039883592</c:v>
                </c:pt>
                <c:pt idx="5">
                  <c:v>0.75114555041307096</c:v>
                </c:pt>
              </c:numCache>
            </c:numRef>
          </c:val>
        </c:ser>
        <c:dLbls>
          <c:showLegendKey val="0"/>
          <c:showVal val="0"/>
          <c:showCatName val="0"/>
          <c:showSerName val="0"/>
          <c:showPercent val="0"/>
          <c:showBubbleSize val="0"/>
        </c:dLbls>
        <c:gapWidth val="150"/>
        <c:axId val="111149440"/>
        <c:axId val="111150976"/>
      </c:barChart>
      <c:catAx>
        <c:axId val="111149440"/>
        <c:scaling>
          <c:orientation val="minMax"/>
        </c:scaling>
        <c:delete val="0"/>
        <c:axPos val="b"/>
        <c:majorTickMark val="out"/>
        <c:minorTickMark val="none"/>
        <c:tickLblPos val="nextTo"/>
        <c:crossAx val="111150976"/>
        <c:crosses val="autoZero"/>
        <c:auto val="1"/>
        <c:lblAlgn val="ctr"/>
        <c:lblOffset val="100"/>
        <c:noMultiLvlLbl val="0"/>
      </c:catAx>
      <c:valAx>
        <c:axId val="111150976"/>
        <c:scaling>
          <c:orientation val="minMax"/>
        </c:scaling>
        <c:delete val="0"/>
        <c:axPos val="l"/>
        <c:title>
          <c:tx>
            <c:rich>
              <a:bodyPr rot="-5400000" vert="horz"/>
              <a:lstStyle/>
              <a:p>
                <a:pPr>
                  <a:defRPr/>
                </a:pPr>
                <a:r>
                  <a:rPr lang="ru-RU" dirty="0"/>
                  <a:t>Недобывающие отрасли (% ВВП)</a:t>
                </a:r>
              </a:p>
            </c:rich>
          </c:tx>
          <c:layout/>
          <c:overlay val="0"/>
        </c:title>
        <c:numFmt formatCode="0%" sourceLinked="1"/>
        <c:majorTickMark val="out"/>
        <c:minorTickMark val="none"/>
        <c:tickLblPos val="nextTo"/>
        <c:crossAx val="111149440"/>
        <c:crosses val="autoZero"/>
        <c:crossBetween val="between"/>
      </c:valAx>
    </c:plotArea>
    <c:plotVisOnly val="1"/>
    <c:dispBlanksAs val="gap"/>
    <c:showDLblsOverMax val="0"/>
  </c:chart>
  <c:txPr>
    <a:bodyPr/>
    <a:lstStyle/>
    <a:p>
      <a:pPr>
        <a:defRPr sz="600"/>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9557157440257045"/>
          <c:y val="5.1400554097404488E-2"/>
          <c:w val="0.75468906888011245"/>
          <c:h val="0.66977832516365399"/>
        </c:manualLayout>
      </c:layout>
      <c:lineChart>
        <c:grouping val="standard"/>
        <c:varyColors val="0"/>
        <c:ser>
          <c:idx val="0"/>
          <c:order val="0"/>
          <c:spPr>
            <a:ln w="19050">
              <a:solidFill>
                <a:schemeClr val="accent2"/>
              </a:solidFill>
            </a:ln>
          </c:spPr>
          <c:marker>
            <c:symbol val="none"/>
          </c:marker>
          <c:cat>
            <c:numRef>
              <c:f>Index!$B$302:$B$313</c:f>
              <c:numCache>
                <c:formatCode>mmm\-yy</c:formatCode>
                <c:ptCount val="12"/>
                <c:pt idx="0">
                  <c:v>41244</c:v>
                </c:pt>
                <c:pt idx="1">
                  <c:v>41275</c:v>
                </c:pt>
                <c:pt idx="2">
                  <c:v>41306</c:v>
                </c:pt>
                <c:pt idx="3">
                  <c:v>41334</c:v>
                </c:pt>
                <c:pt idx="4">
                  <c:v>41365</c:v>
                </c:pt>
                <c:pt idx="5">
                  <c:v>41395</c:v>
                </c:pt>
                <c:pt idx="6">
                  <c:v>41426</c:v>
                </c:pt>
                <c:pt idx="7">
                  <c:v>41456</c:v>
                </c:pt>
                <c:pt idx="8">
                  <c:v>41487</c:v>
                </c:pt>
                <c:pt idx="9">
                  <c:v>41518</c:v>
                </c:pt>
                <c:pt idx="10">
                  <c:v>41548</c:v>
                </c:pt>
                <c:pt idx="11">
                  <c:v>41579</c:v>
                </c:pt>
              </c:numCache>
            </c:numRef>
          </c:cat>
          <c:val>
            <c:numRef>
              <c:f>Index!$G$302:$G$313</c:f>
              <c:numCache>
                <c:formatCode>0.0%</c:formatCode>
                <c:ptCount val="12"/>
                <c:pt idx="0">
                  <c:v>1.5950331977727439E-2</c:v>
                </c:pt>
                <c:pt idx="1">
                  <c:v>2.2278483112573966E-2</c:v>
                </c:pt>
                <c:pt idx="2">
                  <c:v>2.0025844218331645E-2</c:v>
                </c:pt>
                <c:pt idx="3">
                  <c:v>1.5505178554209076E-2</c:v>
                </c:pt>
                <c:pt idx="4">
                  <c:v>1.8266066198600939E-2</c:v>
                </c:pt>
                <c:pt idx="5">
                  <c:v>1.8278982380704578E-2</c:v>
                </c:pt>
                <c:pt idx="6">
                  <c:v>2.1083424290030628E-2</c:v>
                </c:pt>
                <c:pt idx="7">
                  <c:v>2.4412725409235003E-2</c:v>
                </c:pt>
                <c:pt idx="8">
                  <c:v>2.9808110543145583E-2</c:v>
                </c:pt>
                <c:pt idx="9">
                  <c:v>3.2093288472759829E-2</c:v>
                </c:pt>
                <c:pt idx="10">
                  <c:v>3.3317044912573257E-2</c:v>
                </c:pt>
                <c:pt idx="11">
                  <c:v>3.8012142844920049E-2</c:v>
                </c:pt>
              </c:numCache>
            </c:numRef>
          </c:val>
          <c:smooth val="0"/>
        </c:ser>
        <c:ser>
          <c:idx val="1"/>
          <c:order val="1"/>
          <c:spPr>
            <a:ln w="19050">
              <a:solidFill>
                <a:schemeClr val="tx1"/>
              </a:solidFill>
              <a:prstDash val="sysDot"/>
            </a:ln>
          </c:spPr>
          <c:marker>
            <c:symbol val="none"/>
          </c:marker>
          <c:cat>
            <c:numRef>
              <c:f>Index!$B$302:$B$313</c:f>
              <c:numCache>
                <c:formatCode>mmm\-yy</c:formatCode>
                <c:ptCount val="12"/>
                <c:pt idx="0">
                  <c:v>41244</c:v>
                </c:pt>
                <c:pt idx="1">
                  <c:v>41275</c:v>
                </c:pt>
                <c:pt idx="2">
                  <c:v>41306</c:v>
                </c:pt>
                <c:pt idx="3">
                  <c:v>41334</c:v>
                </c:pt>
                <c:pt idx="4">
                  <c:v>41365</c:v>
                </c:pt>
                <c:pt idx="5">
                  <c:v>41395</c:v>
                </c:pt>
                <c:pt idx="6">
                  <c:v>41426</c:v>
                </c:pt>
                <c:pt idx="7">
                  <c:v>41456</c:v>
                </c:pt>
                <c:pt idx="8">
                  <c:v>41487</c:v>
                </c:pt>
                <c:pt idx="9">
                  <c:v>41518</c:v>
                </c:pt>
                <c:pt idx="10">
                  <c:v>41548</c:v>
                </c:pt>
                <c:pt idx="11">
                  <c:v>41579</c:v>
                </c:pt>
              </c:numCache>
            </c:numRef>
          </c:cat>
          <c:val>
            <c:numRef>
              <c:f>Index!$I$302:$I$313</c:f>
              <c:numCache>
                <c:formatCode>0.0%</c:formatCode>
                <c:ptCount val="12"/>
                <c:pt idx="0">
                  <c:v>2.7231917946714347E-2</c:v>
                </c:pt>
                <c:pt idx="1">
                  <c:v>2.7231917946714347E-2</c:v>
                </c:pt>
                <c:pt idx="2">
                  <c:v>2.7231917946714347E-2</c:v>
                </c:pt>
                <c:pt idx="3">
                  <c:v>2.7231917946714347E-2</c:v>
                </c:pt>
                <c:pt idx="4">
                  <c:v>2.7231917946714347E-2</c:v>
                </c:pt>
                <c:pt idx="5">
                  <c:v>2.7231917946714347E-2</c:v>
                </c:pt>
                <c:pt idx="6">
                  <c:v>2.7231917946714347E-2</c:v>
                </c:pt>
                <c:pt idx="7">
                  <c:v>2.7231917946714347E-2</c:v>
                </c:pt>
                <c:pt idx="8">
                  <c:v>2.7231917946714347E-2</c:v>
                </c:pt>
                <c:pt idx="9">
                  <c:v>2.7231917946714347E-2</c:v>
                </c:pt>
                <c:pt idx="10">
                  <c:v>2.7231917946714347E-2</c:v>
                </c:pt>
                <c:pt idx="11">
                  <c:v>2.7231917946714347E-2</c:v>
                </c:pt>
              </c:numCache>
            </c:numRef>
          </c:val>
          <c:smooth val="0"/>
        </c:ser>
        <c:dLbls>
          <c:showLegendKey val="0"/>
          <c:showVal val="0"/>
          <c:showCatName val="0"/>
          <c:showSerName val="0"/>
          <c:showPercent val="0"/>
          <c:showBubbleSize val="0"/>
        </c:dLbls>
        <c:marker val="1"/>
        <c:smooth val="0"/>
        <c:axId val="111604864"/>
        <c:axId val="111606400"/>
      </c:lineChart>
      <c:dateAx>
        <c:axId val="111604864"/>
        <c:scaling>
          <c:orientation val="minMax"/>
        </c:scaling>
        <c:delete val="0"/>
        <c:axPos val="b"/>
        <c:numFmt formatCode="mmm\-yy" sourceLinked="1"/>
        <c:majorTickMark val="out"/>
        <c:minorTickMark val="none"/>
        <c:tickLblPos val="nextTo"/>
        <c:crossAx val="111606400"/>
        <c:crosses val="autoZero"/>
        <c:auto val="1"/>
        <c:lblOffset val="100"/>
        <c:baseTimeUnit val="months"/>
      </c:dateAx>
      <c:valAx>
        <c:axId val="111606400"/>
        <c:scaling>
          <c:orientation val="minMax"/>
        </c:scaling>
        <c:delete val="0"/>
        <c:axPos val="l"/>
        <c:title>
          <c:tx>
            <c:rich>
              <a:bodyPr rot="-5400000" vert="horz"/>
              <a:lstStyle/>
              <a:p>
                <a:pPr>
                  <a:defRPr/>
                </a:pPr>
                <a:r>
                  <a:rPr lang="ru-RU" dirty="0"/>
                  <a:t>Рост за год</a:t>
                </a:r>
              </a:p>
            </c:rich>
          </c:tx>
          <c:layout>
            <c:manualLayout>
              <c:xMode val="edge"/>
              <c:yMode val="edge"/>
              <c:x val="2.7777777777777779E-3"/>
              <c:y val="0.25105169145523476"/>
            </c:manualLayout>
          </c:layout>
          <c:overlay val="0"/>
        </c:title>
        <c:numFmt formatCode="0.0%" sourceLinked="1"/>
        <c:majorTickMark val="out"/>
        <c:minorTickMark val="none"/>
        <c:tickLblPos val="nextTo"/>
        <c:crossAx val="111604864"/>
        <c:crosses val="autoZero"/>
        <c:crossBetween val="between"/>
      </c:valAx>
    </c:plotArea>
    <c:plotVisOnly val="1"/>
    <c:dispBlanksAs val="gap"/>
    <c:showDLblsOverMax val="0"/>
  </c:chart>
  <c:spPr>
    <a:ln>
      <a:noFill/>
    </a:ln>
  </c:spPr>
  <c:txPr>
    <a:bodyPr/>
    <a:lstStyle/>
    <a:p>
      <a:pPr>
        <a:defRPr sz="7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0.04011</cdr:x>
      <cdr:y>0.03978</cdr:y>
    </cdr:from>
    <cdr:to>
      <cdr:x>0.09742</cdr:x>
      <cdr:y>0.09662</cdr:y>
    </cdr:to>
    <cdr:sp macro="" textlink="">
      <cdr:nvSpPr>
        <cdr:cNvPr id="7" name="Chart Type" hidden="1"/>
        <cdr:cNvSpPr/>
      </cdr:nvSpPr>
      <cdr:spPr>
        <a:xfrm xmlns:a="http://schemas.openxmlformats.org/drawingml/2006/main">
          <a:off x="177800" y="177800"/>
          <a:ext cx="254000" cy="254000"/>
        </a:xfrm>
        <a:prstGeom xmlns:a="http://schemas.openxmlformats.org/drawingml/2006/main" prst="rect">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ru-RU" dirty="0" smtClean="0"/>
            <a:t>Пузырь</a:t>
          </a:r>
        </a:p>
      </cdr:txBody>
    </cdr:sp>
  </cdr:relSizeAnchor>
  <cdr:relSizeAnchor xmlns:cdr="http://schemas.openxmlformats.org/drawingml/2006/chartDrawing">
    <cdr:from>
      <cdr:x>0.04011</cdr:x>
      <cdr:y>0.03978</cdr:y>
    </cdr:from>
    <cdr:to>
      <cdr:x>0.09742</cdr:x>
      <cdr:y>0.09662</cdr:y>
    </cdr:to>
    <cdr:sp macro="" textlink="">
      <cdr:nvSpPr>
        <cdr:cNvPr id="8" name="Chart GUID" hidden="1"/>
        <cdr:cNvSpPr/>
      </cdr:nvSpPr>
      <cdr:spPr>
        <a:xfrm xmlns:a="http://schemas.openxmlformats.org/drawingml/2006/main">
          <a:off x="177800" y="177800"/>
          <a:ext cx="254000" cy="254000"/>
        </a:xfrm>
        <a:prstGeom xmlns:a="http://schemas.openxmlformats.org/drawingml/2006/main" prst="rect">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ru-RU" dirty="0" smtClean="0"/>
            <a:t>d927511bb4bf4c64ac918d775678f396</a:t>
          </a:r>
        </a:p>
      </cdr:txBody>
    </cdr:sp>
  </cdr:relSizeAnchor>
  <cdr:relSizeAnchor xmlns:cdr="http://schemas.openxmlformats.org/drawingml/2006/chartDrawing">
    <cdr:from>
      <cdr:x>0.45177</cdr:x>
      <cdr:y>0.28005</cdr:y>
    </cdr:from>
    <cdr:to>
      <cdr:x>0.51798</cdr:x>
      <cdr:y>0.31087</cdr:y>
    </cdr:to>
    <cdr:cxnSp macro="">
      <cdr:nvCxnSpPr>
        <cdr:cNvPr id="3" name="Straight Arrow Connector 2"/>
        <cdr:cNvCxnSpPr/>
      </cdr:nvCxnSpPr>
      <cdr:spPr>
        <a:xfrm xmlns:a="http://schemas.openxmlformats.org/drawingml/2006/main">
          <a:off x="1287722" y="694313"/>
          <a:ext cx="188725" cy="76409"/>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0.15235</cdr:x>
      <cdr:y>0.83239</cdr:y>
    </cdr:from>
    <cdr:to>
      <cdr:x>0.94789</cdr:x>
      <cdr:y>0.95045</cdr:y>
    </cdr:to>
    <cdr:sp macro="" textlink="">
      <cdr:nvSpPr>
        <cdr:cNvPr id="2" name="Left Arrow 1"/>
        <cdr:cNvSpPr/>
      </cdr:nvSpPr>
      <cdr:spPr>
        <a:xfrm xmlns:a="http://schemas.openxmlformats.org/drawingml/2006/main">
          <a:off x="427836" y="1819276"/>
          <a:ext cx="2234125" cy="258033"/>
        </a:xfrm>
        <a:prstGeom xmlns:a="http://schemas.openxmlformats.org/drawingml/2006/main" prst="leftArrow">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ru-RU" sz="600" dirty="0">
              <a:latin typeface="Georgia" panose="02040502050405020303" pitchFamily="18" charset="0"/>
            </a:rPr>
            <a:t>Легче вести бизнес</a:t>
          </a:r>
        </a:p>
      </cdr:txBody>
    </cdr:sp>
  </cdr:relSizeAnchor>
</c:userShapes>
</file>

<file path=ppt/drawings/drawing3.xml><?xml version="1.0" encoding="utf-8"?>
<c:userShapes xmlns:c="http://schemas.openxmlformats.org/drawingml/2006/chart">
  <cdr:relSizeAnchor xmlns:cdr="http://schemas.openxmlformats.org/drawingml/2006/chartDrawing">
    <cdr:from>
      <cdr:x>0.21113</cdr:x>
      <cdr:y>0.17272</cdr:y>
    </cdr:from>
    <cdr:to>
      <cdr:x>0.29185</cdr:x>
      <cdr:y>0.24181</cdr:y>
    </cdr:to>
    <cdr:sp macro="" textlink="">
      <cdr:nvSpPr>
        <cdr:cNvPr id="2" name="TextBox 1"/>
        <cdr:cNvSpPr txBox="1"/>
      </cdr:nvSpPr>
      <cdr:spPr>
        <a:xfrm xmlns:a="http://schemas.openxmlformats.org/drawingml/2006/main">
          <a:off x="565005" y="360040"/>
          <a:ext cx="216018" cy="144018"/>
        </a:xfrm>
        <a:prstGeom xmlns:a="http://schemas.openxmlformats.org/drawingml/2006/main" prst="rect">
          <a:avLst/>
        </a:prstGeom>
        <a:solidFill xmlns:a="http://schemas.openxmlformats.org/drawingml/2006/main">
          <a:schemeClr val="accent6"/>
        </a:solidFill>
      </cdr:spPr>
      <cdr:txBody>
        <a:bodyPr xmlns:a="http://schemas.openxmlformats.org/drawingml/2006/main" vertOverflow="clip" wrap="square" lIns="0" tIns="0" rIns="0" bIns="0" rtlCol="0">
          <a:noAutofit/>
        </a:bodyPr>
        <a:lstStyle xmlns:a="http://schemas.openxmlformats.org/drawingml/2006/main"/>
        <a:p xmlns:a="http://schemas.openxmlformats.org/drawingml/2006/main">
          <a:pPr algn="ctr">
            <a:spcAft>
              <a:spcPts val="900"/>
            </a:spcAft>
          </a:pPr>
          <a:r>
            <a:rPr lang="ru-RU" sz="700" dirty="0"/>
            <a:t>х</a:t>
          </a:r>
          <a:r>
            <a:rPr lang="ru-RU" sz="700" dirty="0" smtClean="0"/>
            <a:t>,x</a:t>
          </a:r>
          <a:r>
            <a:rPr lang="ru-RU" sz="700" dirty="0" smtClean="0"/>
            <a:t>%</a:t>
          </a:r>
        </a:p>
      </cdr:txBody>
    </cdr:sp>
  </cdr:relSizeAnchor>
  <cdr:relSizeAnchor xmlns:cdr="http://schemas.openxmlformats.org/drawingml/2006/chartDrawing">
    <cdr:from>
      <cdr:x>0.30659</cdr:x>
      <cdr:y>0.17272</cdr:y>
    </cdr:from>
    <cdr:to>
      <cdr:x>0.83</cdr:x>
      <cdr:y>0.27635</cdr:y>
    </cdr:to>
    <cdr:sp macro="" textlink="">
      <cdr:nvSpPr>
        <cdr:cNvPr id="3" name="TextBox 2"/>
        <cdr:cNvSpPr txBox="1"/>
      </cdr:nvSpPr>
      <cdr:spPr>
        <a:xfrm xmlns:a="http://schemas.openxmlformats.org/drawingml/2006/main">
          <a:off x="820477" y="360033"/>
          <a:ext cx="1400712" cy="216016"/>
        </a:xfrm>
        <a:prstGeom xmlns:a="http://schemas.openxmlformats.org/drawingml/2006/main" prst="rect">
          <a:avLst/>
        </a:prstGeom>
        <a:noFill xmlns:a="http://schemas.openxmlformats.org/drawingml/2006/main"/>
      </cdr:spPr>
      <cdr:txBody>
        <a:bodyPr xmlns:a="http://schemas.openxmlformats.org/drawingml/2006/main" vertOverflow="clip" wrap="square" lIns="0" tIns="0" rIns="0" bIns="0" rtlCol="0">
          <a:noAutofit/>
        </a:bodyPr>
        <a:lstStyle xmlns:a="http://schemas.openxmlformats.org/drawingml/2006/main"/>
        <a:p xmlns:a="http://schemas.openxmlformats.org/drawingml/2006/main">
          <a:pPr>
            <a:spcAft>
              <a:spcPts val="900"/>
            </a:spcAft>
          </a:pPr>
          <a:r>
            <a:rPr lang="ru-RU" sz="550" dirty="0" smtClean="0">
              <a:latin typeface="Georgia" pitchFamily="18" charset="0"/>
            </a:rPr>
            <a:t>Ежегодные темпы роста недобывающих отраслей в </a:t>
          </a:r>
          <a:r>
            <a:rPr lang="ru-RU" sz="550" dirty="0" smtClean="0">
              <a:latin typeface="Georgia" pitchFamily="18" charset="0"/>
            </a:rPr>
            <a:t>2000–2012 </a:t>
          </a:r>
          <a:r>
            <a:rPr lang="ru-RU" sz="550" dirty="0" smtClean="0">
              <a:latin typeface="Georgia" pitchFamily="18" charset="0"/>
            </a:rPr>
            <a:t>гг.</a:t>
          </a:r>
        </a:p>
      </cdr:txBody>
    </cdr:sp>
  </cdr:relSizeAnchor>
</c:userShapes>
</file>

<file path=ppt/drawings/drawing4.xml><?xml version="1.0" encoding="utf-8"?>
<c:userShapes xmlns:c="http://schemas.openxmlformats.org/drawingml/2006/chart">
  <cdr:relSizeAnchor xmlns:cdr="http://schemas.openxmlformats.org/drawingml/2006/chartDrawing">
    <cdr:from>
      <cdr:x>0.19593</cdr:x>
      <cdr:y>0.16766</cdr:y>
    </cdr:from>
    <cdr:to>
      <cdr:x>0.65448</cdr:x>
      <cdr:y>0.26583</cdr:y>
    </cdr:to>
    <cdr:sp macro="" textlink="">
      <cdr:nvSpPr>
        <cdr:cNvPr id="2" name="TextBox 1"/>
        <cdr:cNvSpPr txBox="1"/>
      </cdr:nvSpPr>
      <cdr:spPr>
        <a:xfrm xmlns:a="http://schemas.openxmlformats.org/drawingml/2006/main">
          <a:off x="468311" y="305892"/>
          <a:ext cx="1096061" cy="17910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ru-RU" sz="700" i="1" dirty="0">
              <a:latin typeface="Arial" pitchFamily="34" charset="0"/>
              <a:cs typeface="Arial" pitchFamily="34" charset="0"/>
            </a:rPr>
            <a:t>Долгосрочные средние показатели</a:t>
          </a:r>
        </a:p>
      </cdr:txBody>
    </cdr:sp>
  </cdr:relSizeAnchor>
  <cdr:relSizeAnchor xmlns:cdr="http://schemas.openxmlformats.org/drawingml/2006/chartDrawing">
    <cdr:from>
      <cdr:x>0.73865</cdr:x>
      <cdr:y>0.03629</cdr:y>
    </cdr:from>
    <cdr:to>
      <cdr:x>0.85573</cdr:x>
      <cdr:y>0.13518</cdr:y>
    </cdr:to>
    <cdr:sp macro="" textlink="">
      <cdr:nvSpPr>
        <cdr:cNvPr id="3" name="TextBox 1"/>
        <cdr:cNvSpPr txBox="1"/>
      </cdr:nvSpPr>
      <cdr:spPr>
        <a:xfrm xmlns:a="http://schemas.openxmlformats.org/drawingml/2006/main">
          <a:off x="1765546" y="66210"/>
          <a:ext cx="279849" cy="180417"/>
        </a:xfrm>
        <a:prstGeom xmlns:a="http://schemas.openxmlformats.org/drawingml/2006/main" prst="rect">
          <a:avLst/>
        </a:prstGeom>
        <a:solidFill xmlns:a="http://schemas.openxmlformats.org/drawingml/2006/main">
          <a:srgbClr val="006A51"/>
        </a:solidFill>
      </cdr:spPr>
      <cdr:txBody>
        <a:bodyPr xmlns:a="http://schemas.openxmlformats.org/drawingml/2006/main" wrap="square" lIns="36000" tIns="36000" rIns="36000" bIns="36000"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ru-RU" sz="700" i="0" dirty="0" smtClean="0">
              <a:solidFill>
                <a:schemeClr val="bg1"/>
              </a:solidFill>
              <a:latin typeface="Arial" pitchFamily="34" charset="0"/>
              <a:cs typeface="Arial" pitchFamily="34" charset="0"/>
            </a:rPr>
            <a:t>3,8%</a:t>
          </a:r>
          <a:endParaRPr lang="ru-RU" sz="700" i="0" dirty="0">
            <a:solidFill>
              <a:schemeClr val="bg1"/>
            </a:solidFill>
            <a:latin typeface="Arial" pitchFamily="34" charset="0"/>
            <a:cs typeface="Arial"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77740" cy="511652"/>
          </a:xfrm>
          <a:prstGeom prst="rect">
            <a:avLst/>
          </a:prstGeom>
        </p:spPr>
        <p:txBody>
          <a:bodyPr vert="horz" lIns="99030" tIns="49515" rIns="99030" bIns="49515" rtlCol="0"/>
          <a:lstStyle>
            <a:lvl1pPr algn="l">
              <a:defRPr sz="1300"/>
            </a:lvl1pPr>
          </a:lstStyle>
          <a:p>
            <a:endParaRPr lang="en-IN" dirty="0"/>
          </a:p>
        </p:txBody>
      </p:sp>
      <p:sp>
        <p:nvSpPr>
          <p:cNvPr id="3" name="Date Placeholder 2"/>
          <p:cNvSpPr>
            <a:spLocks noGrp="1"/>
          </p:cNvSpPr>
          <p:nvPr>
            <p:ph type="dt" sz="quarter" idx="1"/>
          </p:nvPr>
        </p:nvSpPr>
        <p:spPr>
          <a:xfrm>
            <a:off x="4023095" y="0"/>
            <a:ext cx="3077740" cy="511652"/>
          </a:xfrm>
          <a:prstGeom prst="rect">
            <a:avLst/>
          </a:prstGeom>
        </p:spPr>
        <p:txBody>
          <a:bodyPr vert="horz" lIns="99030" tIns="49515" rIns="99030" bIns="49515" rtlCol="0"/>
          <a:lstStyle>
            <a:lvl1pPr algn="r">
              <a:defRPr sz="1300"/>
            </a:lvl1pPr>
          </a:lstStyle>
          <a:p>
            <a:fld id="{4C10DF5B-4315-4890-89EE-8F07F39EC015}" type="datetimeFigureOut">
              <a:rPr lang="en-IN" smtClean="0"/>
              <a:pPr/>
              <a:t>18-12-2013</a:t>
            </a:fld>
            <a:endParaRPr lang="ru-RU" dirty="0"/>
          </a:p>
        </p:txBody>
      </p:sp>
      <p:sp>
        <p:nvSpPr>
          <p:cNvPr id="4" name="Footer Placeholder 3"/>
          <p:cNvSpPr>
            <a:spLocks noGrp="1"/>
          </p:cNvSpPr>
          <p:nvPr>
            <p:ph type="ftr" sz="quarter" idx="2"/>
          </p:nvPr>
        </p:nvSpPr>
        <p:spPr>
          <a:xfrm>
            <a:off x="2" y="9719601"/>
            <a:ext cx="3077740" cy="511652"/>
          </a:xfrm>
          <a:prstGeom prst="rect">
            <a:avLst/>
          </a:prstGeom>
        </p:spPr>
        <p:txBody>
          <a:bodyPr vert="horz" lIns="99030" tIns="49515" rIns="99030" bIns="49515" rtlCol="0" anchor="b"/>
          <a:lstStyle>
            <a:lvl1pPr algn="l">
              <a:defRPr sz="1300"/>
            </a:lvl1pPr>
          </a:lstStyle>
          <a:p>
            <a:endParaRPr lang="en-IN" dirty="0"/>
          </a:p>
        </p:txBody>
      </p:sp>
      <p:sp>
        <p:nvSpPr>
          <p:cNvPr id="5" name="Slide Number Placeholder 4"/>
          <p:cNvSpPr>
            <a:spLocks noGrp="1"/>
          </p:cNvSpPr>
          <p:nvPr>
            <p:ph type="sldNum" sz="quarter" idx="3"/>
          </p:nvPr>
        </p:nvSpPr>
        <p:spPr>
          <a:xfrm>
            <a:off x="4023095" y="9719601"/>
            <a:ext cx="3077740" cy="511652"/>
          </a:xfrm>
          <a:prstGeom prst="rect">
            <a:avLst/>
          </a:prstGeom>
        </p:spPr>
        <p:txBody>
          <a:bodyPr vert="horz" lIns="99030" tIns="49515" rIns="99030" bIns="49515" rtlCol="0" anchor="b"/>
          <a:lstStyle>
            <a:lvl1pPr algn="r">
              <a:defRPr sz="1300"/>
            </a:lvl1pPr>
          </a:lstStyle>
          <a:p>
            <a:fld id="{4E2FDB83-E383-439E-AEDD-68E291C852C1}" type="slidenum">
              <a:rPr lang="en-IN" smtClean="0"/>
              <a:pPr/>
              <a:t>‹#›</a:t>
            </a:fld>
            <a:endParaRPr lang="ru-RU" dirty="0"/>
          </a:p>
        </p:txBody>
      </p:sp>
    </p:spTree>
    <p:extLst>
      <p:ext uri="{BB962C8B-B14F-4D97-AF65-F5344CB8AC3E}">
        <p14:creationId xmlns:p14="http://schemas.microsoft.com/office/powerpoint/2010/main" val="12959692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77740" cy="511652"/>
          </a:xfrm>
          <a:prstGeom prst="rect">
            <a:avLst/>
          </a:prstGeom>
        </p:spPr>
        <p:txBody>
          <a:bodyPr vert="horz" lIns="99030" tIns="49515" rIns="99030" bIns="49515" rtlCol="0"/>
          <a:lstStyle>
            <a:lvl1pPr algn="l">
              <a:defRPr sz="1300"/>
            </a:lvl1pPr>
          </a:lstStyle>
          <a:p>
            <a:endParaRPr lang="en-IN" dirty="0"/>
          </a:p>
        </p:txBody>
      </p:sp>
      <p:sp>
        <p:nvSpPr>
          <p:cNvPr id="3" name="Date Placeholder 2"/>
          <p:cNvSpPr>
            <a:spLocks noGrp="1"/>
          </p:cNvSpPr>
          <p:nvPr>
            <p:ph type="dt" idx="1"/>
          </p:nvPr>
        </p:nvSpPr>
        <p:spPr>
          <a:xfrm>
            <a:off x="4023095" y="0"/>
            <a:ext cx="3077740" cy="511652"/>
          </a:xfrm>
          <a:prstGeom prst="rect">
            <a:avLst/>
          </a:prstGeom>
        </p:spPr>
        <p:txBody>
          <a:bodyPr vert="horz" lIns="99030" tIns="49515" rIns="99030" bIns="49515" rtlCol="0"/>
          <a:lstStyle>
            <a:lvl1pPr algn="r">
              <a:defRPr sz="1300"/>
            </a:lvl1pPr>
          </a:lstStyle>
          <a:p>
            <a:fld id="{416B9FA3-0B3D-4699-8696-1174BE157FCC}" type="datetimeFigureOut">
              <a:rPr lang="en-IN" smtClean="0"/>
              <a:pPr/>
              <a:t>18-12-2013</a:t>
            </a:fld>
            <a:endParaRPr lang="ru-RU" dirty="0"/>
          </a:p>
        </p:txBody>
      </p:sp>
      <p:sp>
        <p:nvSpPr>
          <p:cNvPr id="4" name="Slide Image Placeholder 3"/>
          <p:cNvSpPr>
            <a:spLocks noGrp="1" noRot="1" noChangeAspect="1"/>
          </p:cNvSpPr>
          <p:nvPr>
            <p:ph type="sldImg" idx="2"/>
          </p:nvPr>
        </p:nvSpPr>
        <p:spPr>
          <a:xfrm>
            <a:off x="2193925" y="766763"/>
            <a:ext cx="2714625" cy="3838575"/>
          </a:xfrm>
          <a:prstGeom prst="rect">
            <a:avLst/>
          </a:prstGeom>
          <a:noFill/>
          <a:ln w="12700">
            <a:solidFill>
              <a:prstClr val="black"/>
            </a:solidFill>
          </a:ln>
        </p:spPr>
        <p:txBody>
          <a:bodyPr vert="horz" lIns="99030" tIns="49515" rIns="99030" bIns="49515" rtlCol="0" anchor="ctr"/>
          <a:lstStyle/>
          <a:p>
            <a:endParaRPr lang="en-GB" dirty="0"/>
          </a:p>
        </p:txBody>
      </p:sp>
      <p:sp>
        <p:nvSpPr>
          <p:cNvPr id="5" name="Notes Placeholder 4"/>
          <p:cNvSpPr>
            <a:spLocks noGrp="1"/>
          </p:cNvSpPr>
          <p:nvPr>
            <p:ph type="body" sz="quarter" idx="3"/>
          </p:nvPr>
        </p:nvSpPr>
        <p:spPr>
          <a:xfrm>
            <a:off x="710248" y="4860691"/>
            <a:ext cx="5681980" cy="4604861"/>
          </a:xfrm>
          <a:prstGeom prst="rect">
            <a:avLst/>
          </a:prstGeom>
        </p:spPr>
        <p:txBody>
          <a:bodyPr vert="horz" lIns="99030" tIns="49515" rIns="99030" bIns="49515" rtlCol="0">
            <a:normAutofit/>
          </a:bodyPr>
          <a:lstStyle/>
          <a:p>
            <a:pPr lvl="0"/>
            <a:r>
              <a:rPr lang="en-IN" dirty="0" smtClean="0"/>
              <a:t>Click to edit Master text styles</a:t>
            </a:r>
          </a:p>
          <a:p>
            <a:pPr lvl="1"/>
            <a:r>
              <a:rPr lang="en-IN" dirty="0" smtClean="0"/>
              <a:t>Second level</a:t>
            </a:r>
          </a:p>
          <a:p>
            <a:pPr lvl="2"/>
            <a:r>
              <a:rPr lang="en-IN" dirty="0" smtClean="0"/>
              <a:t>Third level</a:t>
            </a:r>
          </a:p>
          <a:p>
            <a:pPr lvl="3"/>
            <a:r>
              <a:rPr lang="en-IN" dirty="0" smtClean="0"/>
              <a:t>Fourth level</a:t>
            </a:r>
          </a:p>
          <a:p>
            <a:pPr lvl="4"/>
            <a:r>
              <a:rPr lang="en-IN" dirty="0" smtClean="0"/>
              <a:t>Fifth level</a:t>
            </a:r>
            <a:endParaRPr lang="en-IN" dirty="0"/>
          </a:p>
        </p:txBody>
      </p:sp>
      <p:sp>
        <p:nvSpPr>
          <p:cNvPr id="6" name="Footer Placeholder 5"/>
          <p:cNvSpPr>
            <a:spLocks noGrp="1"/>
          </p:cNvSpPr>
          <p:nvPr>
            <p:ph type="ftr" sz="quarter" idx="4"/>
          </p:nvPr>
        </p:nvSpPr>
        <p:spPr>
          <a:xfrm>
            <a:off x="2" y="9719601"/>
            <a:ext cx="3077740" cy="511652"/>
          </a:xfrm>
          <a:prstGeom prst="rect">
            <a:avLst/>
          </a:prstGeom>
        </p:spPr>
        <p:txBody>
          <a:bodyPr vert="horz" lIns="99030" tIns="49515" rIns="99030" bIns="49515" rtlCol="0" anchor="b"/>
          <a:lstStyle>
            <a:lvl1pPr algn="l">
              <a:defRPr sz="1300"/>
            </a:lvl1pPr>
          </a:lstStyle>
          <a:p>
            <a:endParaRPr lang="en-IN" dirty="0"/>
          </a:p>
        </p:txBody>
      </p:sp>
      <p:sp>
        <p:nvSpPr>
          <p:cNvPr id="7" name="Slide Number Placeholder 6"/>
          <p:cNvSpPr>
            <a:spLocks noGrp="1"/>
          </p:cNvSpPr>
          <p:nvPr>
            <p:ph type="sldNum" sz="quarter" idx="5"/>
          </p:nvPr>
        </p:nvSpPr>
        <p:spPr>
          <a:xfrm>
            <a:off x="4023095" y="9719601"/>
            <a:ext cx="3077740" cy="511652"/>
          </a:xfrm>
          <a:prstGeom prst="rect">
            <a:avLst/>
          </a:prstGeom>
        </p:spPr>
        <p:txBody>
          <a:bodyPr vert="horz" lIns="99030" tIns="49515" rIns="99030" bIns="49515" rtlCol="0" anchor="b"/>
          <a:lstStyle>
            <a:lvl1pPr algn="r">
              <a:defRPr sz="1300"/>
            </a:lvl1pPr>
          </a:lstStyle>
          <a:p>
            <a:fld id="{6B2C06E8-48A6-4E03-8711-C45C0018F498}" type="slidenum">
              <a:rPr lang="en-IN" smtClean="0"/>
              <a:pPr/>
              <a:t>‹#›</a:t>
            </a:fld>
            <a:endParaRPr lang="ru-RU" dirty="0"/>
          </a:p>
        </p:txBody>
      </p:sp>
    </p:spTree>
    <p:extLst>
      <p:ext uri="{BB962C8B-B14F-4D97-AF65-F5344CB8AC3E}">
        <p14:creationId xmlns:p14="http://schemas.microsoft.com/office/powerpoint/2010/main" val="17950526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Slide">
    <p:spTree>
      <p:nvGrpSpPr>
        <p:cNvPr id="1" name=""/>
        <p:cNvGrpSpPr/>
        <p:nvPr/>
      </p:nvGrpSpPr>
      <p:grpSpPr>
        <a:xfrm>
          <a:off x="0" y="0"/>
          <a:ext cx="0" cy="0"/>
          <a:chOff x="0" y="0"/>
          <a:chExt cx="0" cy="0"/>
        </a:xfrm>
      </p:grpSpPr>
      <p:grpSp>
        <p:nvGrpSpPr>
          <p:cNvPr id="2" name="Group 124"/>
          <p:cNvGrpSpPr/>
          <p:nvPr/>
        </p:nvGrpSpPr>
        <p:grpSpPr>
          <a:xfrm>
            <a:off x="1432057" y="0"/>
            <a:ext cx="6129206" cy="9330516"/>
            <a:chOff x="1905000" y="0"/>
            <a:chExt cx="8153400" cy="6781800"/>
          </a:xfrm>
        </p:grpSpPr>
        <p:sp>
          <p:nvSpPr>
            <p:cNvPr id="126" name="Rectangle 159"/>
            <p:cNvSpPr>
              <a:spLocks noChangeArrowheads="1"/>
            </p:cNvSpPr>
            <p:nvPr userDrawn="1"/>
          </p:nvSpPr>
          <p:spPr bwMode="gray">
            <a:xfrm>
              <a:off x="8915400" y="3200400"/>
              <a:ext cx="609600" cy="3581400"/>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27" name="Rectangle 153"/>
            <p:cNvSpPr>
              <a:spLocks noChangeArrowheads="1"/>
            </p:cNvSpPr>
            <p:nvPr/>
          </p:nvSpPr>
          <p:spPr bwMode="gray">
            <a:xfrm>
              <a:off x="9525000" y="3200400"/>
              <a:ext cx="533400" cy="3581400"/>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28" name="Rectangle 156"/>
            <p:cNvSpPr>
              <a:spLocks noChangeArrowheads="1"/>
            </p:cNvSpPr>
            <p:nvPr/>
          </p:nvSpPr>
          <p:spPr bwMode="gray">
            <a:xfrm>
              <a:off x="1905000" y="0"/>
              <a:ext cx="6248400" cy="990600"/>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29" name="Rectangle 160"/>
            <p:cNvSpPr>
              <a:spLocks noChangeArrowheads="1"/>
            </p:cNvSpPr>
            <p:nvPr userDrawn="1"/>
          </p:nvSpPr>
          <p:spPr bwMode="gray">
            <a:xfrm>
              <a:off x="8127647" y="3200400"/>
              <a:ext cx="787753" cy="3581400"/>
            </a:xfrm>
            <a:prstGeom prst="rect">
              <a:avLst/>
            </a:prstGeom>
            <a:solidFill>
              <a:srgbClr val="D1390D"/>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30" name="Rectangle 129"/>
            <p:cNvSpPr/>
            <p:nvPr userDrawn="1"/>
          </p:nvSpPr>
          <p:spPr bwMode="gray">
            <a:xfrm>
              <a:off x="1905000" y="3195320"/>
              <a:ext cx="6248400" cy="3586480"/>
            </a:xfrm>
            <a:prstGeom prst="rect">
              <a:avLst/>
            </a:prstGeom>
            <a:solidFill>
              <a:srgbClr val="C22303"/>
            </a:solidFill>
            <a:ln w="0">
              <a:noFill/>
              <a:prstDash val="solid"/>
              <a:round/>
              <a:headEnd/>
              <a:tailEnd/>
            </a:ln>
          </p:spPr>
          <p:txBody>
            <a:bodyPr vert="horz" wrap="square" lIns="91440" tIns="45720" rIns="91440" bIns="45720" numCol="1" anchor="t" anchorCtr="0" compatLnSpc="1">
              <a:prstTxWarp prst="textNoShape">
                <a:avLst/>
              </a:prstTxWarp>
            </a:bodyPr>
            <a:lstStyle/>
            <a:p>
              <a:pPr marL="0" algn="l" defTabSz="1018705" rtl="0" eaLnBrk="1" latinLnBrk="0" hangingPunct="1"/>
              <a:endParaRPr lang="en-GB" sz="2000" kern="1200" noProof="0" dirty="0">
                <a:solidFill>
                  <a:schemeClr val="tx1"/>
                </a:solidFill>
                <a:latin typeface="+mn-lt"/>
                <a:ea typeface="+mn-ea"/>
                <a:cs typeface="+mn-cs"/>
              </a:endParaRPr>
            </a:p>
          </p:txBody>
        </p:sp>
        <p:sp>
          <p:nvSpPr>
            <p:cNvPr id="131" name="Rectangle 155"/>
            <p:cNvSpPr>
              <a:spLocks noChangeArrowheads="1"/>
            </p:cNvSpPr>
            <p:nvPr userDrawn="1"/>
          </p:nvSpPr>
          <p:spPr bwMode="gray">
            <a:xfrm>
              <a:off x="8127649" y="990600"/>
              <a:ext cx="787751" cy="2209800"/>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132" name="Rectangle 158"/>
            <p:cNvSpPr>
              <a:spLocks noChangeArrowheads="1"/>
            </p:cNvSpPr>
            <p:nvPr userDrawn="1"/>
          </p:nvSpPr>
          <p:spPr bwMode="gray">
            <a:xfrm>
              <a:off x="1905000" y="990600"/>
              <a:ext cx="6248400" cy="2209800"/>
            </a:xfrm>
            <a:prstGeom prst="rect">
              <a:avLst/>
            </a:prstGeom>
            <a:solidFill>
              <a:srgbClr val="D74021"/>
            </a:solidFill>
            <a:ln w="0">
              <a:noFill/>
              <a:prstDash val="solid"/>
              <a:miter lim="800000"/>
              <a:headEnd/>
              <a:tailEnd/>
            </a:ln>
          </p:spPr>
          <p:txBody>
            <a:bodyPr vert="horz" wrap="square" lIns="0" tIns="0" rIns="0" bIns="0" numCol="1" anchor="t" anchorCtr="0" compatLnSpc="1">
              <a:prstTxWarp prst="textNoShape">
                <a:avLst/>
              </a:prstTxWarp>
            </a:bodyPr>
            <a:lstStyle/>
            <a:p>
              <a:endParaRPr lang="en-GB" noProof="0" dirty="0"/>
            </a:p>
          </p:txBody>
        </p:sp>
      </p:grpSp>
      <p:sp>
        <p:nvSpPr>
          <p:cNvPr id="15" name="Title 1"/>
          <p:cNvSpPr>
            <a:spLocks noGrp="1"/>
          </p:cNvSpPr>
          <p:nvPr>
            <p:ph type="ctrTitle" hasCustomPrompt="1"/>
          </p:nvPr>
        </p:nvSpPr>
        <p:spPr bwMode="white">
          <a:xfrm>
            <a:off x="1546623" y="1572558"/>
            <a:ext cx="4468019" cy="1258048"/>
          </a:xfrm>
        </p:spPr>
        <p:txBody>
          <a:bodyPr anchor="t" anchorCtr="0">
            <a:noAutofit/>
          </a:bodyPr>
          <a:lstStyle>
            <a:lvl1pPr>
              <a:lnSpc>
                <a:spcPct val="90000"/>
              </a:lnSpc>
              <a:defRPr sz="3200" b="1" i="1" baseline="0">
                <a:solidFill>
                  <a:schemeClr val="bg1"/>
                </a:solidFill>
              </a:defRPr>
            </a:lvl1pPr>
          </a:lstStyle>
          <a:p>
            <a:r>
              <a:rPr lang="en-IN" noProof="0" dirty="0" smtClean="0"/>
              <a:t>Click to add the report’s main title</a:t>
            </a:r>
            <a:endParaRPr lang="en-IN" noProof="0" dirty="0"/>
          </a:p>
        </p:txBody>
      </p:sp>
      <p:sp>
        <p:nvSpPr>
          <p:cNvPr id="18" name="Subtitle 2"/>
          <p:cNvSpPr>
            <a:spLocks noGrp="1"/>
          </p:cNvSpPr>
          <p:nvPr>
            <p:ph type="subTitle" idx="1" hasCustomPrompt="1"/>
          </p:nvPr>
        </p:nvSpPr>
        <p:spPr bwMode="white">
          <a:xfrm>
            <a:off x="1546623" y="3040280"/>
            <a:ext cx="4468018" cy="1258048"/>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2000">
                <a:solidFill>
                  <a:schemeClr val="bg1"/>
                </a:solidFill>
                <a:latin typeface="+mj-lt"/>
              </a:defRPr>
            </a:lvl2pPr>
            <a:lvl3pPr marL="509352" indent="0" algn="l">
              <a:buNone/>
              <a:defRPr sz="2000">
                <a:solidFill>
                  <a:schemeClr val="bg1"/>
                </a:solidFill>
                <a:latin typeface="+mj-lt"/>
              </a:defRPr>
            </a:lvl3pPr>
            <a:lvl4pPr marL="1018705" indent="0" algn="l">
              <a:buNone/>
              <a:defRPr sz="2000">
                <a:solidFill>
                  <a:schemeClr val="bg1"/>
                </a:solidFill>
                <a:latin typeface="+mj-lt"/>
              </a:defRPr>
            </a:lvl4pPr>
            <a:lvl5pPr marL="1528058" indent="0" algn="l">
              <a:buNone/>
              <a:defRPr sz="2000">
                <a:solidFill>
                  <a:schemeClr val="bg1"/>
                </a:solidFill>
                <a:latin typeface="+mj-lt"/>
              </a:defRPr>
            </a:lvl5pPr>
            <a:lvl6pPr marL="2037411" indent="0" algn="l">
              <a:buNone/>
              <a:defRPr sz="2000">
                <a:solidFill>
                  <a:schemeClr val="bg1"/>
                </a:solidFill>
                <a:latin typeface="+mj-lt"/>
              </a:defRPr>
            </a:lvl6pPr>
            <a:lvl7pPr marL="2546764" indent="0" algn="l">
              <a:buNone/>
              <a:defRPr sz="2000">
                <a:solidFill>
                  <a:schemeClr val="bg1"/>
                </a:solidFill>
                <a:latin typeface="+mj-lt"/>
              </a:defRPr>
            </a:lvl7pPr>
            <a:lvl8pPr marL="3056116" indent="0" algn="l">
              <a:buNone/>
              <a:defRPr sz="2000">
                <a:solidFill>
                  <a:schemeClr val="bg1"/>
                </a:solidFill>
                <a:latin typeface="+mj-lt"/>
              </a:defRPr>
            </a:lvl8pPr>
            <a:lvl9pPr marL="3565469" indent="0" algn="l">
              <a:buNone/>
              <a:defRPr sz="2000">
                <a:solidFill>
                  <a:schemeClr val="bg1"/>
                </a:solidFill>
                <a:latin typeface="+mj-lt"/>
              </a:defRPr>
            </a:lvl9pPr>
          </a:lstStyle>
          <a:p>
            <a:r>
              <a:rPr lang="en-IN" noProof="0" dirty="0" smtClean="0"/>
              <a:t>Subtitle and date (move higher if title is only one line)</a:t>
            </a:r>
          </a:p>
        </p:txBody>
      </p:sp>
      <p:sp>
        <p:nvSpPr>
          <p:cNvPr id="21" name="Text Placeholder 31"/>
          <p:cNvSpPr>
            <a:spLocks noGrp="1"/>
          </p:cNvSpPr>
          <p:nvPr>
            <p:ph type="body" sz="quarter" idx="10" hasCustomPrompt="1"/>
          </p:nvPr>
        </p:nvSpPr>
        <p:spPr bwMode="white">
          <a:xfrm>
            <a:off x="1546622" y="733861"/>
            <a:ext cx="3436938" cy="209675"/>
          </a:xfrm>
        </p:spPr>
        <p:txBody>
          <a:bodyPr/>
          <a:lstStyle>
            <a:lvl1pPr>
              <a:defRPr sz="1200">
                <a:solidFill>
                  <a:schemeClr val="bg1"/>
                </a:solidFill>
                <a:latin typeface="Arial" pitchFamily="34" charset="0"/>
                <a:cs typeface="Arial" pitchFamily="34" charset="0"/>
              </a:defRPr>
            </a:lvl1pPr>
            <a:lvl2pPr>
              <a:defRPr sz="1100">
                <a:solidFill>
                  <a:schemeClr val="bg1"/>
                </a:solidFill>
                <a:latin typeface="Arial" pitchFamily="34" charset="0"/>
                <a:cs typeface="Arial" pitchFamily="34" charset="0"/>
              </a:defRPr>
            </a:lvl2pPr>
            <a:lvl3pPr>
              <a:defRPr sz="1100">
                <a:solidFill>
                  <a:schemeClr val="bg1"/>
                </a:solidFill>
                <a:latin typeface="Arial" pitchFamily="34" charset="0"/>
                <a:cs typeface="Arial" pitchFamily="34" charset="0"/>
              </a:defRPr>
            </a:lvl3pPr>
            <a:lvl4pPr>
              <a:defRPr sz="1100">
                <a:solidFill>
                  <a:schemeClr val="bg1"/>
                </a:solidFill>
                <a:latin typeface="Arial" pitchFamily="34" charset="0"/>
                <a:cs typeface="Arial" pitchFamily="34" charset="0"/>
              </a:defRPr>
            </a:lvl4pPr>
            <a:lvl5pPr>
              <a:defRPr sz="1100">
                <a:solidFill>
                  <a:schemeClr val="bg1"/>
                </a:solidFill>
                <a:latin typeface="Arial" pitchFamily="34" charset="0"/>
                <a:cs typeface="Arial" pitchFamily="34" charset="0"/>
              </a:defRPr>
            </a:lvl5pPr>
          </a:lstStyle>
          <a:p>
            <a:pPr lvl="0"/>
            <a:r>
              <a:rPr lang="en-IN" noProof="0" dirty="0" smtClean="0"/>
              <a:t>www.pwc.com</a:t>
            </a:r>
            <a:endParaRPr lang="en-IN" noProof="0" dirty="0"/>
          </a:p>
        </p:txBody>
      </p:sp>
      <p:grpSp>
        <p:nvGrpSpPr>
          <p:cNvPr id="3" name="Group 59"/>
          <p:cNvGrpSpPr/>
          <p:nvPr/>
        </p:nvGrpSpPr>
        <p:grpSpPr>
          <a:xfrm>
            <a:off x="790496" y="9330516"/>
            <a:ext cx="756126" cy="838698"/>
            <a:chOff x="1051560" y="6781800"/>
            <a:chExt cx="1005840" cy="609600"/>
          </a:xfrm>
        </p:grpSpPr>
        <p:sp>
          <p:nvSpPr>
            <p:cNvPr id="19" name="Rectangle 37"/>
            <p:cNvSpPr>
              <a:spLocks noChangeArrowheads="1"/>
            </p:cNvSpPr>
            <p:nvPr userDrawn="1"/>
          </p:nvSpPr>
          <p:spPr bwMode="black">
            <a:xfrm>
              <a:off x="1648968" y="6781800"/>
              <a:ext cx="256032" cy="54864"/>
            </a:xfrm>
            <a:prstGeom prst="rect">
              <a:avLst/>
            </a:prstGeom>
            <a:solidFill>
              <a:srgbClr val="A10000"/>
            </a:solidFill>
            <a:ln w="0">
              <a:solidFill>
                <a:srgbClr val="A1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23" name="Freeform 7"/>
            <p:cNvSpPr>
              <a:spLocks noEditPoints="1"/>
            </p:cNvSpPr>
            <p:nvPr userDrawn="1"/>
          </p:nvSpPr>
          <p:spPr bwMode="black">
            <a:xfrm>
              <a:off x="1051560" y="7000790"/>
              <a:ext cx="1005840" cy="390610"/>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noProof="0" dirty="0"/>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Two and Left Text">
    <p:spTree>
      <p:nvGrpSpPr>
        <p:cNvPr id="1" name=""/>
        <p:cNvGrpSpPr/>
        <p:nvPr/>
      </p:nvGrpSpPr>
      <p:grpSpPr>
        <a:xfrm>
          <a:off x="0" y="0"/>
          <a:ext cx="0" cy="0"/>
          <a:chOff x="0" y="0"/>
          <a:chExt cx="0" cy="0"/>
        </a:xfrm>
      </p:grpSpPr>
      <p:sp>
        <p:nvSpPr>
          <p:cNvPr id="28" name="Content Placeholder 26"/>
          <p:cNvSpPr>
            <a:spLocks noGrp="1"/>
          </p:cNvSpPr>
          <p:nvPr>
            <p:ph sz="quarter" idx="14"/>
          </p:nvPr>
        </p:nvSpPr>
        <p:spPr>
          <a:xfrm>
            <a:off x="3837914" y="3040281"/>
            <a:ext cx="3322373" cy="2935443"/>
          </a:xfrm>
        </p:spPr>
        <p:txBody>
          <a:bodyPr/>
          <a:lstStyle/>
          <a:p>
            <a:pPr lvl="0"/>
            <a:r>
              <a:rPr lang="en-IN" noProof="0" dirty="0" smtClean="0"/>
              <a:t>Click to edit Master text styles</a:t>
            </a:r>
          </a:p>
        </p:txBody>
      </p:sp>
      <p:sp>
        <p:nvSpPr>
          <p:cNvPr id="31" name="Content Placeholder 26"/>
          <p:cNvSpPr>
            <a:spLocks noGrp="1"/>
          </p:cNvSpPr>
          <p:nvPr>
            <p:ph sz="quarter" idx="15"/>
          </p:nvPr>
        </p:nvSpPr>
        <p:spPr>
          <a:xfrm>
            <a:off x="3837914" y="6185397"/>
            <a:ext cx="3322373" cy="2935443"/>
          </a:xfrm>
        </p:spPr>
        <p:txBody>
          <a:bodyPr/>
          <a:lstStyle/>
          <a:p>
            <a:pPr lvl="0"/>
            <a:r>
              <a:rPr lang="en-IN" noProof="0" dirty="0" smtClean="0"/>
              <a:t>Click to edit Master text styles</a:t>
            </a:r>
          </a:p>
        </p:txBody>
      </p:sp>
      <p:sp>
        <p:nvSpPr>
          <p:cNvPr id="13" name="Text Placeholder 12"/>
          <p:cNvSpPr>
            <a:spLocks noGrp="1"/>
          </p:cNvSpPr>
          <p:nvPr>
            <p:ph type="body" sz="quarter" idx="16"/>
          </p:nvPr>
        </p:nvSpPr>
        <p:spPr>
          <a:xfrm>
            <a:off x="400977" y="3040283"/>
            <a:ext cx="3322373" cy="6080560"/>
          </a:xfrm>
        </p:spPr>
        <p:txBody>
          <a:bodyPr/>
          <a:lstStyle/>
          <a:p>
            <a:pPr lvl="0"/>
            <a:r>
              <a:rPr lang="en-IN" noProof="0" dirty="0" smtClean="0"/>
              <a:t>Click to edit Master text styles</a:t>
            </a:r>
          </a:p>
        </p:txBody>
      </p:sp>
      <p:sp>
        <p:nvSpPr>
          <p:cNvPr id="11" name="Title Placeholder 1"/>
          <p:cNvSpPr>
            <a:spLocks noGrp="1"/>
          </p:cNvSpPr>
          <p:nvPr>
            <p:ph type="title"/>
          </p:nvPr>
        </p:nvSpPr>
        <p:spPr>
          <a:xfrm>
            <a:off x="400977" y="1572558"/>
            <a:ext cx="6759311" cy="1258048"/>
          </a:xfrm>
          <a:prstGeom prst="rect">
            <a:avLst/>
          </a:prstGeom>
        </p:spPr>
        <p:txBody>
          <a:bodyPr vert="horz" lIns="0" tIns="0" rIns="0" bIns="0" rtlCol="0" anchor="t" anchorCtr="0">
            <a:noAutofit/>
          </a:bodyPr>
          <a:lstStyle/>
          <a:p>
            <a:r>
              <a:rPr lang="en-IN" noProof="0" dirty="0" smtClean="0"/>
              <a:t>Click to edit Master title style</a:t>
            </a:r>
            <a:endParaRPr lang="en-IN" noProof="0" dirty="0"/>
          </a:p>
        </p:txBody>
      </p:sp>
      <p:cxnSp>
        <p:nvCxnSpPr>
          <p:cNvPr id="12" name="Shape 24"/>
          <p:cNvCxnSpPr/>
          <p:nvPr/>
        </p:nvCxnSpPr>
        <p:spPr>
          <a:xfrm flipV="1">
            <a:off x="286412" y="1467722"/>
            <a:ext cx="6873877" cy="239028"/>
          </a:xfrm>
          <a:prstGeom prst="bentConnector3">
            <a:avLst>
              <a:gd name="adj1" fmla="val 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2" name="Footer Placeholder 4"/>
          <p:cNvSpPr>
            <a:spLocks noGrp="1"/>
          </p:cNvSpPr>
          <p:nvPr>
            <p:ph type="ftr" sz="quarter" idx="3"/>
          </p:nvPr>
        </p:nvSpPr>
        <p:spPr>
          <a:xfrm>
            <a:off x="405441" y="9749867"/>
            <a:ext cx="4345783" cy="209673"/>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IN" dirty="0"/>
          </a:p>
        </p:txBody>
      </p:sp>
      <p:sp>
        <p:nvSpPr>
          <p:cNvPr id="14" name="Slide Number Placeholder 5"/>
          <p:cNvSpPr>
            <a:spLocks noGrp="1"/>
          </p:cNvSpPr>
          <p:nvPr>
            <p:ph type="sldNum" sz="quarter" idx="4"/>
          </p:nvPr>
        </p:nvSpPr>
        <p:spPr>
          <a:xfrm>
            <a:off x="5900076" y="9959541"/>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FEBD7F86-1881-4698-8703-FB80B0800997}" type="slidenum">
              <a:rPr lang="en-IN" smtClean="0"/>
              <a:pPr/>
              <a:t>‹#›</a:t>
            </a:fld>
            <a:endParaRPr lang="en-IN" dirty="0"/>
          </a:p>
        </p:txBody>
      </p:sp>
      <p:sp>
        <p:nvSpPr>
          <p:cNvPr id="18" name="Date Placeholder 3"/>
          <p:cNvSpPr>
            <a:spLocks noGrp="1"/>
          </p:cNvSpPr>
          <p:nvPr>
            <p:ph type="dt" sz="half" idx="2"/>
          </p:nvPr>
        </p:nvSpPr>
        <p:spPr>
          <a:xfrm>
            <a:off x="5900076" y="9749865"/>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IN" dirty="0" smtClean="0"/>
              <a:t>August 2013</a:t>
            </a:r>
            <a:endParaRPr lang="en-IN" dirty="0"/>
          </a:p>
        </p:txBody>
      </p:sp>
      <p:sp>
        <p:nvSpPr>
          <p:cNvPr id="16" name="PwCFirm"/>
          <p:cNvSpPr txBox="1"/>
          <p:nvPr userDrawn="1"/>
        </p:nvSpPr>
        <p:spPr>
          <a:xfrm>
            <a:off x="400977" y="9959541"/>
            <a:ext cx="2176727" cy="209675"/>
          </a:xfrm>
          <a:prstGeom prst="rect">
            <a:avLst/>
          </a:prstGeom>
          <a:noFill/>
        </p:spPr>
        <p:txBody>
          <a:bodyPr vert="horz" wrap="square" lIns="0" tIns="0" rIns="0" bIns="0" rtlCol="0" anchor="t" anchorCtr="0">
            <a:noAutofit/>
          </a:bodyPr>
          <a:lstStyle/>
          <a:p>
            <a:r>
              <a:rPr lang="ru-RU" sz="1000" noProof="0" dirty="0" smtClean="0">
                <a:latin typeface="Arial" pitchFamily="34" charset="0"/>
                <a:cs typeface="Arial" pitchFamily="34" charset="0"/>
              </a:rPr>
              <a:t>PwC</a:t>
            </a:r>
            <a:endParaRPr lang="ru-RU" sz="1000" noProof="0" dirty="0">
              <a:latin typeface="Arial" pitchFamily="34" charset="0"/>
              <a:cs typeface="Arial" pitchFamily="34" charset="0"/>
            </a:endParaRPr>
          </a:p>
        </p:txBody>
      </p:sp>
    </p:spTree>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ontent: Two and RightText">
    <p:spTree>
      <p:nvGrpSpPr>
        <p:cNvPr id="1" name=""/>
        <p:cNvGrpSpPr/>
        <p:nvPr/>
      </p:nvGrpSpPr>
      <p:grpSpPr>
        <a:xfrm>
          <a:off x="0" y="0"/>
          <a:ext cx="0" cy="0"/>
          <a:chOff x="0" y="0"/>
          <a:chExt cx="0" cy="0"/>
        </a:xfrm>
      </p:grpSpPr>
      <p:sp>
        <p:nvSpPr>
          <p:cNvPr id="28" name="Content Placeholder 26"/>
          <p:cNvSpPr>
            <a:spLocks noGrp="1"/>
          </p:cNvSpPr>
          <p:nvPr>
            <p:ph sz="quarter" idx="14"/>
          </p:nvPr>
        </p:nvSpPr>
        <p:spPr>
          <a:xfrm>
            <a:off x="400977" y="3040281"/>
            <a:ext cx="3322373" cy="2935443"/>
          </a:xfrm>
        </p:spPr>
        <p:txBody>
          <a:bodyPr/>
          <a:lstStyle/>
          <a:p>
            <a:pPr lvl="0"/>
            <a:r>
              <a:rPr lang="en-IN" noProof="0" dirty="0" smtClean="0"/>
              <a:t>Click to edit Master text styles</a:t>
            </a:r>
          </a:p>
        </p:txBody>
      </p:sp>
      <p:sp>
        <p:nvSpPr>
          <p:cNvPr id="31" name="Content Placeholder 26"/>
          <p:cNvSpPr>
            <a:spLocks noGrp="1"/>
          </p:cNvSpPr>
          <p:nvPr>
            <p:ph sz="quarter" idx="15"/>
          </p:nvPr>
        </p:nvSpPr>
        <p:spPr>
          <a:xfrm>
            <a:off x="400977" y="6185397"/>
            <a:ext cx="3322373" cy="2935443"/>
          </a:xfrm>
        </p:spPr>
        <p:txBody>
          <a:bodyPr/>
          <a:lstStyle/>
          <a:p>
            <a:pPr lvl="0"/>
            <a:r>
              <a:rPr lang="en-IN" noProof="0" dirty="0" smtClean="0"/>
              <a:t>Click to edit Master text styles</a:t>
            </a:r>
          </a:p>
        </p:txBody>
      </p:sp>
      <p:sp>
        <p:nvSpPr>
          <p:cNvPr id="13" name="Text Placeholder 12"/>
          <p:cNvSpPr>
            <a:spLocks noGrp="1"/>
          </p:cNvSpPr>
          <p:nvPr>
            <p:ph type="body" sz="quarter" idx="16"/>
          </p:nvPr>
        </p:nvSpPr>
        <p:spPr>
          <a:xfrm>
            <a:off x="3837914" y="3040283"/>
            <a:ext cx="3322373" cy="6080560"/>
          </a:xfrm>
        </p:spPr>
        <p:txBody>
          <a:bodyPr/>
          <a:lstStyle/>
          <a:p>
            <a:pPr lvl="0"/>
            <a:r>
              <a:rPr lang="en-IN" noProof="0" dirty="0" smtClean="0"/>
              <a:t>Click to edit Master text styles</a:t>
            </a:r>
          </a:p>
        </p:txBody>
      </p:sp>
      <p:sp>
        <p:nvSpPr>
          <p:cNvPr id="11" name="Title Placeholder 1"/>
          <p:cNvSpPr>
            <a:spLocks noGrp="1"/>
          </p:cNvSpPr>
          <p:nvPr>
            <p:ph type="title"/>
          </p:nvPr>
        </p:nvSpPr>
        <p:spPr>
          <a:xfrm>
            <a:off x="400977" y="1572558"/>
            <a:ext cx="6759311" cy="1258048"/>
          </a:xfrm>
          <a:prstGeom prst="rect">
            <a:avLst/>
          </a:prstGeom>
        </p:spPr>
        <p:txBody>
          <a:bodyPr vert="horz" lIns="0" tIns="0" rIns="0" bIns="0" rtlCol="0" anchor="t" anchorCtr="0">
            <a:noAutofit/>
          </a:bodyPr>
          <a:lstStyle/>
          <a:p>
            <a:r>
              <a:rPr lang="en-IN" noProof="0" dirty="0" smtClean="0"/>
              <a:t>Click to edit Master title style</a:t>
            </a:r>
            <a:endParaRPr lang="en-IN" noProof="0" dirty="0"/>
          </a:p>
        </p:txBody>
      </p:sp>
      <p:cxnSp>
        <p:nvCxnSpPr>
          <p:cNvPr id="12" name="Shape 24"/>
          <p:cNvCxnSpPr/>
          <p:nvPr/>
        </p:nvCxnSpPr>
        <p:spPr>
          <a:xfrm flipV="1">
            <a:off x="286412" y="1467722"/>
            <a:ext cx="6873877" cy="239028"/>
          </a:xfrm>
          <a:prstGeom prst="bentConnector3">
            <a:avLst>
              <a:gd name="adj1" fmla="val 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2" name="Footer Placeholder 4"/>
          <p:cNvSpPr>
            <a:spLocks noGrp="1"/>
          </p:cNvSpPr>
          <p:nvPr>
            <p:ph type="ftr" sz="quarter" idx="3"/>
          </p:nvPr>
        </p:nvSpPr>
        <p:spPr>
          <a:xfrm>
            <a:off x="405441" y="9749867"/>
            <a:ext cx="4345783" cy="209673"/>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IN" dirty="0"/>
          </a:p>
        </p:txBody>
      </p:sp>
      <p:sp>
        <p:nvSpPr>
          <p:cNvPr id="14" name="Slide Number Placeholder 5"/>
          <p:cNvSpPr>
            <a:spLocks noGrp="1"/>
          </p:cNvSpPr>
          <p:nvPr>
            <p:ph type="sldNum" sz="quarter" idx="4"/>
          </p:nvPr>
        </p:nvSpPr>
        <p:spPr>
          <a:xfrm>
            <a:off x="5900076" y="9959541"/>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FEBD7F86-1881-4698-8703-FB80B0800997}" type="slidenum">
              <a:rPr lang="en-IN" smtClean="0"/>
              <a:pPr/>
              <a:t>‹#›</a:t>
            </a:fld>
            <a:endParaRPr lang="en-IN" dirty="0"/>
          </a:p>
        </p:txBody>
      </p:sp>
      <p:sp>
        <p:nvSpPr>
          <p:cNvPr id="18" name="Date Placeholder 3"/>
          <p:cNvSpPr>
            <a:spLocks noGrp="1"/>
          </p:cNvSpPr>
          <p:nvPr>
            <p:ph type="dt" sz="half" idx="2"/>
          </p:nvPr>
        </p:nvSpPr>
        <p:spPr>
          <a:xfrm>
            <a:off x="5900076" y="9749865"/>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IN" dirty="0" smtClean="0"/>
              <a:t>August 2013</a:t>
            </a:r>
            <a:endParaRPr lang="en-IN" dirty="0"/>
          </a:p>
        </p:txBody>
      </p:sp>
      <p:sp>
        <p:nvSpPr>
          <p:cNvPr id="16" name="PwCFirm"/>
          <p:cNvSpPr txBox="1"/>
          <p:nvPr userDrawn="1"/>
        </p:nvSpPr>
        <p:spPr>
          <a:xfrm>
            <a:off x="400977" y="9959541"/>
            <a:ext cx="2176727" cy="209675"/>
          </a:xfrm>
          <a:prstGeom prst="rect">
            <a:avLst/>
          </a:prstGeom>
          <a:noFill/>
        </p:spPr>
        <p:txBody>
          <a:bodyPr vert="horz" wrap="square" lIns="0" tIns="0" rIns="0" bIns="0" rtlCol="0" anchor="t" anchorCtr="0">
            <a:noAutofit/>
          </a:bodyPr>
          <a:lstStyle/>
          <a:p>
            <a:r>
              <a:rPr lang="ru-RU" sz="1000" noProof="0" dirty="0" smtClean="0">
                <a:latin typeface="Arial" pitchFamily="34" charset="0"/>
                <a:cs typeface="Arial" pitchFamily="34" charset="0"/>
              </a:rPr>
              <a:t>PwC</a:t>
            </a:r>
            <a:endParaRPr lang="ru-RU" sz="1000" noProof="0" dirty="0">
              <a:latin typeface="Arial" pitchFamily="34" charset="0"/>
              <a:cs typeface="Arial" pitchFamily="34" charset="0"/>
            </a:endParaRPr>
          </a:p>
        </p:txBody>
      </p:sp>
    </p:spTree>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ntent: One with Impact">
    <p:spTree>
      <p:nvGrpSpPr>
        <p:cNvPr id="1" name=""/>
        <p:cNvGrpSpPr/>
        <p:nvPr/>
      </p:nvGrpSpPr>
      <p:grpSpPr>
        <a:xfrm>
          <a:off x="0" y="0"/>
          <a:ext cx="0" cy="0"/>
          <a:chOff x="0" y="0"/>
          <a:chExt cx="0" cy="0"/>
        </a:xfrm>
      </p:grpSpPr>
      <p:sp>
        <p:nvSpPr>
          <p:cNvPr id="2" name="Title 1"/>
          <p:cNvSpPr>
            <a:spLocks noGrp="1"/>
          </p:cNvSpPr>
          <p:nvPr>
            <p:ph type="title"/>
          </p:nvPr>
        </p:nvSpPr>
        <p:spPr>
          <a:xfrm>
            <a:off x="2692268" y="1572558"/>
            <a:ext cx="4468019" cy="1258048"/>
          </a:xfrm>
        </p:spPr>
        <p:txBody>
          <a:bodyPr/>
          <a:lstStyle>
            <a:lvl1pPr>
              <a:defRPr/>
            </a:lvl1pPr>
          </a:lstStyle>
          <a:p>
            <a:r>
              <a:rPr lang="en-IN" noProof="1" smtClean="0"/>
              <a:t>Click to edit Master title style</a:t>
            </a:r>
            <a:endParaRPr lang="en-IN" noProof="1"/>
          </a:p>
        </p:txBody>
      </p:sp>
      <p:sp>
        <p:nvSpPr>
          <p:cNvPr id="31" name="Content Placeholder 26"/>
          <p:cNvSpPr>
            <a:spLocks noGrp="1"/>
          </p:cNvSpPr>
          <p:nvPr>
            <p:ph sz="quarter" idx="15"/>
          </p:nvPr>
        </p:nvSpPr>
        <p:spPr>
          <a:xfrm>
            <a:off x="2692268" y="3040283"/>
            <a:ext cx="4468019" cy="6080560"/>
          </a:xfrm>
        </p:spPr>
        <p:txBody>
          <a:bodyPr/>
          <a:lstStyle>
            <a:lvl1pPr>
              <a:defRPr baseline="0"/>
            </a:lvl1pPr>
          </a:lstStyle>
          <a:p>
            <a:pPr lvl="0"/>
            <a:r>
              <a:rPr lang="en-IN" noProof="1" smtClean="0"/>
              <a:t>Click to edit Master text styles</a:t>
            </a:r>
          </a:p>
          <a:p>
            <a:pPr lvl="1"/>
            <a:r>
              <a:rPr lang="en-IN" noProof="1" smtClean="0"/>
              <a:t>Second level</a:t>
            </a:r>
          </a:p>
          <a:p>
            <a:pPr lvl="2"/>
            <a:r>
              <a:rPr lang="en-IN" noProof="1" smtClean="0"/>
              <a:t>Third level</a:t>
            </a:r>
          </a:p>
          <a:p>
            <a:pPr lvl="3"/>
            <a:r>
              <a:rPr lang="en-IN" noProof="1" smtClean="0"/>
              <a:t>Fourth level</a:t>
            </a:r>
          </a:p>
          <a:p>
            <a:pPr lvl="4"/>
            <a:r>
              <a:rPr lang="en-IN" noProof="1" smtClean="0"/>
              <a:t>Fifth level</a:t>
            </a:r>
            <a:endParaRPr lang="en-IN" noProof="1"/>
          </a:p>
        </p:txBody>
      </p:sp>
      <p:sp>
        <p:nvSpPr>
          <p:cNvPr id="12" name="Text Placeholder 11"/>
          <p:cNvSpPr>
            <a:spLocks noGrp="1"/>
          </p:cNvSpPr>
          <p:nvPr>
            <p:ph type="body" sz="quarter" idx="16"/>
          </p:nvPr>
        </p:nvSpPr>
        <p:spPr>
          <a:xfrm>
            <a:off x="400977" y="3040281"/>
            <a:ext cx="2176727" cy="2935443"/>
          </a:xfrm>
        </p:spPr>
        <p:txBody>
          <a:bodyPr/>
          <a:lstStyle>
            <a:lvl1pPr>
              <a:defRPr sz="2000" b="1" i="1" baseline="0">
                <a:solidFill>
                  <a:schemeClr val="tx2"/>
                </a:solidFill>
              </a:defRPr>
            </a:lvl1pPr>
          </a:lstStyle>
          <a:p>
            <a:pPr lvl="0"/>
            <a:r>
              <a:rPr lang="en-IN" noProof="1" smtClean="0"/>
              <a:t>Click to edit Master text styles</a:t>
            </a:r>
          </a:p>
        </p:txBody>
      </p:sp>
      <p:cxnSp>
        <p:nvCxnSpPr>
          <p:cNvPr id="30" name="Shape 29"/>
          <p:cNvCxnSpPr/>
          <p:nvPr/>
        </p:nvCxnSpPr>
        <p:spPr>
          <a:xfrm rot="5400000" flipH="1" flipV="1">
            <a:off x="4751327" y="-705899"/>
            <a:ext cx="237630" cy="4584875"/>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Footer Placeholder 4"/>
          <p:cNvSpPr>
            <a:spLocks noGrp="1"/>
          </p:cNvSpPr>
          <p:nvPr>
            <p:ph type="ftr" sz="quarter" idx="3"/>
          </p:nvPr>
        </p:nvSpPr>
        <p:spPr>
          <a:xfrm>
            <a:off x="405441" y="9749867"/>
            <a:ext cx="4345783" cy="209673"/>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IN" dirty="0"/>
          </a:p>
        </p:txBody>
      </p:sp>
      <p:sp>
        <p:nvSpPr>
          <p:cNvPr id="15" name="Slide Number Placeholder 5"/>
          <p:cNvSpPr>
            <a:spLocks noGrp="1"/>
          </p:cNvSpPr>
          <p:nvPr>
            <p:ph type="sldNum" sz="quarter" idx="4"/>
          </p:nvPr>
        </p:nvSpPr>
        <p:spPr>
          <a:xfrm>
            <a:off x="5900076" y="9959541"/>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FEBD7F86-1881-4698-8703-FB80B0800997}" type="slidenum">
              <a:rPr lang="en-IN" smtClean="0"/>
              <a:pPr/>
              <a:t>‹#›</a:t>
            </a:fld>
            <a:endParaRPr lang="en-IN" dirty="0"/>
          </a:p>
        </p:txBody>
      </p:sp>
      <p:sp>
        <p:nvSpPr>
          <p:cNvPr id="16" name="Date Placeholder 3"/>
          <p:cNvSpPr>
            <a:spLocks noGrp="1"/>
          </p:cNvSpPr>
          <p:nvPr>
            <p:ph type="dt" sz="half" idx="2"/>
          </p:nvPr>
        </p:nvSpPr>
        <p:spPr>
          <a:xfrm>
            <a:off x="5900076" y="9749865"/>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IN" dirty="0" smtClean="0"/>
              <a:t>August 2013</a:t>
            </a:r>
            <a:endParaRPr lang="en-IN" dirty="0"/>
          </a:p>
        </p:txBody>
      </p:sp>
      <p:sp>
        <p:nvSpPr>
          <p:cNvPr id="11" name="PwCFirm"/>
          <p:cNvSpPr txBox="1"/>
          <p:nvPr userDrawn="1"/>
        </p:nvSpPr>
        <p:spPr>
          <a:xfrm>
            <a:off x="400977" y="9959541"/>
            <a:ext cx="2176727" cy="209675"/>
          </a:xfrm>
          <a:prstGeom prst="rect">
            <a:avLst/>
          </a:prstGeom>
          <a:noFill/>
        </p:spPr>
        <p:txBody>
          <a:bodyPr vert="horz" wrap="square" lIns="0" tIns="0" rIns="0" bIns="0" rtlCol="0" anchor="t" anchorCtr="0">
            <a:noAutofit/>
          </a:bodyPr>
          <a:lstStyle/>
          <a:p>
            <a:r>
              <a:rPr lang="ru-RU" sz="1000" noProof="0" dirty="0" smtClean="0">
                <a:latin typeface="Arial" pitchFamily="34" charset="0"/>
                <a:cs typeface="Arial" pitchFamily="34" charset="0"/>
              </a:rPr>
              <a:t>PwC</a:t>
            </a:r>
            <a:endParaRPr lang="ru-RU" sz="1000" noProof="0" dirty="0">
              <a:latin typeface="Arial" pitchFamily="34" charset="0"/>
              <a:cs typeface="Arial" pitchFamily="34" charset="0"/>
            </a:endParaRPr>
          </a:p>
        </p:txBody>
      </p:sp>
    </p:spTree>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ent: Title with Footers">
    <p:spTree>
      <p:nvGrpSpPr>
        <p:cNvPr id="1" name=""/>
        <p:cNvGrpSpPr/>
        <p:nvPr/>
      </p:nvGrpSpPr>
      <p:grpSpPr>
        <a:xfrm>
          <a:off x="0" y="0"/>
          <a:ext cx="0" cy="0"/>
          <a:chOff x="0" y="0"/>
          <a:chExt cx="0" cy="0"/>
        </a:xfrm>
      </p:grpSpPr>
      <p:sp>
        <p:nvSpPr>
          <p:cNvPr id="9" name="Title Placeholder 1"/>
          <p:cNvSpPr>
            <a:spLocks noGrp="1"/>
          </p:cNvSpPr>
          <p:nvPr>
            <p:ph type="title"/>
          </p:nvPr>
        </p:nvSpPr>
        <p:spPr>
          <a:xfrm>
            <a:off x="400977" y="1572558"/>
            <a:ext cx="6759311" cy="1258048"/>
          </a:xfrm>
          <a:prstGeom prst="rect">
            <a:avLst/>
          </a:prstGeom>
        </p:spPr>
        <p:txBody>
          <a:bodyPr vert="horz" lIns="0" tIns="0" rIns="0" bIns="0" rtlCol="0" anchor="t" anchorCtr="0">
            <a:noAutofit/>
          </a:bodyPr>
          <a:lstStyle/>
          <a:p>
            <a:r>
              <a:rPr lang="en-IN" noProof="0" dirty="0" smtClean="0"/>
              <a:t>Click to edit Master title style</a:t>
            </a:r>
            <a:endParaRPr lang="en-IN" noProof="0" dirty="0"/>
          </a:p>
        </p:txBody>
      </p:sp>
      <p:cxnSp>
        <p:nvCxnSpPr>
          <p:cNvPr id="14" name="Shape 24"/>
          <p:cNvCxnSpPr/>
          <p:nvPr/>
        </p:nvCxnSpPr>
        <p:spPr>
          <a:xfrm flipV="1">
            <a:off x="286412" y="1467722"/>
            <a:ext cx="6873877" cy="239028"/>
          </a:xfrm>
          <a:prstGeom prst="bentConnector3">
            <a:avLst>
              <a:gd name="adj1" fmla="val 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9" name="Footer Placeholder 4"/>
          <p:cNvSpPr>
            <a:spLocks noGrp="1"/>
          </p:cNvSpPr>
          <p:nvPr>
            <p:ph type="ftr" sz="quarter" idx="3"/>
          </p:nvPr>
        </p:nvSpPr>
        <p:spPr>
          <a:xfrm>
            <a:off x="405441" y="9749867"/>
            <a:ext cx="4345783" cy="209673"/>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IN" dirty="0"/>
          </a:p>
        </p:txBody>
      </p:sp>
      <p:sp>
        <p:nvSpPr>
          <p:cNvPr id="10" name="Slide Number Placeholder 5"/>
          <p:cNvSpPr>
            <a:spLocks noGrp="1"/>
          </p:cNvSpPr>
          <p:nvPr>
            <p:ph type="sldNum" sz="quarter" idx="4"/>
          </p:nvPr>
        </p:nvSpPr>
        <p:spPr>
          <a:xfrm>
            <a:off x="5900076" y="9959541"/>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FEBD7F86-1881-4698-8703-FB80B0800997}" type="slidenum">
              <a:rPr lang="en-IN" smtClean="0"/>
              <a:pPr/>
              <a:t>‹#›</a:t>
            </a:fld>
            <a:endParaRPr lang="en-IN" dirty="0"/>
          </a:p>
        </p:txBody>
      </p:sp>
      <p:sp>
        <p:nvSpPr>
          <p:cNvPr id="11" name="Date Placeholder 3"/>
          <p:cNvSpPr>
            <a:spLocks noGrp="1"/>
          </p:cNvSpPr>
          <p:nvPr>
            <p:ph type="dt" sz="half" idx="2"/>
          </p:nvPr>
        </p:nvSpPr>
        <p:spPr>
          <a:xfrm>
            <a:off x="5900076" y="9749865"/>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IN" dirty="0" smtClean="0"/>
              <a:t>August 2013</a:t>
            </a:r>
            <a:endParaRPr lang="en-IN" dirty="0"/>
          </a:p>
        </p:txBody>
      </p:sp>
      <p:sp>
        <p:nvSpPr>
          <p:cNvPr id="12" name="PwCFirm"/>
          <p:cNvSpPr txBox="1"/>
          <p:nvPr userDrawn="1"/>
        </p:nvSpPr>
        <p:spPr>
          <a:xfrm>
            <a:off x="400977" y="9959541"/>
            <a:ext cx="2176727" cy="209675"/>
          </a:xfrm>
          <a:prstGeom prst="rect">
            <a:avLst/>
          </a:prstGeom>
          <a:noFill/>
        </p:spPr>
        <p:txBody>
          <a:bodyPr vert="horz" wrap="square" lIns="0" tIns="0" rIns="0" bIns="0" rtlCol="0" anchor="t" anchorCtr="0">
            <a:noAutofit/>
          </a:bodyPr>
          <a:lstStyle/>
          <a:p>
            <a:r>
              <a:rPr lang="ru-RU" sz="1000" noProof="0" dirty="0" smtClean="0">
                <a:latin typeface="Arial" pitchFamily="34" charset="0"/>
                <a:cs typeface="Arial" pitchFamily="34" charset="0"/>
              </a:rPr>
              <a:t>PwC</a:t>
            </a:r>
            <a:endParaRPr lang="ru-RU" sz="1000" noProof="0" dirty="0">
              <a:latin typeface="Arial" pitchFamily="34" charset="0"/>
              <a:cs typeface="Arial" pitchFamily="34" charset="0"/>
            </a:endParaRPr>
          </a:p>
        </p:txBody>
      </p:sp>
    </p:spTree>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ntent: Title Only">
    <p:spTree>
      <p:nvGrpSpPr>
        <p:cNvPr id="1" name=""/>
        <p:cNvGrpSpPr/>
        <p:nvPr/>
      </p:nvGrpSpPr>
      <p:grpSpPr>
        <a:xfrm>
          <a:off x="0" y="0"/>
          <a:ext cx="0" cy="0"/>
          <a:chOff x="0" y="0"/>
          <a:chExt cx="0" cy="0"/>
        </a:xfrm>
      </p:grpSpPr>
      <p:sp>
        <p:nvSpPr>
          <p:cNvPr id="9" name="Title Placeholder 1"/>
          <p:cNvSpPr>
            <a:spLocks noGrp="1"/>
          </p:cNvSpPr>
          <p:nvPr>
            <p:ph type="title"/>
          </p:nvPr>
        </p:nvSpPr>
        <p:spPr>
          <a:xfrm>
            <a:off x="400977" y="1572558"/>
            <a:ext cx="6759311" cy="1258048"/>
          </a:xfrm>
          <a:prstGeom prst="rect">
            <a:avLst/>
          </a:prstGeom>
        </p:spPr>
        <p:txBody>
          <a:bodyPr vert="horz" lIns="0" tIns="0" rIns="0" bIns="0" rtlCol="0" anchor="t" anchorCtr="0">
            <a:noAutofit/>
          </a:bodyPr>
          <a:lstStyle/>
          <a:p>
            <a:r>
              <a:rPr lang="en-IN" noProof="0" dirty="0" smtClean="0"/>
              <a:t>Click to edit Master title style</a:t>
            </a:r>
            <a:endParaRPr lang="en-IN" noProof="0" dirty="0"/>
          </a:p>
        </p:txBody>
      </p:sp>
      <p:cxnSp>
        <p:nvCxnSpPr>
          <p:cNvPr id="14" name="Shape 24"/>
          <p:cNvCxnSpPr/>
          <p:nvPr/>
        </p:nvCxnSpPr>
        <p:spPr>
          <a:xfrm flipV="1">
            <a:off x="286412" y="1467722"/>
            <a:ext cx="6873877" cy="239028"/>
          </a:xfrm>
          <a:prstGeom prst="bentConnector3">
            <a:avLst>
              <a:gd name="adj1" fmla="val 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Empty">
    <p:spTree>
      <p:nvGrpSpPr>
        <p:cNvPr id="1" name=""/>
        <p:cNvGrpSpPr/>
        <p:nvPr/>
      </p:nvGrpSpPr>
      <p:grpSpPr>
        <a:xfrm>
          <a:off x="0" y="0"/>
          <a:ext cx="0" cy="0"/>
          <a:chOff x="0" y="0"/>
          <a:chExt cx="0" cy="0"/>
        </a:xfrm>
      </p:grpSpPr>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Empty with Footers">
    <p:spTree>
      <p:nvGrpSpPr>
        <p:cNvPr id="1" name=""/>
        <p:cNvGrpSpPr/>
        <p:nvPr/>
      </p:nvGrpSpPr>
      <p:grpSpPr>
        <a:xfrm>
          <a:off x="0" y="0"/>
          <a:ext cx="0" cy="0"/>
          <a:chOff x="0" y="0"/>
          <a:chExt cx="0" cy="0"/>
        </a:xfrm>
      </p:grpSpPr>
      <p:sp>
        <p:nvSpPr>
          <p:cNvPr id="10" name="Footer Placeholder 4"/>
          <p:cNvSpPr>
            <a:spLocks noGrp="1"/>
          </p:cNvSpPr>
          <p:nvPr>
            <p:ph type="ftr" sz="quarter" idx="3"/>
          </p:nvPr>
        </p:nvSpPr>
        <p:spPr>
          <a:xfrm>
            <a:off x="405441" y="9749867"/>
            <a:ext cx="4345783" cy="209673"/>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IN" dirty="0"/>
          </a:p>
        </p:txBody>
      </p:sp>
      <p:sp>
        <p:nvSpPr>
          <p:cNvPr id="7" name="Slide Number Placeholder 5"/>
          <p:cNvSpPr>
            <a:spLocks noGrp="1"/>
          </p:cNvSpPr>
          <p:nvPr>
            <p:ph type="sldNum" sz="quarter" idx="4"/>
          </p:nvPr>
        </p:nvSpPr>
        <p:spPr>
          <a:xfrm>
            <a:off x="5900076" y="9959541"/>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FEBD7F86-1881-4698-8703-FB80B0800997}" type="slidenum">
              <a:rPr lang="en-IN" smtClean="0"/>
              <a:pPr/>
              <a:t>‹#›</a:t>
            </a:fld>
            <a:endParaRPr lang="en-IN" dirty="0"/>
          </a:p>
        </p:txBody>
      </p:sp>
      <p:sp>
        <p:nvSpPr>
          <p:cNvPr id="11" name="Date Placeholder 3"/>
          <p:cNvSpPr>
            <a:spLocks noGrp="1"/>
          </p:cNvSpPr>
          <p:nvPr>
            <p:ph type="dt" sz="half" idx="2"/>
          </p:nvPr>
        </p:nvSpPr>
        <p:spPr>
          <a:xfrm>
            <a:off x="5900076" y="9749865"/>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IN" dirty="0" smtClean="0"/>
              <a:t>August 2013</a:t>
            </a:r>
            <a:endParaRPr lang="en-IN" dirty="0"/>
          </a:p>
        </p:txBody>
      </p:sp>
      <p:sp>
        <p:nvSpPr>
          <p:cNvPr id="8" name="PwCFirm"/>
          <p:cNvSpPr txBox="1"/>
          <p:nvPr userDrawn="1"/>
        </p:nvSpPr>
        <p:spPr>
          <a:xfrm>
            <a:off x="400977" y="9959541"/>
            <a:ext cx="2176727" cy="209675"/>
          </a:xfrm>
          <a:prstGeom prst="rect">
            <a:avLst/>
          </a:prstGeom>
          <a:noFill/>
        </p:spPr>
        <p:txBody>
          <a:bodyPr vert="horz" wrap="square" lIns="0" tIns="0" rIns="0" bIns="0" rtlCol="0" anchor="t" anchorCtr="0">
            <a:noAutofit/>
          </a:bodyPr>
          <a:lstStyle/>
          <a:p>
            <a:r>
              <a:rPr lang="ru-RU" sz="1000" noProof="0" dirty="0" smtClean="0">
                <a:latin typeface="Arial" pitchFamily="34" charset="0"/>
                <a:cs typeface="Arial" pitchFamily="34" charset="0"/>
              </a:rPr>
              <a:t>PwC</a:t>
            </a:r>
            <a:endParaRPr lang="ru-RU" sz="1000" noProof="0" dirty="0">
              <a:latin typeface="Arial" pitchFamily="34" charset="0"/>
              <a:cs typeface="Arial" pitchFamily="34" charset="0"/>
            </a:endParaRPr>
          </a:p>
        </p:txBody>
      </p:sp>
    </p:spTree>
  </p:cSld>
  <p:clrMapOvr>
    <a:masterClrMapping/>
  </p:clrMapOvr>
  <p:hf hdr="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Key point">
    <p:bg>
      <p:bgPr>
        <a:solidFill>
          <a:schemeClr val="bg1"/>
        </a:solidFill>
        <a:effectLst/>
      </p:bgPr>
    </p:bg>
    <p:spTree>
      <p:nvGrpSpPr>
        <p:cNvPr id="1" name=""/>
        <p:cNvGrpSpPr/>
        <p:nvPr/>
      </p:nvGrpSpPr>
      <p:grpSpPr>
        <a:xfrm>
          <a:off x="0" y="0"/>
          <a:ext cx="0" cy="0"/>
          <a:chOff x="0" y="0"/>
          <a:chExt cx="0" cy="0"/>
        </a:xfrm>
      </p:grpSpPr>
      <p:sp>
        <p:nvSpPr>
          <p:cNvPr id="15" name="Content Placeholder 26"/>
          <p:cNvSpPr>
            <a:spLocks noGrp="1"/>
          </p:cNvSpPr>
          <p:nvPr>
            <p:ph sz="quarter" idx="15"/>
          </p:nvPr>
        </p:nvSpPr>
        <p:spPr>
          <a:xfrm>
            <a:off x="400977" y="3040283"/>
            <a:ext cx="6759311" cy="6080560"/>
          </a:xfrm>
        </p:spPr>
        <p:txBody>
          <a:bodyPr/>
          <a:lstStyle>
            <a:lvl1pPr>
              <a:defRPr sz="3200" baseline="0">
                <a:solidFill>
                  <a:schemeClr val="tx2"/>
                </a:solidFill>
              </a:defRPr>
            </a:lvl1pPr>
            <a:lvl2pPr>
              <a:buClr>
                <a:schemeClr val="tx2"/>
              </a:buClr>
              <a:defRPr sz="3200">
                <a:solidFill>
                  <a:schemeClr val="tx2"/>
                </a:solidFill>
              </a:defRPr>
            </a:lvl2pPr>
            <a:lvl3pPr>
              <a:buClr>
                <a:schemeClr val="tx2"/>
              </a:buClr>
              <a:defRPr sz="3200">
                <a:solidFill>
                  <a:schemeClr val="tx2"/>
                </a:solidFill>
              </a:defRPr>
            </a:lvl3pPr>
            <a:lvl4pPr>
              <a:buClr>
                <a:schemeClr val="tx2"/>
              </a:buClr>
              <a:defRPr sz="3200">
                <a:solidFill>
                  <a:schemeClr val="tx2"/>
                </a:solidFill>
              </a:defRPr>
            </a:lvl4pPr>
            <a:lvl5pPr>
              <a:buClr>
                <a:schemeClr val="tx2"/>
              </a:buClr>
              <a:defRPr sz="3200">
                <a:solidFill>
                  <a:schemeClr val="tx2"/>
                </a:solidFill>
              </a:defRPr>
            </a:lvl5pPr>
            <a:lvl6pPr>
              <a:buClr>
                <a:schemeClr val="tx2"/>
              </a:buClr>
              <a:defRPr sz="3600" baseline="0">
                <a:solidFill>
                  <a:schemeClr val="tx2"/>
                </a:solidFill>
              </a:defRPr>
            </a:lvl6pPr>
            <a:lvl7pPr>
              <a:buClr>
                <a:schemeClr val="tx2"/>
              </a:buClr>
              <a:buAutoNum type="alphaLcPeriod"/>
              <a:defRPr sz="3600" baseline="0">
                <a:solidFill>
                  <a:schemeClr val="tx2"/>
                </a:solidFill>
              </a:defRPr>
            </a:lvl7pPr>
            <a:lvl8pPr>
              <a:buClr>
                <a:schemeClr val="tx2"/>
              </a:buClr>
              <a:buNone/>
              <a:defRPr sz="3600">
                <a:solidFill>
                  <a:schemeClr val="tx2"/>
                </a:solidFill>
              </a:defRPr>
            </a:lvl8pPr>
            <a:lvl9pPr>
              <a:defRPr sz="3600"/>
            </a:lvl9pPr>
          </a:lstStyle>
          <a:p>
            <a:pPr lvl="0"/>
            <a:r>
              <a:rPr lang="en-IN" noProof="0" dirty="0" smtClean="0"/>
              <a:t>Click to edit Master text styles</a:t>
            </a:r>
          </a:p>
          <a:p>
            <a:pPr lvl="1"/>
            <a:r>
              <a:rPr lang="en-IN" noProof="0" dirty="0" smtClean="0"/>
              <a:t>Second level</a:t>
            </a:r>
          </a:p>
          <a:p>
            <a:pPr lvl="2"/>
            <a:r>
              <a:rPr lang="en-IN" noProof="0" dirty="0" smtClean="0"/>
              <a:t>Third level</a:t>
            </a:r>
          </a:p>
          <a:p>
            <a:pPr lvl="3"/>
            <a:r>
              <a:rPr lang="en-IN" noProof="0" dirty="0" smtClean="0"/>
              <a:t>Fourth level</a:t>
            </a:r>
          </a:p>
          <a:p>
            <a:pPr lvl="4"/>
            <a:r>
              <a:rPr lang="en-IN" noProof="0" dirty="0" smtClean="0"/>
              <a:t>Fifth level</a:t>
            </a:r>
            <a:endParaRPr lang="en-IN" noProof="0" dirty="0"/>
          </a:p>
        </p:txBody>
      </p:sp>
      <p:sp>
        <p:nvSpPr>
          <p:cNvPr id="16" name="Title Placeholder 1"/>
          <p:cNvSpPr>
            <a:spLocks noGrp="1"/>
          </p:cNvSpPr>
          <p:nvPr>
            <p:ph type="title"/>
          </p:nvPr>
        </p:nvSpPr>
        <p:spPr>
          <a:xfrm>
            <a:off x="400977" y="1572558"/>
            <a:ext cx="6759311" cy="1258048"/>
          </a:xfrm>
          <a:prstGeom prst="rect">
            <a:avLst/>
          </a:prstGeom>
        </p:spPr>
        <p:txBody>
          <a:bodyPr vert="horz" lIns="0" tIns="0" rIns="0" bIns="0" rtlCol="0" anchor="t" anchorCtr="0">
            <a:noAutofit/>
          </a:bodyPr>
          <a:lstStyle/>
          <a:p>
            <a:r>
              <a:rPr lang="en-IN" noProof="0" dirty="0" smtClean="0"/>
              <a:t>Click to edit Master title style</a:t>
            </a:r>
            <a:endParaRPr lang="en-IN" noProof="0" dirty="0"/>
          </a:p>
        </p:txBody>
      </p:sp>
      <p:cxnSp>
        <p:nvCxnSpPr>
          <p:cNvPr id="17" name="Shape 24"/>
          <p:cNvCxnSpPr/>
          <p:nvPr/>
        </p:nvCxnSpPr>
        <p:spPr>
          <a:xfrm flipV="1">
            <a:off x="286412" y="1467722"/>
            <a:ext cx="6873877" cy="239028"/>
          </a:xfrm>
          <a:prstGeom prst="bentConnector3">
            <a:avLst>
              <a:gd name="adj1" fmla="val 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0" name="Footer Placeholder 4"/>
          <p:cNvSpPr>
            <a:spLocks noGrp="1"/>
          </p:cNvSpPr>
          <p:nvPr>
            <p:ph type="ftr" sz="quarter" idx="3"/>
          </p:nvPr>
        </p:nvSpPr>
        <p:spPr>
          <a:xfrm>
            <a:off x="405441" y="9749867"/>
            <a:ext cx="4345783" cy="209673"/>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IN" dirty="0"/>
          </a:p>
        </p:txBody>
      </p:sp>
      <p:sp>
        <p:nvSpPr>
          <p:cNvPr id="9" name="Slide Number Placeholder 5"/>
          <p:cNvSpPr>
            <a:spLocks noGrp="1"/>
          </p:cNvSpPr>
          <p:nvPr>
            <p:ph type="sldNum" sz="quarter" idx="4"/>
          </p:nvPr>
        </p:nvSpPr>
        <p:spPr>
          <a:xfrm>
            <a:off x="5900076" y="9959541"/>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FEBD7F86-1881-4698-8703-FB80B0800997}" type="slidenum">
              <a:rPr lang="en-IN" smtClean="0"/>
              <a:pPr/>
              <a:t>‹#›</a:t>
            </a:fld>
            <a:endParaRPr lang="en-IN" dirty="0"/>
          </a:p>
        </p:txBody>
      </p:sp>
      <p:sp>
        <p:nvSpPr>
          <p:cNvPr id="10" name="Date Placeholder 3"/>
          <p:cNvSpPr>
            <a:spLocks noGrp="1"/>
          </p:cNvSpPr>
          <p:nvPr>
            <p:ph type="dt" sz="half" idx="2"/>
          </p:nvPr>
        </p:nvSpPr>
        <p:spPr>
          <a:xfrm>
            <a:off x="5900076" y="9749865"/>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IN" dirty="0" smtClean="0"/>
              <a:t>August 2013</a:t>
            </a:r>
            <a:endParaRPr lang="en-IN" dirty="0"/>
          </a:p>
        </p:txBody>
      </p:sp>
      <p:sp>
        <p:nvSpPr>
          <p:cNvPr id="11" name="PwCFirm"/>
          <p:cNvSpPr txBox="1"/>
          <p:nvPr userDrawn="1"/>
        </p:nvSpPr>
        <p:spPr>
          <a:xfrm>
            <a:off x="400977" y="9959541"/>
            <a:ext cx="2176727" cy="209675"/>
          </a:xfrm>
          <a:prstGeom prst="rect">
            <a:avLst/>
          </a:prstGeom>
          <a:noFill/>
        </p:spPr>
        <p:txBody>
          <a:bodyPr vert="horz" wrap="square" lIns="0" tIns="0" rIns="0" bIns="0" rtlCol="0" anchor="t" anchorCtr="0">
            <a:noAutofit/>
          </a:bodyPr>
          <a:lstStyle/>
          <a:p>
            <a:r>
              <a:rPr lang="ru-RU" sz="1000" noProof="0" dirty="0" smtClean="0">
                <a:latin typeface="Arial" pitchFamily="34" charset="0"/>
                <a:cs typeface="Arial" pitchFamily="34" charset="0"/>
              </a:rPr>
              <a:t>PwC</a:t>
            </a:r>
            <a:endParaRPr lang="ru-RU" sz="1000" noProof="0" dirty="0">
              <a:latin typeface="Arial" pitchFamily="34" charset="0"/>
              <a:cs typeface="Arial" pitchFamily="34" charset="0"/>
            </a:endParaRPr>
          </a:p>
        </p:txBody>
      </p:sp>
    </p:spTree>
  </p:cSld>
  <p:clrMapOvr>
    <a:masterClrMapping/>
  </p:clrMapOvr>
  <p:hf hdr="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Key point Colour">
    <p:bg>
      <p:bgPr>
        <a:solidFill>
          <a:schemeClr val="tx2"/>
        </a:solidFill>
        <a:effectLst/>
      </p:bgPr>
    </p:bg>
    <p:spTree>
      <p:nvGrpSpPr>
        <p:cNvPr id="1" name=""/>
        <p:cNvGrpSpPr/>
        <p:nvPr/>
      </p:nvGrpSpPr>
      <p:grpSpPr>
        <a:xfrm>
          <a:off x="0" y="0"/>
          <a:ext cx="0" cy="0"/>
          <a:chOff x="0" y="0"/>
          <a:chExt cx="0" cy="0"/>
        </a:xfrm>
      </p:grpSpPr>
      <p:sp>
        <p:nvSpPr>
          <p:cNvPr id="15" name="Content Placeholder 26"/>
          <p:cNvSpPr>
            <a:spLocks noGrp="1"/>
          </p:cNvSpPr>
          <p:nvPr>
            <p:ph sz="quarter" idx="15"/>
          </p:nvPr>
        </p:nvSpPr>
        <p:spPr>
          <a:xfrm>
            <a:off x="400977" y="3040283"/>
            <a:ext cx="6759311" cy="6080560"/>
          </a:xfrm>
        </p:spPr>
        <p:txBody>
          <a:bodyPr/>
          <a:lstStyle>
            <a:lvl1pPr>
              <a:defRPr sz="3200" baseline="0">
                <a:solidFill>
                  <a:schemeClr val="bg1"/>
                </a:solidFill>
              </a:defRPr>
            </a:lvl1pPr>
            <a:lvl2pPr>
              <a:buClr>
                <a:schemeClr val="bg1"/>
              </a:buClr>
              <a:defRPr sz="3200">
                <a:solidFill>
                  <a:schemeClr val="bg1"/>
                </a:solidFill>
              </a:defRPr>
            </a:lvl2pPr>
            <a:lvl3pPr>
              <a:buClr>
                <a:schemeClr val="tx2"/>
              </a:buClr>
              <a:defRPr sz="3200">
                <a:solidFill>
                  <a:schemeClr val="bg1"/>
                </a:solidFill>
              </a:defRPr>
            </a:lvl3pPr>
            <a:lvl4pPr>
              <a:buClr>
                <a:schemeClr val="bg1"/>
              </a:buClr>
              <a:defRPr sz="3200">
                <a:solidFill>
                  <a:schemeClr val="bg1"/>
                </a:solidFill>
              </a:defRPr>
            </a:lvl4pPr>
            <a:lvl5pPr>
              <a:buClr>
                <a:schemeClr val="bg1"/>
              </a:buClr>
              <a:defRPr sz="3200">
                <a:solidFill>
                  <a:schemeClr val="bg1"/>
                </a:solidFill>
              </a:defRPr>
            </a:lvl5pPr>
            <a:lvl6pPr>
              <a:buClr>
                <a:schemeClr val="bg1"/>
              </a:buClr>
              <a:defRPr sz="3200" baseline="0">
                <a:solidFill>
                  <a:schemeClr val="bg1"/>
                </a:solidFill>
              </a:defRPr>
            </a:lvl6pPr>
            <a:lvl7pPr>
              <a:buClr>
                <a:schemeClr val="bg1"/>
              </a:buClr>
              <a:buAutoNum type="alphaLcPeriod"/>
              <a:defRPr sz="3200" baseline="0">
                <a:solidFill>
                  <a:schemeClr val="bg1"/>
                </a:solidFill>
              </a:defRPr>
            </a:lvl7pPr>
            <a:lvl8pPr marL="685720" indent="-228574">
              <a:buClr>
                <a:schemeClr val="bg1"/>
              </a:buClr>
              <a:buFont typeface="+mj-lt"/>
              <a:buAutoNum type="romanLcPeriod"/>
              <a:defRPr sz="3200">
                <a:solidFill>
                  <a:schemeClr val="bg1"/>
                </a:solidFill>
              </a:defRPr>
            </a:lvl8pPr>
            <a:lvl9pPr>
              <a:defRPr sz="3200">
                <a:solidFill>
                  <a:schemeClr val="bg1"/>
                </a:solidFill>
              </a:defRPr>
            </a:lvl9pPr>
          </a:lstStyle>
          <a:p>
            <a:pPr lvl="0"/>
            <a:r>
              <a:rPr lang="en-IN" noProof="0" dirty="0" smtClean="0"/>
              <a:t>Click to edit Master text styles</a:t>
            </a:r>
          </a:p>
          <a:p>
            <a:pPr lvl="1"/>
            <a:r>
              <a:rPr lang="en-IN" noProof="0" dirty="0" smtClean="0"/>
              <a:t>Second level</a:t>
            </a:r>
          </a:p>
          <a:p>
            <a:pPr lvl="2"/>
            <a:r>
              <a:rPr lang="en-IN" noProof="0" dirty="0" smtClean="0"/>
              <a:t>Third level</a:t>
            </a:r>
          </a:p>
          <a:p>
            <a:pPr lvl="3"/>
            <a:r>
              <a:rPr lang="en-IN" noProof="0" dirty="0" smtClean="0"/>
              <a:t>Fourth level</a:t>
            </a:r>
          </a:p>
          <a:p>
            <a:pPr lvl="4"/>
            <a:r>
              <a:rPr lang="en-IN" noProof="0" dirty="0" smtClean="0"/>
              <a:t>Fifth level</a:t>
            </a:r>
          </a:p>
        </p:txBody>
      </p:sp>
      <p:sp>
        <p:nvSpPr>
          <p:cNvPr id="16" name="Title Placeholder 1"/>
          <p:cNvSpPr>
            <a:spLocks noGrp="1"/>
          </p:cNvSpPr>
          <p:nvPr>
            <p:ph type="title"/>
          </p:nvPr>
        </p:nvSpPr>
        <p:spPr>
          <a:xfrm>
            <a:off x="400977" y="1572558"/>
            <a:ext cx="6759311" cy="1258048"/>
          </a:xfrm>
          <a:prstGeom prst="rect">
            <a:avLst/>
          </a:prstGeom>
        </p:spPr>
        <p:txBody>
          <a:bodyPr vert="horz" lIns="0" tIns="0" rIns="0" bIns="0" rtlCol="0" anchor="t" anchorCtr="0">
            <a:noAutofit/>
          </a:bodyPr>
          <a:lstStyle>
            <a:lvl1pPr>
              <a:defRPr>
                <a:solidFill>
                  <a:schemeClr val="bg1"/>
                </a:solidFill>
              </a:defRPr>
            </a:lvl1pPr>
          </a:lstStyle>
          <a:p>
            <a:r>
              <a:rPr lang="en-IN" noProof="0" dirty="0" smtClean="0"/>
              <a:t>Click to edit Master title style</a:t>
            </a:r>
            <a:endParaRPr lang="en-IN" noProof="0" dirty="0"/>
          </a:p>
        </p:txBody>
      </p:sp>
      <p:cxnSp>
        <p:nvCxnSpPr>
          <p:cNvPr id="17" name="Shape 24"/>
          <p:cNvCxnSpPr/>
          <p:nvPr/>
        </p:nvCxnSpPr>
        <p:spPr>
          <a:xfrm flipV="1">
            <a:off x="286412" y="1467722"/>
            <a:ext cx="6873877" cy="239028"/>
          </a:xfrm>
          <a:prstGeom prst="bentConnector3">
            <a:avLst>
              <a:gd name="adj1" fmla="val 0"/>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0" name="Footer Placeholder 4"/>
          <p:cNvSpPr>
            <a:spLocks noGrp="1"/>
          </p:cNvSpPr>
          <p:nvPr>
            <p:ph type="ftr" sz="quarter" idx="3"/>
          </p:nvPr>
        </p:nvSpPr>
        <p:spPr>
          <a:xfrm>
            <a:off x="405441" y="9749867"/>
            <a:ext cx="4345783" cy="209673"/>
          </a:xfrm>
          <a:prstGeom prst="rect">
            <a:avLst/>
          </a:prstGeom>
        </p:spPr>
        <p:txBody>
          <a:bodyPr vert="horz" lIns="0" tIns="0" rIns="0" bIns="0" anchor="b" anchorCtr="0">
            <a:noAutofit/>
          </a:bodyPr>
          <a:lstStyle>
            <a:lvl1pPr algn="l">
              <a:defRPr sz="1000">
                <a:solidFill>
                  <a:schemeClr val="bg1"/>
                </a:solidFill>
                <a:latin typeface="Arial" pitchFamily="34" charset="0"/>
                <a:cs typeface="Arial" pitchFamily="34" charset="0"/>
              </a:defRPr>
            </a:lvl1pPr>
          </a:lstStyle>
          <a:p>
            <a:endParaRPr lang="en-IN" dirty="0"/>
          </a:p>
        </p:txBody>
      </p:sp>
      <p:sp>
        <p:nvSpPr>
          <p:cNvPr id="9" name="Slide Number Placeholder 5"/>
          <p:cNvSpPr>
            <a:spLocks noGrp="1"/>
          </p:cNvSpPr>
          <p:nvPr>
            <p:ph type="sldNum" sz="quarter" idx="4"/>
          </p:nvPr>
        </p:nvSpPr>
        <p:spPr>
          <a:xfrm>
            <a:off x="5900076" y="9959541"/>
            <a:ext cx="1260211" cy="209675"/>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fld id="{FEBD7F86-1881-4698-8703-FB80B0800997}" type="slidenum">
              <a:rPr lang="en-IN" smtClean="0"/>
              <a:pPr/>
              <a:t>‹#›</a:t>
            </a:fld>
            <a:endParaRPr lang="en-IN" dirty="0"/>
          </a:p>
        </p:txBody>
      </p:sp>
      <p:sp>
        <p:nvSpPr>
          <p:cNvPr id="10" name="Date Placeholder 3"/>
          <p:cNvSpPr>
            <a:spLocks noGrp="1"/>
          </p:cNvSpPr>
          <p:nvPr>
            <p:ph type="dt" sz="half" idx="2"/>
          </p:nvPr>
        </p:nvSpPr>
        <p:spPr>
          <a:xfrm>
            <a:off x="5900076" y="9749865"/>
            <a:ext cx="1260211" cy="209675"/>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r>
              <a:rPr lang="en-IN" dirty="0" smtClean="0"/>
              <a:t>August 2013</a:t>
            </a:r>
            <a:endParaRPr lang="en-IN" dirty="0"/>
          </a:p>
        </p:txBody>
      </p:sp>
      <p:sp>
        <p:nvSpPr>
          <p:cNvPr id="11" name="PwCFirm"/>
          <p:cNvSpPr txBox="1"/>
          <p:nvPr userDrawn="1"/>
        </p:nvSpPr>
        <p:spPr>
          <a:xfrm>
            <a:off x="400977" y="9959541"/>
            <a:ext cx="2176727" cy="209675"/>
          </a:xfrm>
          <a:prstGeom prst="rect">
            <a:avLst/>
          </a:prstGeom>
          <a:noFill/>
        </p:spPr>
        <p:txBody>
          <a:bodyPr vert="horz" wrap="square" lIns="0" tIns="0" rIns="0" bIns="0" rtlCol="0" anchor="t" anchorCtr="0">
            <a:noAutofit/>
          </a:bodyPr>
          <a:lstStyle/>
          <a:p>
            <a:r>
              <a:rPr lang="ru-RU" sz="1000" noProof="0" dirty="0" smtClean="0">
                <a:solidFill>
                  <a:schemeClr val="bg1"/>
                </a:solidFill>
                <a:latin typeface="Arial" pitchFamily="34" charset="0"/>
                <a:cs typeface="Arial" pitchFamily="34" charset="0"/>
              </a:rPr>
              <a:t>PwC</a:t>
            </a:r>
            <a:endParaRPr lang="ru-RU" sz="1000" noProof="0" dirty="0">
              <a:solidFill>
                <a:schemeClr val="bg1"/>
              </a:solidFill>
              <a:latin typeface="Arial" pitchFamily="34" charset="0"/>
              <a:cs typeface="Arial" pitchFamily="34" charset="0"/>
            </a:endParaRPr>
          </a:p>
        </p:txBody>
      </p:sp>
    </p:spTree>
  </p:cSld>
  <p:clrMapOvr>
    <a:masterClrMapping/>
  </p:clrMapOvr>
  <p:hf hdr="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Section Divider">
    <p:spTree>
      <p:nvGrpSpPr>
        <p:cNvPr id="1" name=""/>
        <p:cNvGrpSpPr/>
        <p:nvPr/>
      </p:nvGrpSpPr>
      <p:grpSpPr>
        <a:xfrm>
          <a:off x="0" y="0"/>
          <a:ext cx="0" cy="0"/>
          <a:chOff x="0" y="0"/>
          <a:chExt cx="0" cy="0"/>
        </a:xfrm>
      </p:grpSpPr>
      <p:sp>
        <p:nvSpPr>
          <p:cNvPr id="57" name="Title 1"/>
          <p:cNvSpPr>
            <a:spLocks noGrp="1"/>
          </p:cNvSpPr>
          <p:nvPr>
            <p:ph type="ctrTitle"/>
          </p:nvPr>
        </p:nvSpPr>
        <p:spPr bwMode="black">
          <a:xfrm>
            <a:off x="400977" y="1782234"/>
            <a:ext cx="6759311" cy="629024"/>
          </a:xfrm>
        </p:spPr>
        <p:txBody>
          <a:bodyPr anchor="t" anchorCtr="0">
            <a:noAutofit/>
          </a:bodyPr>
          <a:lstStyle>
            <a:lvl1pPr>
              <a:lnSpc>
                <a:spcPct val="90000"/>
              </a:lnSpc>
              <a:defRPr sz="3200">
                <a:solidFill>
                  <a:schemeClr val="tx1"/>
                </a:solidFill>
              </a:defRPr>
            </a:lvl1pPr>
          </a:lstStyle>
          <a:p>
            <a:r>
              <a:rPr lang="en-IN" noProof="0" dirty="0" smtClean="0"/>
              <a:t>Click to edit Master title style</a:t>
            </a:r>
          </a:p>
        </p:txBody>
      </p:sp>
      <p:sp>
        <p:nvSpPr>
          <p:cNvPr id="58" name="Subtitle 2"/>
          <p:cNvSpPr>
            <a:spLocks noGrp="1"/>
          </p:cNvSpPr>
          <p:nvPr>
            <p:ph type="subTitle" idx="1"/>
          </p:nvPr>
        </p:nvSpPr>
        <p:spPr bwMode="black">
          <a:xfrm>
            <a:off x="400977" y="2411257"/>
            <a:ext cx="6759311" cy="629024"/>
          </a:xfrm>
        </p:spPr>
        <p:txBody>
          <a:bodyPr>
            <a:noAutofit/>
          </a:bodyPr>
          <a:lstStyle>
            <a:lvl1pPr marL="0" indent="0" algn="l">
              <a:lnSpc>
                <a:spcPct val="90000"/>
              </a:lnSpc>
              <a:buNone/>
              <a:defRPr sz="3200">
                <a:solidFill>
                  <a:schemeClr val="tx1"/>
                </a:solidFill>
              </a:defRPr>
            </a:lvl1pPr>
            <a:lvl2pPr marL="509352" indent="0" algn="ctr">
              <a:buNone/>
              <a:defRPr>
                <a:solidFill>
                  <a:schemeClr val="tx1">
                    <a:tint val="75000"/>
                  </a:schemeClr>
                </a:solidFill>
              </a:defRPr>
            </a:lvl2pPr>
            <a:lvl3pPr marL="1018705" indent="0" algn="ctr">
              <a:buNone/>
              <a:defRPr>
                <a:solidFill>
                  <a:schemeClr val="tx1">
                    <a:tint val="75000"/>
                  </a:schemeClr>
                </a:solidFill>
              </a:defRPr>
            </a:lvl3pPr>
            <a:lvl4pPr marL="1528058" indent="0" algn="ctr">
              <a:buNone/>
              <a:defRPr>
                <a:solidFill>
                  <a:schemeClr val="tx1">
                    <a:tint val="75000"/>
                  </a:schemeClr>
                </a:solidFill>
              </a:defRPr>
            </a:lvl4pPr>
            <a:lvl5pPr marL="2037411" indent="0" algn="ctr">
              <a:buNone/>
              <a:defRPr>
                <a:solidFill>
                  <a:schemeClr val="tx1">
                    <a:tint val="75000"/>
                  </a:schemeClr>
                </a:solidFill>
              </a:defRPr>
            </a:lvl5pPr>
            <a:lvl6pPr marL="2546764" indent="0" algn="ctr">
              <a:buNone/>
              <a:defRPr>
                <a:solidFill>
                  <a:schemeClr val="tx1">
                    <a:tint val="75000"/>
                  </a:schemeClr>
                </a:solidFill>
              </a:defRPr>
            </a:lvl6pPr>
            <a:lvl7pPr marL="3056116" indent="0" algn="ctr">
              <a:buNone/>
              <a:defRPr>
                <a:solidFill>
                  <a:schemeClr val="tx1">
                    <a:tint val="75000"/>
                  </a:schemeClr>
                </a:solidFill>
              </a:defRPr>
            </a:lvl7pPr>
            <a:lvl8pPr marL="3565469" indent="0" algn="ctr">
              <a:buNone/>
              <a:defRPr>
                <a:solidFill>
                  <a:schemeClr val="tx1">
                    <a:tint val="75000"/>
                  </a:schemeClr>
                </a:solidFill>
              </a:defRPr>
            </a:lvl8pPr>
            <a:lvl9pPr marL="4074821" indent="0" algn="ctr">
              <a:buNone/>
              <a:defRPr>
                <a:solidFill>
                  <a:schemeClr val="tx1">
                    <a:tint val="75000"/>
                  </a:schemeClr>
                </a:solidFill>
              </a:defRPr>
            </a:lvl9pPr>
          </a:lstStyle>
          <a:p>
            <a:r>
              <a:rPr lang="en-IN" noProof="0" dirty="0" smtClean="0"/>
              <a:t>Click to edit Master subtitle style</a:t>
            </a:r>
          </a:p>
        </p:txBody>
      </p:sp>
      <p:cxnSp>
        <p:nvCxnSpPr>
          <p:cNvPr id="9" name="Shape 24"/>
          <p:cNvCxnSpPr/>
          <p:nvPr/>
        </p:nvCxnSpPr>
        <p:spPr>
          <a:xfrm flipV="1">
            <a:off x="286412" y="1467722"/>
            <a:ext cx="6873877" cy="239028"/>
          </a:xfrm>
          <a:prstGeom prst="bentConnector3">
            <a:avLst>
              <a:gd name="adj1" fmla="val 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Footer Placeholder 4"/>
          <p:cNvSpPr>
            <a:spLocks noGrp="1"/>
          </p:cNvSpPr>
          <p:nvPr>
            <p:ph type="ftr" sz="quarter" idx="3"/>
          </p:nvPr>
        </p:nvSpPr>
        <p:spPr>
          <a:xfrm>
            <a:off x="405441" y="9749867"/>
            <a:ext cx="4345783" cy="209673"/>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IN" dirty="0"/>
          </a:p>
        </p:txBody>
      </p:sp>
      <p:sp>
        <p:nvSpPr>
          <p:cNvPr id="11" name="Slide Number Placeholder 5"/>
          <p:cNvSpPr>
            <a:spLocks noGrp="1"/>
          </p:cNvSpPr>
          <p:nvPr>
            <p:ph type="sldNum" sz="quarter" idx="4"/>
          </p:nvPr>
        </p:nvSpPr>
        <p:spPr>
          <a:xfrm>
            <a:off x="5900076" y="9959541"/>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FEBD7F86-1881-4698-8703-FB80B0800997}" type="slidenum">
              <a:rPr lang="en-IN" smtClean="0"/>
              <a:pPr/>
              <a:t>‹#›</a:t>
            </a:fld>
            <a:endParaRPr lang="en-IN" dirty="0"/>
          </a:p>
        </p:txBody>
      </p:sp>
      <p:sp>
        <p:nvSpPr>
          <p:cNvPr id="12" name="Date Placeholder 3"/>
          <p:cNvSpPr>
            <a:spLocks noGrp="1"/>
          </p:cNvSpPr>
          <p:nvPr>
            <p:ph type="dt" sz="half" idx="2"/>
          </p:nvPr>
        </p:nvSpPr>
        <p:spPr>
          <a:xfrm>
            <a:off x="5900076" y="9749865"/>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IN" dirty="0" smtClean="0"/>
              <a:t>August 2013</a:t>
            </a:r>
            <a:endParaRPr lang="en-IN" dirty="0"/>
          </a:p>
        </p:txBody>
      </p:sp>
      <p:sp>
        <p:nvSpPr>
          <p:cNvPr id="13" name="PwCFirm"/>
          <p:cNvSpPr txBox="1"/>
          <p:nvPr userDrawn="1"/>
        </p:nvSpPr>
        <p:spPr>
          <a:xfrm>
            <a:off x="400977" y="9959541"/>
            <a:ext cx="2176727" cy="209675"/>
          </a:xfrm>
          <a:prstGeom prst="rect">
            <a:avLst/>
          </a:prstGeom>
          <a:noFill/>
        </p:spPr>
        <p:txBody>
          <a:bodyPr vert="horz" wrap="square" lIns="0" tIns="0" rIns="0" bIns="0" rtlCol="0" anchor="t" anchorCtr="0">
            <a:noAutofit/>
          </a:bodyPr>
          <a:lstStyle/>
          <a:p>
            <a:r>
              <a:rPr lang="ru-RU" sz="1000" noProof="0" dirty="0" smtClean="0">
                <a:latin typeface="Arial" pitchFamily="34" charset="0"/>
                <a:cs typeface="Arial" pitchFamily="34" charset="0"/>
              </a:rPr>
              <a:t>PwC</a:t>
            </a:r>
            <a:endParaRPr lang="ru-RU" sz="1000" noProof="0" dirty="0">
              <a:latin typeface="Arial" pitchFamily="34" charset="0"/>
              <a:cs typeface="Arial" pitchFamily="34" charset="0"/>
            </a:endParaRPr>
          </a:p>
        </p:txBody>
      </p:sp>
    </p:spTree>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ontent: One">
    <p:spTree>
      <p:nvGrpSpPr>
        <p:cNvPr id="1" name=""/>
        <p:cNvGrpSpPr/>
        <p:nvPr/>
      </p:nvGrpSpPr>
      <p:grpSpPr>
        <a:xfrm>
          <a:off x="0" y="0"/>
          <a:ext cx="0" cy="0"/>
          <a:chOff x="0" y="0"/>
          <a:chExt cx="0" cy="0"/>
        </a:xfrm>
      </p:grpSpPr>
      <p:sp>
        <p:nvSpPr>
          <p:cNvPr id="16" name="Title Placeholder 1"/>
          <p:cNvSpPr>
            <a:spLocks noGrp="1"/>
          </p:cNvSpPr>
          <p:nvPr>
            <p:ph type="title"/>
          </p:nvPr>
        </p:nvSpPr>
        <p:spPr>
          <a:xfrm>
            <a:off x="400977" y="1034184"/>
            <a:ext cx="6759311" cy="928140"/>
          </a:xfrm>
          <a:prstGeom prst="rect">
            <a:avLst/>
          </a:prstGeom>
        </p:spPr>
        <p:txBody>
          <a:bodyPr vert="horz" lIns="0" tIns="0" rIns="0" bIns="0" rtlCol="0" anchor="t" anchorCtr="0">
            <a:noAutofit/>
          </a:bodyPr>
          <a:lstStyle/>
          <a:p>
            <a:r>
              <a:rPr lang="en-IN" noProof="0" dirty="0" smtClean="0"/>
              <a:t>Click to edit Master title style</a:t>
            </a:r>
            <a:endParaRPr lang="en-IN" noProof="0" dirty="0"/>
          </a:p>
        </p:txBody>
      </p:sp>
      <p:sp>
        <p:nvSpPr>
          <p:cNvPr id="19" name="Content Placeholder 18"/>
          <p:cNvSpPr>
            <a:spLocks noGrp="1"/>
          </p:cNvSpPr>
          <p:nvPr>
            <p:ph sz="quarter" idx="10"/>
          </p:nvPr>
        </p:nvSpPr>
        <p:spPr>
          <a:xfrm>
            <a:off x="400977" y="2182812"/>
            <a:ext cx="6759311" cy="7146925"/>
          </a:xfrm>
        </p:spPr>
        <p:txBody>
          <a:bodyPr/>
          <a:lstStyle>
            <a:lvl5pPr>
              <a:defRPr/>
            </a:lvl5pPr>
            <a:lvl6pPr>
              <a:defRPr/>
            </a:lvl6pPr>
            <a:lvl7pPr>
              <a:defRPr/>
            </a:lvl7pPr>
            <a:lvl8pPr>
              <a:defRPr/>
            </a:lvl8pPr>
            <a:lvl9pPr>
              <a:defRPr/>
            </a:lvl9pPr>
          </a:lstStyle>
          <a:p>
            <a:pPr lvl="0"/>
            <a:r>
              <a:rPr lang="en-IN" dirty="0" smtClean="0"/>
              <a:t>Click to edit Master text styles</a:t>
            </a:r>
          </a:p>
          <a:p>
            <a:pPr lvl="1"/>
            <a:r>
              <a:rPr lang="en-IN" dirty="0" smtClean="0"/>
              <a:t>Second level</a:t>
            </a:r>
          </a:p>
          <a:p>
            <a:pPr lvl="2"/>
            <a:r>
              <a:rPr lang="en-IN" dirty="0" smtClean="0"/>
              <a:t>Third level</a:t>
            </a:r>
          </a:p>
          <a:p>
            <a:pPr lvl="3"/>
            <a:r>
              <a:rPr lang="en-IN" dirty="0" smtClean="0"/>
              <a:t>Fourth level</a:t>
            </a:r>
          </a:p>
          <a:p>
            <a:pPr lvl="4"/>
            <a:r>
              <a:rPr lang="en-IN" dirty="0" smtClean="0"/>
              <a:t>Fifth level</a:t>
            </a:r>
          </a:p>
        </p:txBody>
      </p:sp>
      <p:cxnSp>
        <p:nvCxnSpPr>
          <p:cNvPr id="25" name="Shape 24"/>
          <p:cNvCxnSpPr/>
          <p:nvPr/>
        </p:nvCxnSpPr>
        <p:spPr>
          <a:xfrm flipV="1">
            <a:off x="286412" y="929348"/>
            <a:ext cx="6873877" cy="144000"/>
          </a:xfrm>
          <a:prstGeom prst="bentConnector3">
            <a:avLst>
              <a:gd name="adj1" fmla="val 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Footer Placeholder 4"/>
          <p:cNvSpPr>
            <a:spLocks noGrp="1"/>
          </p:cNvSpPr>
          <p:nvPr>
            <p:ph type="ftr" sz="quarter" idx="3"/>
          </p:nvPr>
        </p:nvSpPr>
        <p:spPr>
          <a:xfrm>
            <a:off x="405441" y="9749867"/>
            <a:ext cx="4345783" cy="209673"/>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IN" dirty="0"/>
          </a:p>
        </p:txBody>
      </p:sp>
      <p:sp>
        <p:nvSpPr>
          <p:cNvPr id="10" name="Slide Number Placeholder 5"/>
          <p:cNvSpPr>
            <a:spLocks noGrp="1"/>
          </p:cNvSpPr>
          <p:nvPr>
            <p:ph type="sldNum" sz="quarter" idx="4"/>
          </p:nvPr>
        </p:nvSpPr>
        <p:spPr>
          <a:xfrm>
            <a:off x="5900076" y="9959541"/>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FEBD7F86-1881-4698-8703-FB80B0800997}" type="slidenum">
              <a:rPr lang="en-IN" smtClean="0"/>
              <a:pPr/>
              <a:t>‹#›</a:t>
            </a:fld>
            <a:endParaRPr lang="en-IN" dirty="0"/>
          </a:p>
        </p:txBody>
      </p:sp>
      <p:sp>
        <p:nvSpPr>
          <p:cNvPr id="12" name="Date Placeholder 3"/>
          <p:cNvSpPr>
            <a:spLocks noGrp="1"/>
          </p:cNvSpPr>
          <p:nvPr>
            <p:ph type="dt" sz="half" idx="2"/>
          </p:nvPr>
        </p:nvSpPr>
        <p:spPr>
          <a:xfrm>
            <a:off x="5900076" y="9749865"/>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IN" dirty="0" smtClean="0"/>
              <a:t>August 2013</a:t>
            </a:r>
            <a:endParaRPr lang="en-IN" dirty="0"/>
          </a:p>
        </p:txBody>
      </p:sp>
      <p:sp>
        <p:nvSpPr>
          <p:cNvPr id="9" name="PwCFirm"/>
          <p:cNvSpPr txBox="1"/>
          <p:nvPr userDrawn="1"/>
        </p:nvSpPr>
        <p:spPr>
          <a:xfrm>
            <a:off x="400977" y="9959541"/>
            <a:ext cx="2176727" cy="209675"/>
          </a:xfrm>
          <a:prstGeom prst="rect">
            <a:avLst/>
          </a:prstGeom>
          <a:noFill/>
        </p:spPr>
        <p:txBody>
          <a:bodyPr vert="horz" wrap="square" lIns="0" tIns="0" rIns="0" bIns="0" rtlCol="0" anchor="t" anchorCtr="0">
            <a:noAutofit/>
          </a:bodyPr>
          <a:lstStyle/>
          <a:p>
            <a:r>
              <a:rPr lang="ru-RU" sz="1000" noProof="0" dirty="0" smtClean="0">
                <a:latin typeface="Arial" pitchFamily="34" charset="0"/>
                <a:cs typeface="Arial" pitchFamily="34" charset="0"/>
              </a:rPr>
              <a:t>PwC</a:t>
            </a:r>
            <a:endParaRPr lang="ru-RU" sz="1000" noProof="0" dirty="0">
              <a:latin typeface="Arial" pitchFamily="34" charset="0"/>
              <a:cs typeface="Arial" pitchFamily="34" charset="0"/>
            </a:endParaRPr>
          </a:p>
        </p:txBody>
      </p:sp>
    </p:spTree>
  </p:cSld>
  <p:clrMapOvr>
    <a:masterClrMapping/>
  </p:clrMapOvr>
  <p:hf hdr="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Section Divider: Colour">
    <p:bg>
      <p:bgPr>
        <a:solidFill>
          <a:schemeClr val="tx2"/>
        </a:solidFill>
        <a:effectLst/>
      </p:bgPr>
    </p:bg>
    <p:spTree>
      <p:nvGrpSpPr>
        <p:cNvPr id="1" name=""/>
        <p:cNvGrpSpPr/>
        <p:nvPr/>
      </p:nvGrpSpPr>
      <p:grpSpPr>
        <a:xfrm>
          <a:off x="0" y="0"/>
          <a:ext cx="0" cy="0"/>
          <a:chOff x="0" y="0"/>
          <a:chExt cx="0" cy="0"/>
        </a:xfrm>
      </p:grpSpPr>
      <p:sp>
        <p:nvSpPr>
          <p:cNvPr id="57" name="Title 1"/>
          <p:cNvSpPr>
            <a:spLocks noGrp="1"/>
          </p:cNvSpPr>
          <p:nvPr>
            <p:ph type="ctrTitle"/>
          </p:nvPr>
        </p:nvSpPr>
        <p:spPr bwMode="black">
          <a:xfrm>
            <a:off x="400977" y="1782234"/>
            <a:ext cx="6759311" cy="629024"/>
          </a:xfrm>
        </p:spPr>
        <p:txBody>
          <a:bodyPr anchor="t" anchorCtr="0">
            <a:noAutofit/>
          </a:bodyPr>
          <a:lstStyle>
            <a:lvl1pPr>
              <a:lnSpc>
                <a:spcPct val="90000"/>
              </a:lnSpc>
              <a:defRPr sz="3200">
                <a:solidFill>
                  <a:schemeClr val="bg1"/>
                </a:solidFill>
                <a:latin typeface="+mj-lt"/>
              </a:defRPr>
            </a:lvl1pPr>
          </a:lstStyle>
          <a:p>
            <a:r>
              <a:rPr lang="en-IN" noProof="0" dirty="0" smtClean="0"/>
              <a:t>Click to edit Master title style</a:t>
            </a:r>
          </a:p>
        </p:txBody>
      </p:sp>
      <p:sp>
        <p:nvSpPr>
          <p:cNvPr id="58" name="Subtitle 2"/>
          <p:cNvSpPr>
            <a:spLocks noGrp="1"/>
          </p:cNvSpPr>
          <p:nvPr>
            <p:ph type="subTitle" idx="1"/>
          </p:nvPr>
        </p:nvSpPr>
        <p:spPr bwMode="black">
          <a:xfrm>
            <a:off x="400977" y="2411257"/>
            <a:ext cx="6759311" cy="629024"/>
          </a:xfrm>
        </p:spPr>
        <p:txBody>
          <a:bodyPr>
            <a:noAutofit/>
          </a:bodyPr>
          <a:lstStyle>
            <a:lvl1pPr marL="0" indent="0" algn="l">
              <a:lnSpc>
                <a:spcPct val="90000"/>
              </a:lnSpc>
              <a:buNone/>
              <a:defRPr sz="3200">
                <a:solidFill>
                  <a:schemeClr val="bg1"/>
                </a:solidFill>
                <a:latin typeface="+mj-lt"/>
              </a:defRPr>
            </a:lvl1pPr>
            <a:lvl2pPr marL="509352" indent="0" algn="ctr">
              <a:buNone/>
              <a:defRPr>
                <a:solidFill>
                  <a:schemeClr val="tx1">
                    <a:tint val="75000"/>
                  </a:schemeClr>
                </a:solidFill>
              </a:defRPr>
            </a:lvl2pPr>
            <a:lvl3pPr marL="1018705" indent="0" algn="ctr">
              <a:buNone/>
              <a:defRPr>
                <a:solidFill>
                  <a:schemeClr val="tx1">
                    <a:tint val="75000"/>
                  </a:schemeClr>
                </a:solidFill>
              </a:defRPr>
            </a:lvl3pPr>
            <a:lvl4pPr marL="1528058" indent="0" algn="ctr">
              <a:buNone/>
              <a:defRPr>
                <a:solidFill>
                  <a:schemeClr val="tx1">
                    <a:tint val="75000"/>
                  </a:schemeClr>
                </a:solidFill>
              </a:defRPr>
            </a:lvl4pPr>
            <a:lvl5pPr marL="2037411" indent="0" algn="ctr">
              <a:buNone/>
              <a:defRPr>
                <a:solidFill>
                  <a:schemeClr val="tx1">
                    <a:tint val="75000"/>
                  </a:schemeClr>
                </a:solidFill>
              </a:defRPr>
            </a:lvl5pPr>
            <a:lvl6pPr marL="2546764" indent="0" algn="ctr">
              <a:buNone/>
              <a:defRPr>
                <a:solidFill>
                  <a:schemeClr val="tx1">
                    <a:tint val="75000"/>
                  </a:schemeClr>
                </a:solidFill>
              </a:defRPr>
            </a:lvl6pPr>
            <a:lvl7pPr marL="3056116" indent="0" algn="ctr">
              <a:buNone/>
              <a:defRPr>
                <a:solidFill>
                  <a:schemeClr val="tx1">
                    <a:tint val="75000"/>
                  </a:schemeClr>
                </a:solidFill>
              </a:defRPr>
            </a:lvl7pPr>
            <a:lvl8pPr marL="3565469" indent="0" algn="ctr">
              <a:buNone/>
              <a:defRPr>
                <a:solidFill>
                  <a:schemeClr val="tx1">
                    <a:tint val="75000"/>
                  </a:schemeClr>
                </a:solidFill>
              </a:defRPr>
            </a:lvl8pPr>
            <a:lvl9pPr marL="4074821" indent="0" algn="ctr">
              <a:buNone/>
              <a:defRPr>
                <a:solidFill>
                  <a:schemeClr val="tx1">
                    <a:tint val="75000"/>
                  </a:schemeClr>
                </a:solidFill>
              </a:defRPr>
            </a:lvl9pPr>
          </a:lstStyle>
          <a:p>
            <a:r>
              <a:rPr lang="en-IN" noProof="0" dirty="0" smtClean="0"/>
              <a:t>Click to edit Master subtitle style</a:t>
            </a:r>
          </a:p>
        </p:txBody>
      </p:sp>
      <p:cxnSp>
        <p:nvCxnSpPr>
          <p:cNvPr id="9" name="Shape 24"/>
          <p:cNvCxnSpPr/>
          <p:nvPr/>
        </p:nvCxnSpPr>
        <p:spPr>
          <a:xfrm flipV="1">
            <a:off x="286412" y="1467722"/>
            <a:ext cx="6873877" cy="239028"/>
          </a:xfrm>
          <a:prstGeom prst="bentConnector3">
            <a:avLst>
              <a:gd name="adj1" fmla="val 0"/>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Footer Placeholder 4"/>
          <p:cNvSpPr>
            <a:spLocks noGrp="1"/>
          </p:cNvSpPr>
          <p:nvPr>
            <p:ph type="ftr" sz="quarter" idx="3"/>
          </p:nvPr>
        </p:nvSpPr>
        <p:spPr>
          <a:xfrm>
            <a:off x="405441" y="9749867"/>
            <a:ext cx="4345783" cy="209673"/>
          </a:xfrm>
          <a:prstGeom prst="rect">
            <a:avLst/>
          </a:prstGeom>
        </p:spPr>
        <p:txBody>
          <a:bodyPr vert="horz" lIns="0" tIns="0" rIns="0" bIns="0" anchor="b" anchorCtr="0">
            <a:noAutofit/>
          </a:bodyPr>
          <a:lstStyle>
            <a:lvl1pPr algn="l">
              <a:defRPr sz="1000">
                <a:solidFill>
                  <a:schemeClr val="bg1"/>
                </a:solidFill>
                <a:latin typeface="Arial" pitchFamily="34" charset="0"/>
                <a:cs typeface="Arial" pitchFamily="34" charset="0"/>
              </a:defRPr>
            </a:lvl1pPr>
          </a:lstStyle>
          <a:p>
            <a:endParaRPr lang="en-IN" dirty="0"/>
          </a:p>
        </p:txBody>
      </p:sp>
      <p:sp>
        <p:nvSpPr>
          <p:cNvPr id="16" name="Slide Number Placeholder 5"/>
          <p:cNvSpPr>
            <a:spLocks noGrp="1"/>
          </p:cNvSpPr>
          <p:nvPr>
            <p:ph type="sldNum" sz="quarter" idx="4"/>
          </p:nvPr>
        </p:nvSpPr>
        <p:spPr>
          <a:xfrm>
            <a:off x="5900076" y="9959541"/>
            <a:ext cx="1260211" cy="209675"/>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fld id="{FEBD7F86-1881-4698-8703-FB80B0800997}" type="slidenum">
              <a:rPr lang="en-IN" smtClean="0"/>
              <a:pPr/>
              <a:t>‹#›</a:t>
            </a:fld>
            <a:endParaRPr lang="en-IN" dirty="0"/>
          </a:p>
        </p:txBody>
      </p:sp>
      <p:sp>
        <p:nvSpPr>
          <p:cNvPr id="17" name="Date Placeholder 3"/>
          <p:cNvSpPr>
            <a:spLocks noGrp="1"/>
          </p:cNvSpPr>
          <p:nvPr>
            <p:ph type="dt" sz="half" idx="2"/>
          </p:nvPr>
        </p:nvSpPr>
        <p:spPr>
          <a:xfrm>
            <a:off x="5900076" y="9749865"/>
            <a:ext cx="1260211" cy="209675"/>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r>
              <a:rPr lang="en-IN" dirty="0" smtClean="0"/>
              <a:t>August 2013</a:t>
            </a:r>
            <a:endParaRPr lang="en-IN" dirty="0"/>
          </a:p>
        </p:txBody>
      </p:sp>
      <p:sp>
        <p:nvSpPr>
          <p:cNvPr id="11" name="PwCFirm"/>
          <p:cNvSpPr txBox="1"/>
          <p:nvPr userDrawn="1"/>
        </p:nvSpPr>
        <p:spPr>
          <a:xfrm>
            <a:off x="400977" y="9959541"/>
            <a:ext cx="2176727" cy="209675"/>
          </a:xfrm>
          <a:prstGeom prst="rect">
            <a:avLst/>
          </a:prstGeom>
          <a:noFill/>
        </p:spPr>
        <p:txBody>
          <a:bodyPr vert="horz" wrap="square" lIns="0" tIns="0" rIns="0" bIns="0" rtlCol="0" anchor="t" anchorCtr="0">
            <a:noAutofit/>
          </a:bodyPr>
          <a:lstStyle/>
          <a:p>
            <a:r>
              <a:rPr lang="ru-RU" sz="1000" noProof="0" dirty="0" smtClean="0">
                <a:solidFill>
                  <a:schemeClr val="bg1"/>
                </a:solidFill>
                <a:latin typeface="Arial" pitchFamily="34" charset="0"/>
                <a:cs typeface="Arial" pitchFamily="34" charset="0"/>
              </a:rPr>
              <a:t>PwC</a:t>
            </a:r>
            <a:endParaRPr lang="ru-RU" sz="1000" noProof="0" dirty="0">
              <a:solidFill>
                <a:schemeClr val="bg1"/>
              </a:solidFill>
              <a:latin typeface="Arial" pitchFamily="34" charset="0"/>
              <a:cs typeface="Arial" pitchFamily="34" charset="0"/>
            </a:endParaRPr>
          </a:p>
        </p:txBody>
      </p:sp>
    </p:spTree>
  </p:cSld>
  <p:clrMapOvr>
    <a:masterClrMapping/>
  </p:clrMapOvr>
  <p:hf hdr="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Section Divider: Colour with Content">
    <p:bg>
      <p:bgPr>
        <a:solidFill>
          <a:schemeClr val="tx2"/>
        </a:solidFill>
        <a:effectLst/>
      </p:bgPr>
    </p:bg>
    <p:spTree>
      <p:nvGrpSpPr>
        <p:cNvPr id="1" name=""/>
        <p:cNvGrpSpPr/>
        <p:nvPr/>
      </p:nvGrpSpPr>
      <p:grpSpPr>
        <a:xfrm>
          <a:off x="0" y="0"/>
          <a:ext cx="0" cy="0"/>
          <a:chOff x="0" y="0"/>
          <a:chExt cx="0" cy="0"/>
        </a:xfrm>
      </p:grpSpPr>
      <p:sp>
        <p:nvSpPr>
          <p:cNvPr id="57" name="Title 1"/>
          <p:cNvSpPr>
            <a:spLocks noGrp="1"/>
          </p:cNvSpPr>
          <p:nvPr>
            <p:ph type="ctrTitle"/>
          </p:nvPr>
        </p:nvSpPr>
        <p:spPr bwMode="black">
          <a:xfrm>
            <a:off x="400977" y="1782234"/>
            <a:ext cx="6759311" cy="629024"/>
          </a:xfrm>
        </p:spPr>
        <p:txBody>
          <a:bodyPr anchor="t" anchorCtr="0">
            <a:noAutofit/>
          </a:bodyPr>
          <a:lstStyle>
            <a:lvl1pPr>
              <a:lnSpc>
                <a:spcPct val="90000"/>
              </a:lnSpc>
              <a:defRPr sz="3200">
                <a:solidFill>
                  <a:schemeClr val="bg1"/>
                </a:solidFill>
                <a:latin typeface="+mj-lt"/>
              </a:defRPr>
            </a:lvl1pPr>
          </a:lstStyle>
          <a:p>
            <a:r>
              <a:rPr lang="en-IN" noProof="0" dirty="0" smtClean="0"/>
              <a:t>Click to edit Master title style</a:t>
            </a:r>
          </a:p>
        </p:txBody>
      </p:sp>
      <p:sp>
        <p:nvSpPr>
          <p:cNvPr id="58" name="Subtitle 2"/>
          <p:cNvSpPr>
            <a:spLocks noGrp="1"/>
          </p:cNvSpPr>
          <p:nvPr>
            <p:ph type="subTitle" idx="1"/>
          </p:nvPr>
        </p:nvSpPr>
        <p:spPr bwMode="black">
          <a:xfrm>
            <a:off x="400977" y="2411257"/>
            <a:ext cx="6759311" cy="629024"/>
          </a:xfrm>
        </p:spPr>
        <p:txBody>
          <a:bodyPr>
            <a:noAutofit/>
          </a:bodyPr>
          <a:lstStyle>
            <a:lvl1pPr marL="0" indent="0" algn="l">
              <a:lnSpc>
                <a:spcPct val="90000"/>
              </a:lnSpc>
              <a:buNone/>
              <a:defRPr sz="3200">
                <a:solidFill>
                  <a:schemeClr val="bg1"/>
                </a:solidFill>
                <a:latin typeface="+mj-lt"/>
              </a:defRPr>
            </a:lvl1pPr>
            <a:lvl2pPr marL="509352" indent="0" algn="ctr">
              <a:buNone/>
              <a:defRPr>
                <a:solidFill>
                  <a:schemeClr val="tx1">
                    <a:tint val="75000"/>
                  </a:schemeClr>
                </a:solidFill>
              </a:defRPr>
            </a:lvl2pPr>
            <a:lvl3pPr marL="1018705" indent="0" algn="ctr">
              <a:buNone/>
              <a:defRPr>
                <a:solidFill>
                  <a:schemeClr val="tx1">
                    <a:tint val="75000"/>
                  </a:schemeClr>
                </a:solidFill>
              </a:defRPr>
            </a:lvl3pPr>
            <a:lvl4pPr marL="1528058" indent="0" algn="ctr">
              <a:buNone/>
              <a:defRPr>
                <a:solidFill>
                  <a:schemeClr val="tx1">
                    <a:tint val="75000"/>
                  </a:schemeClr>
                </a:solidFill>
              </a:defRPr>
            </a:lvl4pPr>
            <a:lvl5pPr marL="2037411" indent="0" algn="ctr">
              <a:buNone/>
              <a:defRPr>
                <a:solidFill>
                  <a:schemeClr val="tx1">
                    <a:tint val="75000"/>
                  </a:schemeClr>
                </a:solidFill>
              </a:defRPr>
            </a:lvl5pPr>
            <a:lvl6pPr marL="2546764" indent="0" algn="ctr">
              <a:buNone/>
              <a:defRPr>
                <a:solidFill>
                  <a:schemeClr val="tx1">
                    <a:tint val="75000"/>
                  </a:schemeClr>
                </a:solidFill>
              </a:defRPr>
            </a:lvl6pPr>
            <a:lvl7pPr marL="3056116" indent="0" algn="ctr">
              <a:buNone/>
              <a:defRPr>
                <a:solidFill>
                  <a:schemeClr val="tx1">
                    <a:tint val="75000"/>
                  </a:schemeClr>
                </a:solidFill>
              </a:defRPr>
            </a:lvl7pPr>
            <a:lvl8pPr marL="3565469" indent="0" algn="ctr">
              <a:buNone/>
              <a:defRPr>
                <a:solidFill>
                  <a:schemeClr val="tx1">
                    <a:tint val="75000"/>
                  </a:schemeClr>
                </a:solidFill>
              </a:defRPr>
            </a:lvl8pPr>
            <a:lvl9pPr marL="4074821" indent="0" algn="ctr">
              <a:buNone/>
              <a:defRPr>
                <a:solidFill>
                  <a:schemeClr val="tx1">
                    <a:tint val="75000"/>
                  </a:schemeClr>
                </a:solidFill>
              </a:defRPr>
            </a:lvl9pPr>
          </a:lstStyle>
          <a:p>
            <a:r>
              <a:rPr lang="en-IN" noProof="0" dirty="0" smtClean="0"/>
              <a:t>Click to edit Master subtitle style</a:t>
            </a:r>
          </a:p>
        </p:txBody>
      </p:sp>
      <p:cxnSp>
        <p:nvCxnSpPr>
          <p:cNvPr id="9" name="Shape 24"/>
          <p:cNvCxnSpPr/>
          <p:nvPr/>
        </p:nvCxnSpPr>
        <p:spPr>
          <a:xfrm flipV="1">
            <a:off x="286412" y="1467722"/>
            <a:ext cx="6873877" cy="239028"/>
          </a:xfrm>
          <a:prstGeom prst="bentConnector3">
            <a:avLst>
              <a:gd name="adj1" fmla="val 0"/>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Footer Placeholder 4"/>
          <p:cNvSpPr>
            <a:spLocks noGrp="1"/>
          </p:cNvSpPr>
          <p:nvPr>
            <p:ph type="ftr" sz="quarter" idx="3"/>
          </p:nvPr>
        </p:nvSpPr>
        <p:spPr>
          <a:xfrm>
            <a:off x="405441" y="9749867"/>
            <a:ext cx="4345783" cy="209673"/>
          </a:xfrm>
          <a:prstGeom prst="rect">
            <a:avLst/>
          </a:prstGeom>
        </p:spPr>
        <p:txBody>
          <a:bodyPr vert="horz" lIns="0" tIns="0" rIns="0" bIns="0" anchor="b" anchorCtr="0">
            <a:noAutofit/>
          </a:bodyPr>
          <a:lstStyle>
            <a:lvl1pPr algn="l">
              <a:defRPr sz="1000">
                <a:solidFill>
                  <a:schemeClr val="bg1"/>
                </a:solidFill>
                <a:latin typeface="Arial" pitchFamily="34" charset="0"/>
                <a:cs typeface="Arial" pitchFamily="34" charset="0"/>
              </a:defRPr>
            </a:lvl1pPr>
          </a:lstStyle>
          <a:p>
            <a:endParaRPr lang="en-IN" dirty="0"/>
          </a:p>
        </p:txBody>
      </p:sp>
      <p:sp>
        <p:nvSpPr>
          <p:cNvPr id="11" name="Content Placeholder 19"/>
          <p:cNvSpPr>
            <a:spLocks noGrp="1"/>
          </p:cNvSpPr>
          <p:nvPr>
            <p:ph sz="quarter" idx="13"/>
          </p:nvPr>
        </p:nvSpPr>
        <p:spPr>
          <a:xfrm>
            <a:off x="400978" y="4088654"/>
            <a:ext cx="3322374" cy="5032189"/>
          </a:xfr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vl6pPr>
              <a:buClr>
                <a:schemeClr val="bg1"/>
              </a:buCl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IN" noProof="0" dirty="0" smtClean="0"/>
              <a:t>Click to edit Master text styles</a:t>
            </a:r>
          </a:p>
          <a:p>
            <a:pPr lvl="1"/>
            <a:r>
              <a:rPr lang="en-IN" noProof="0" dirty="0" smtClean="0"/>
              <a:t>Second level</a:t>
            </a:r>
          </a:p>
          <a:p>
            <a:pPr lvl="2"/>
            <a:r>
              <a:rPr lang="en-IN" noProof="0" dirty="0" smtClean="0"/>
              <a:t>Third level</a:t>
            </a:r>
          </a:p>
          <a:p>
            <a:pPr lvl="3"/>
            <a:r>
              <a:rPr lang="en-IN" noProof="0" dirty="0" smtClean="0"/>
              <a:t>Fourth level</a:t>
            </a:r>
          </a:p>
          <a:p>
            <a:pPr lvl="4"/>
            <a:r>
              <a:rPr lang="en-IN" noProof="0" dirty="0" smtClean="0"/>
              <a:t>Fifth level</a:t>
            </a:r>
          </a:p>
        </p:txBody>
      </p:sp>
      <p:sp>
        <p:nvSpPr>
          <p:cNvPr id="12" name="Slide Number Placeholder 5"/>
          <p:cNvSpPr>
            <a:spLocks noGrp="1"/>
          </p:cNvSpPr>
          <p:nvPr>
            <p:ph type="sldNum" sz="quarter" idx="4"/>
          </p:nvPr>
        </p:nvSpPr>
        <p:spPr>
          <a:xfrm>
            <a:off x="5900076" y="9959541"/>
            <a:ext cx="1260211" cy="209675"/>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fld id="{FEBD7F86-1881-4698-8703-FB80B0800997}" type="slidenum">
              <a:rPr lang="en-IN" smtClean="0"/>
              <a:pPr/>
              <a:t>‹#›</a:t>
            </a:fld>
            <a:endParaRPr lang="en-IN" dirty="0"/>
          </a:p>
        </p:txBody>
      </p:sp>
      <p:sp>
        <p:nvSpPr>
          <p:cNvPr id="16" name="Date Placeholder 3"/>
          <p:cNvSpPr>
            <a:spLocks noGrp="1"/>
          </p:cNvSpPr>
          <p:nvPr>
            <p:ph type="dt" sz="half" idx="2"/>
          </p:nvPr>
        </p:nvSpPr>
        <p:spPr>
          <a:xfrm>
            <a:off x="5900076" y="9749865"/>
            <a:ext cx="1260211" cy="209675"/>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r>
              <a:rPr lang="en-IN" dirty="0" smtClean="0"/>
              <a:t>August 2013</a:t>
            </a:r>
            <a:endParaRPr lang="en-IN" dirty="0"/>
          </a:p>
        </p:txBody>
      </p:sp>
      <p:sp>
        <p:nvSpPr>
          <p:cNvPr id="13" name="PwCFirm"/>
          <p:cNvSpPr txBox="1"/>
          <p:nvPr userDrawn="1"/>
        </p:nvSpPr>
        <p:spPr>
          <a:xfrm>
            <a:off x="400977" y="9959541"/>
            <a:ext cx="2176727" cy="209675"/>
          </a:xfrm>
          <a:prstGeom prst="rect">
            <a:avLst/>
          </a:prstGeom>
          <a:noFill/>
        </p:spPr>
        <p:txBody>
          <a:bodyPr vert="horz" wrap="square" lIns="0" tIns="0" rIns="0" bIns="0" rtlCol="0" anchor="t" anchorCtr="0">
            <a:noAutofit/>
          </a:bodyPr>
          <a:lstStyle/>
          <a:p>
            <a:r>
              <a:rPr lang="ru-RU" sz="1000" noProof="0" dirty="0" smtClean="0">
                <a:solidFill>
                  <a:schemeClr val="bg1"/>
                </a:solidFill>
                <a:latin typeface="Arial" pitchFamily="34" charset="0"/>
                <a:cs typeface="Arial" pitchFamily="34" charset="0"/>
              </a:rPr>
              <a:t>PwC</a:t>
            </a:r>
            <a:endParaRPr lang="ru-RU" sz="1000" noProof="0" dirty="0">
              <a:solidFill>
                <a:schemeClr val="bg1"/>
              </a:solidFill>
              <a:latin typeface="Arial" pitchFamily="34" charset="0"/>
              <a:cs typeface="Arial" pitchFamily="34" charset="0"/>
            </a:endParaRPr>
          </a:p>
        </p:txBody>
      </p:sp>
    </p:spTree>
  </p:cSld>
  <p:clrMapOvr>
    <a:masterClrMapping/>
  </p:clrMapOvr>
  <p:hf hdr="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over Slide: Fixed Logo">
    <p:spTree>
      <p:nvGrpSpPr>
        <p:cNvPr id="1" name=""/>
        <p:cNvGrpSpPr/>
        <p:nvPr/>
      </p:nvGrpSpPr>
      <p:grpSpPr>
        <a:xfrm>
          <a:off x="0" y="0"/>
          <a:ext cx="0" cy="0"/>
          <a:chOff x="0" y="0"/>
          <a:chExt cx="0" cy="0"/>
        </a:xfrm>
      </p:grpSpPr>
      <p:grpSp>
        <p:nvGrpSpPr>
          <p:cNvPr id="2" name="Group 73"/>
          <p:cNvGrpSpPr/>
          <p:nvPr/>
        </p:nvGrpSpPr>
        <p:grpSpPr>
          <a:xfrm>
            <a:off x="1435639" y="8629421"/>
            <a:ext cx="400976" cy="698915"/>
            <a:chOff x="1905000" y="5715000"/>
            <a:chExt cx="445770" cy="381000"/>
          </a:xfrm>
        </p:grpSpPr>
        <p:sp>
          <p:nvSpPr>
            <p:cNvPr id="2073" name="Rectangle 25"/>
            <p:cNvSpPr>
              <a:spLocks noChangeArrowheads="1"/>
            </p:cNvSpPr>
            <p:nvPr userDrawn="1"/>
          </p:nvSpPr>
          <p:spPr bwMode="gray">
            <a:xfrm>
              <a:off x="2293620" y="5988118"/>
              <a:ext cx="57150" cy="107882"/>
            </a:xfrm>
            <a:prstGeom prst="rect">
              <a:avLst/>
            </a:prstGeom>
            <a:solidFill>
              <a:srgbClr val="F445F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2074" name="Rectangle 26"/>
            <p:cNvSpPr>
              <a:spLocks noChangeArrowheads="1"/>
            </p:cNvSpPr>
            <p:nvPr userDrawn="1"/>
          </p:nvSpPr>
          <p:spPr bwMode="gray">
            <a:xfrm>
              <a:off x="2132171" y="5757333"/>
              <a:ext cx="44291" cy="66914"/>
            </a:xfrm>
            <a:prstGeom prst="rect">
              <a:avLst/>
            </a:prstGeom>
            <a:solidFill>
              <a:srgbClr val="F6B67F"/>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2075" name="Rectangle 27"/>
            <p:cNvSpPr>
              <a:spLocks noChangeArrowheads="1"/>
            </p:cNvSpPr>
            <p:nvPr userDrawn="1"/>
          </p:nvSpPr>
          <p:spPr bwMode="gray">
            <a:xfrm>
              <a:off x="1905000" y="5715000"/>
              <a:ext cx="227171" cy="42333"/>
            </a:xfrm>
            <a:prstGeom prst="rect">
              <a:avLst/>
            </a:prstGeom>
            <a:solidFill>
              <a:srgbClr val="F48F1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2076" name="Rectangle 28"/>
            <p:cNvSpPr>
              <a:spLocks noChangeArrowheads="1"/>
            </p:cNvSpPr>
            <p:nvPr userDrawn="1"/>
          </p:nvSpPr>
          <p:spPr bwMode="gray">
            <a:xfrm>
              <a:off x="1905000" y="5757333"/>
              <a:ext cx="227171" cy="66914"/>
            </a:xfrm>
            <a:prstGeom prst="rect">
              <a:avLst/>
            </a:prstGeom>
            <a:solidFill>
              <a:srgbClr val="EB660B"/>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2077" name="Rectangle 29"/>
            <p:cNvSpPr>
              <a:spLocks noChangeArrowheads="1"/>
            </p:cNvSpPr>
            <p:nvPr userDrawn="1"/>
          </p:nvSpPr>
          <p:spPr bwMode="gray">
            <a:xfrm>
              <a:off x="2176462" y="5824247"/>
              <a:ext cx="117158" cy="163871"/>
            </a:xfrm>
            <a:prstGeom prst="rect">
              <a:avLst/>
            </a:prstGeom>
            <a:solidFill>
              <a:srgbClr val="F3BF09"/>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2078" name="Rectangle 30"/>
            <p:cNvSpPr>
              <a:spLocks noChangeArrowheads="1"/>
            </p:cNvSpPr>
            <p:nvPr userDrawn="1"/>
          </p:nvSpPr>
          <p:spPr bwMode="gray">
            <a:xfrm>
              <a:off x="2176462" y="5988118"/>
              <a:ext cx="117158" cy="107882"/>
            </a:xfrm>
            <a:prstGeom prst="rect">
              <a:avLst/>
            </a:prstGeom>
            <a:solidFill>
              <a:srgbClr val="E93409"/>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2079" name="Rectangle 31"/>
            <p:cNvSpPr>
              <a:spLocks noChangeArrowheads="1"/>
            </p:cNvSpPr>
            <p:nvPr userDrawn="1"/>
          </p:nvSpPr>
          <p:spPr bwMode="gray">
            <a:xfrm>
              <a:off x="2132171" y="5824247"/>
              <a:ext cx="44291" cy="163871"/>
            </a:xfrm>
            <a:prstGeom prst="rect">
              <a:avLst/>
            </a:prstGeom>
            <a:solidFill>
              <a:srgbClr val="EA880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2080" name="Rectangle 32"/>
            <p:cNvSpPr>
              <a:spLocks noChangeArrowheads="1"/>
            </p:cNvSpPr>
            <p:nvPr userDrawn="1"/>
          </p:nvSpPr>
          <p:spPr bwMode="gray">
            <a:xfrm>
              <a:off x="2132171" y="5988118"/>
              <a:ext cx="44291" cy="107882"/>
            </a:xfrm>
            <a:prstGeom prst="rect">
              <a:avLst/>
            </a:prstGeom>
            <a:solidFill>
              <a:srgbClr val="E0250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2081" name="Freeform 33"/>
            <p:cNvSpPr>
              <a:spLocks/>
            </p:cNvSpPr>
            <p:nvPr userDrawn="1"/>
          </p:nvSpPr>
          <p:spPr bwMode="gray">
            <a:xfrm>
              <a:off x="1905000" y="5824247"/>
              <a:ext cx="227171" cy="163871"/>
            </a:xfrm>
            <a:custGeom>
              <a:avLst/>
              <a:gdLst/>
              <a:ahLst/>
              <a:cxnLst>
                <a:cxn ang="0">
                  <a:pos x="0" y="0"/>
                </a:cxn>
                <a:cxn ang="0">
                  <a:pos x="159" y="0"/>
                </a:cxn>
                <a:cxn ang="0">
                  <a:pos x="159" y="120"/>
                </a:cxn>
                <a:cxn ang="0">
                  <a:pos x="99" y="120"/>
                </a:cxn>
                <a:cxn ang="0">
                  <a:pos x="99" y="80"/>
                </a:cxn>
                <a:cxn ang="0">
                  <a:pos x="0" y="80"/>
                </a:cxn>
                <a:cxn ang="0">
                  <a:pos x="0" y="0"/>
                </a:cxn>
              </a:cxnLst>
              <a:rect l="0" t="0" r="r" b="b"/>
              <a:pathLst>
                <a:path w="159" h="120">
                  <a:moveTo>
                    <a:pt x="0" y="0"/>
                  </a:moveTo>
                  <a:lnTo>
                    <a:pt x="159" y="0"/>
                  </a:lnTo>
                  <a:lnTo>
                    <a:pt x="159" y="120"/>
                  </a:lnTo>
                  <a:lnTo>
                    <a:pt x="99" y="120"/>
                  </a:lnTo>
                  <a:lnTo>
                    <a:pt x="99" y="80"/>
                  </a:lnTo>
                  <a:lnTo>
                    <a:pt x="0" y="80"/>
                  </a:lnTo>
                  <a:lnTo>
                    <a:pt x="0" y="0"/>
                  </a:lnTo>
                  <a:close/>
                </a:path>
              </a:pathLst>
            </a:custGeom>
            <a:solidFill>
              <a:srgbClr val="E04C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2082" name="Rectangle 34"/>
            <p:cNvSpPr>
              <a:spLocks noChangeArrowheads="1"/>
            </p:cNvSpPr>
            <p:nvPr userDrawn="1"/>
          </p:nvSpPr>
          <p:spPr bwMode="gray">
            <a:xfrm>
              <a:off x="2046446" y="5988118"/>
              <a:ext cx="85725" cy="107882"/>
            </a:xfrm>
            <a:prstGeom prst="rect">
              <a:avLst/>
            </a:prstGeom>
            <a:solidFill>
              <a:srgbClr val="D614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2083" name="Rectangle 35"/>
            <p:cNvSpPr>
              <a:spLocks noChangeArrowheads="1"/>
            </p:cNvSpPr>
            <p:nvPr userDrawn="1"/>
          </p:nvSpPr>
          <p:spPr bwMode="gray">
            <a:xfrm>
              <a:off x="1905000" y="5933495"/>
              <a:ext cx="141446" cy="54624"/>
            </a:xfrm>
            <a:prstGeom prst="rect">
              <a:avLst/>
            </a:prstGeom>
            <a:solidFill>
              <a:srgbClr val="C93C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2084" name="Rectangle 36"/>
            <p:cNvSpPr>
              <a:spLocks noChangeArrowheads="1"/>
            </p:cNvSpPr>
            <p:nvPr userDrawn="1"/>
          </p:nvSpPr>
          <p:spPr bwMode="gray">
            <a:xfrm>
              <a:off x="1905000" y="5988118"/>
              <a:ext cx="141446" cy="107882"/>
            </a:xfrm>
            <a:prstGeom prst="rect">
              <a:avLst/>
            </a:prstGeom>
            <a:solidFill>
              <a:srgbClr val="C010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29" name="Rectangle 25"/>
            <p:cNvSpPr>
              <a:spLocks noChangeArrowheads="1"/>
            </p:cNvSpPr>
            <p:nvPr/>
          </p:nvSpPr>
          <p:spPr bwMode="gray">
            <a:xfrm>
              <a:off x="2293620" y="5988118"/>
              <a:ext cx="57150" cy="107882"/>
            </a:xfrm>
            <a:prstGeom prst="rect">
              <a:avLst/>
            </a:prstGeom>
            <a:solidFill>
              <a:srgbClr val="F445F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30" name="Rectangle 26"/>
            <p:cNvSpPr>
              <a:spLocks noChangeArrowheads="1"/>
            </p:cNvSpPr>
            <p:nvPr/>
          </p:nvSpPr>
          <p:spPr bwMode="gray">
            <a:xfrm>
              <a:off x="2132171" y="5757333"/>
              <a:ext cx="44291" cy="66914"/>
            </a:xfrm>
            <a:prstGeom prst="rect">
              <a:avLst/>
            </a:prstGeom>
            <a:solidFill>
              <a:srgbClr val="F6B67F"/>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32" name="Rectangle 27"/>
            <p:cNvSpPr>
              <a:spLocks noChangeArrowheads="1"/>
            </p:cNvSpPr>
            <p:nvPr/>
          </p:nvSpPr>
          <p:spPr bwMode="gray">
            <a:xfrm>
              <a:off x="1905000" y="5715000"/>
              <a:ext cx="227171" cy="42333"/>
            </a:xfrm>
            <a:prstGeom prst="rect">
              <a:avLst/>
            </a:prstGeom>
            <a:solidFill>
              <a:srgbClr val="F48F1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33" name="Rectangle 28"/>
            <p:cNvSpPr>
              <a:spLocks noChangeArrowheads="1"/>
            </p:cNvSpPr>
            <p:nvPr/>
          </p:nvSpPr>
          <p:spPr bwMode="gray">
            <a:xfrm>
              <a:off x="1905000" y="5757333"/>
              <a:ext cx="227171" cy="66914"/>
            </a:xfrm>
            <a:prstGeom prst="rect">
              <a:avLst/>
            </a:prstGeom>
            <a:solidFill>
              <a:srgbClr val="EB660B"/>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34" name="Rectangle 29"/>
            <p:cNvSpPr>
              <a:spLocks noChangeArrowheads="1"/>
            </p:cNvSpPr>
            <p:nvPr/>
          </p:nvSpPr>
          <p:spPr bwMode="gray">
            <a:xfrm>
              <a:off x="2176462" y="5824247"/>
              <a:ext cx="117158" cy="163871"/>
            </a:xfrm>
            <a:prstGeom prst="rect">
              <a:avLst/>
            </a:prstGeom>
            <a:solidFill>
              <a:srgbClr val="F3BF09"/>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35" name="Rectangle 30"/>
            <p:cNvSpPr>
              <a:spLocks noChangeArrowheads="1"/>
            </p:cNvSpPr>
            <p:nvPr/>
          </p:nvSpPr>
          <p:spPr bwMode="gray">
            <a:xfrm>
              <a:off x="2176462" y="5988118"/>
              <a:ext cx="117158" cy="107882"/>
            </a:xfrm>
            <a:prstGeom prst="rect">
              <a:avLst/>
            </a:prstGeom>
            <a:solidFill>
              <a:srgbClr val="E93409"/>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36" name="Rectangle 31"/>
            <p:cNvSpPr>
              <a:spLocks noChangeArrowheads="1"/>
            </p:cNvSpPr>
            <p:nvPr/>
          </p:nvSpPr>
          <p:spPr bwMode="gray">
            <a:xfrm>
              <a:off x="2132171" y="5824247"/>
              <a:ext cx="44291" cy="163871"/>
            </a:xfrm>
            <a:prstGeom prst="rect">
              <a:avLst/>
            </a:prstGeom>
            <a:solidFill>
              <a:srgbClr val="EA880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38" name="Rectangle 32"/>
            <p:cNvSpPr>
              <a:spLocks noChangeArrowheads="1"/>
            </p:cNvSpPr>
            <p:nvPr/>
          </p:nvSpPr>
          <p:spPr bwMode="gray">
            <a:xfrm>
              <a:off x="2132171" y="5988118"/>
              <a:ext cx="44291" cy="107882"/>
            </a:xfrm>
            <a:prstGeom prst="rect">
              <a:avLst/>
            </a:prstGeom>
            <a:solidFill>
              <a:srgbClr val="E0250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39" name="Freeform 33"/>
            <p:cNvSpPr>
              <a:spLocks/>
            </p:cNvSpPr>
            <p:nvPr/>
          </p:nvSpPr>
          <p:spPr bwMode="gray">
            <a:xfrm>
              <a:off x="1905000" y="5824247"/>
              <a:ext cx="227171" cy="163871"/>
            </a:xfrm>
            <a:custGeom>
              <a:avLst/>
              <a:gdLst/>
              <a:ahLst/>
              <a:cxnLst>
                <a:cxn ang="0">
                  <a:pos x="0" y="0"/>
                </a:cxn>
                <a:cxn ang="0">
                  <a:pos x="159" y="0"/>
                </a:cxn>
                <a:cxn ang="0">
                  <a:pos x="159" y="120"/>
                </a:cxn>
                <a:cxn ang="0">
                  <a:pos x="99" y="120"/>
                </a:cxn>
                <a:cxn ang="0">
                  <a:pos x="99" y="80"/>
                </a:cxn>
                <a:cxn ang="0">
                  <a:pos x="0" y="80"/>
                </a:cxn>
                <a:cxn ang="0">
                  <a:pos x="0" y="0"/>
                </a:cxn>
              </a:cxnLst>
              <a:rect l="0" t="0" r="r" b="b"/>
              <a:pathLst>
                <a:path w="159" h="120">
                  <a:moveTo>
                    <a:pt x="0" y="0"/>
                  </a:moveTo>
                  <a:lnTo>
                    <a:pt x="159" y="0"/>
                  </a:lnTo>
                  <a:lnTo>
                    <a:pt x="159" y="120"/>
                  </a:lnTo>
                  <a:lnTo>
                    <a:pt x="99" y="120"/>
                  </a:lnTo>
                  <a:lnTo>
                    <a:pt x="99" y="80"/>
                  </a:lnTo>
                  <a:lnTo>
                    <a:pt x="0" y="80"/>
                  </a:lnTo>
                  <a:lnTo>
                    <a:pt x="0" y="0"/>
                  </a:lnTo>
                  <a:close/>
                </a:path>
              </a:pathLst>
            </a:custGeom>
            <a:solidFill>
              <a:srgbClr val="E04C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40" name="Rectangle 34"/>
            <p:cNvSpPr>
              <a:spLocks noChangeArrowheads="1"/>
            </p:cNvSpPr>
            <p:nvPr/>
          </p:nvSpPr>
          <p:spPr bwMode="gray">
            <a:xfrm>
              <a:off x="2046446" y="5988118"/>
              <a:ext cx="85725" cy="107882"/>
            </a:xfrm>
            <a:prstGeom prst="rect">
              <a:avLst/>
            </a:prstGeom>
            <a:solidFill>
              <a:srgbClr val="D614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41" name="Rectangle 35"/>
            <p:cNvSpPr>
              <a:spLocks noChangeArrowheads="1"/>
            </p:cNvSpPr>
            <p:nvPr/>
          </p:nvSpPr>
          <p:spPr bwMode="gray">
            <a:xfrm>
              <a:off x="1905000" y="5933495"/>
              <a:ext cx="141446" cy="54624"/>
            </a:xfrm>
            <a:prstGeom prst="rect">
              <a:avLst/>
            </a:prstGeom>
            <a:solidFill>
              <a:srgbClr val="C93C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42" name="Rectangle 36"/>
            <p:cNvSpPr>
              <a:spLocks noChangeArrowheads="1"/>
            </p:cNvSpPr>
            <p:nvPr/>
          </p:nvSpPr>
          <p:spPr bwMode="gray">
            <a:xfrm>
              <a:off x="1905000" y="5988118"/>
              <a:ext cx="141446" cy="107882"/>
            </a:xfrm>
            <a:prstGeom prst="rect">
              <a:avLst/>
            </a:prstGeom>
            <a:solidFill>
              <a:srgbClr val="C010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grpSp>
      <p:cxnSp>
        <p:nvCxnSpPr>
          <p:cNvPr id="141" name="Shape 140"/>
          <p:cNvCxnSpPr/>
          <p:nvPr/>
        </p:nvCxnSpPr>
        <p:spPr>
          <a:xfrm rot="5400000" flipH="1" flipV="1">
            <a:off x="4171443" y="-1264762"/>
            <a:ext cx="237630" cy="5725939"/>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37" name="Title 1"/>
          <p:cNvSpPr>
            <a:spLocks noGrp="1"/>
          </p:cNvSpPr>
          <p:nvPr>
            <p:ph type="ctrTitle" hasCustomPrompt="1"/>
          </p:nvPr>
        </p:nvSpPr>
        <p:spPr bwMode="black">
          <a:xfrm>
            <a:off x="1546623" y="1572558"/>
            <a:ext cx="4468019" cy="1258048"/>
          </a:xfrm>
        </p:spPr>
        <p:txBody>
          <a:bodyPr anchor="t" anchorCtr="0">
            <a:noAutofit/>
          </a:bodyPr>
          <a:lstStyle>
            <a:lvl1pPr>
              <a:lnSpc>
                <a:spcPct val="90000"/>
              </a:lnSpc>
              <a:defRPr sz="3200" b="1" i="1" baseline="0">
                <a:solidFill>
                  <a:schemeClr val="tx1"/>
                </a:solidFill>
              </a:defRPr>
            </a:lvl1pPr>
          </a:lstStyle>
          <a:p>
            <a:r>
              <a:rPr lang="en-IN" noProof="0" dirty="0" smtClean="0"/>
              <a:t>Click to add the report’s main title</a:t>
            </a:r>
            <a:endParaRPr lang="en-IN" noProof="0" dirty="0"/>
          </a:p>
        </p:txBody>
      </p:sp>
      <p:sp>
        <p:nvSpPr>
          <p:cNvPr id="43" name="Subtitle 2"/>
          <p:cNvSpPr>
            <a:spLocks noGrp="1"/>
          </p:cNvSpPr>
          <p:nvPr>
            <p:ph type="subTitle" idx="1" hasCustomPrompt="1"/>
          </p:nvPr>
        </p:nvSpPr>
        <p:spPr bwMode="black">
          <a:xfrm>
            <a:off x="1546623" y="3040280"/>
            <a:ext cx="4468018" cy="1258048"/>
          </a:xfrm>
        </p:spPr>
        <p:txBody>
          <a:bodyPr>
            <a:noAutofit/>
          </a:bodyPr>
          <a:lstStyle>
            <a:lvl1pPr marL="0" indent="0" algn="l">
              <a:lnSpc>
                <a:spcPct val="90000"/>
              </a:lnSpc>
              <a:spcAft>
                <a:spcPts val="0"/>
              </a:spcAft>
              <a:buNone/>
              <a:defRPr sz="3200" baseline="0">
                <a:solidFill>
                  <a:schemeClr val="tx1"/>
                </a:solidFill>
                <a:latin typeface="+mj-lt"/>
              </a:defRPr>
            </a:lvl1pPr>
            <a:lvl2pPr marL="0" indent="0" algn="l">
              <a:buNone/>
              <a:defRPr sz="2000">
                <a:solidFill>
                  <a:schemeClr val="bg1"/>
                </a:solidFill>
                <a:latin typeface="+mj-lt"/>
              </a:defRPr>
            </a:lvl2pPr>
            <a:lvl3pPr marL="509352" indent="0" algn="l">
              <a:buNone/>
              <a:defRPr sz="2000">
                <a:solidFill>
                  <a:schemeClr val="bg1"/>
                </a:solidFill>
                <a:latin typeface="+mj-lt"/>
              </a:defRPr>
            </a:lvl3pPr>
            <a:lvl4pPr marL="1018705" indent="0" algn="l">
              <a:buNone/>
              <a:defRPr sz="2000">
                <a:solidFill>
                  <a:schemeClr val="bg1"/>
                </a:solidFill>
                <a:latin typeface="+mj-lt"/>
              </a:defRPr>
            </a:lvl4pPr>
            <a:lvl5pPr marL="1528058" indent="0" algn="l">
              <a:buNone/>
              <a:defRPr sz="2000">
                <a:solidFill>
                  <a:schemeClr val="bg1"/>
                </a:solidFill>
                <a:latin typeface="+mj-lt"/>
              </a:defRPr>
            </a:lvl5pPr>
            <a:lvl6pPr marL="2037411" indent="0" algn="l">
              <a:buNone/>
              <a:defRPr sz="2000">
                <a:solidFill>
                  <a:schemeClr val="bg1"/>
                </a:solidFill>
                <a:latin typeface="+mj-lt"/>
              </a:defRPr>
            </a:lvl6pPr>
            <a:lvl7pPr marL="2546764" indent="0" algn="l">
              <a:buNone/>
              <a:defRPr sz="2000">
                <a:solidFill>
                  <a:schemeClr val="bg1"/>
                </a:solidFill>
                <a:latin typeface="+mj-lt"/>
              </a:defRPr>
            </a:lvl7pPr>
            <a:lvl8pPr marL="3056116" indent="0" algn="l">
              <a:buNone/>
              <a:defRPr sz="2000">
                <a:solidFill>
                  <a:schemeClr val="bg1"/>
                </a:solidFill>
                <a:latin typeface="+mj-lt"/>
              </a:defRPr>
            </a:lvl8pPr>
            <a:lvl9pPr marL="3565469" indent="0" algn="l">
              <a:buNone/>
              <a:defRPr sz="2000">
                <a:solidFill>
                  <a:schemeClr val="bg1"/>
                </a:solidFill>
                <a:latin typeface="+mj-lt"/>
              </a:defRPr>
            </a:lvl9pPr>
          </a:lstStyle>
          <a:p>
            <a:r>
              <a:rPr lang="en-IN" noProof="0" dirty="0" smtClean="0"/>
              <a:t>Subtitle and date (move higher if title is only one line)</a:t>
            </a:r>
          </a:p>
        </p:txBody>
      </p:sp>
      <p:sp>
        <p:nvSpPr>
          <p:cNvPr id="45" name="Text Placeholder 31"/>
          <p:cNvSpPr>
            <a:spLocks noGrp="1"/>
          </p:cNvSpPr>
          <p:nvPr>
            <p:ph type="body" sz="quarter" idx="10" hasCustomPrompt="1"/>
          </p:nvPr>
        </p:nvSpPr>
        <p:spPr bwMode="black">
          <a:xfrm>
            <a:off x="1546622" y="733861"/>
            <a:ext cx="3436938" cy="209675"/>
          </a:xfrm>
        </p:spPr>
        <p:txBody>
          <a:bodyPr/>
          <a:lstStyle>
            <a:lvl1pPr>
              <a:defRPr sz="1200">
                <a:solidFill>
                  <a:schemeClr val="tx1"/>
                </a:solidFill>
                <a:latin typeface="Arial" pitchFamily="34" charset="0"/>
                <a:cs typeface="Arial" pitchFamily="34" charset="0"/>
              </a:defRPr>
            </a:lvl1pPr>
            <a:lvl2pPr>
              <a:defRPr sz="1100">
                <a:solidFill>
                  <a:schemeClr val="bg1"/>
                </a:solidFill>
                <a:latin typeface="Arial" pitchFamily="34" charset="0"/>
                <a:cs typeface="Arial" pitchFamily="34" charset="0"/>
              </a:defRPr>
            </a:lvl2pPr>
            <a:lvl3pPr>
              <a:defRPr sz="1100">
                <a:solidFill>
                  <a:schemeClr val="bg1"/>
                </a:solidFill>
                <a:latin typeface="Arial" pitchFamily="34" charset="0"/>
                <a:cs typeface="Arial" pitchFamily="34" charset="0"/>
              </a:defRPr>
            </a:lvl3pPr>
            <a:lvl4pPr>
              <a:defRPr sz="1100">
                <a:solidFill>
                  <a:schemeClr val="bg1"/>
                </a:solidFill>
                <a:latin typeface="Arial" pitchFamily="34" charset="0"/>
                <a:cs typeface="Arial" pitchFamily="34" charset="0"/>
              </a:defRPr>
            </a:lvl4pPr>
            <a:lvl5pPr>
              <a:defRPr sz="1100">
                <a:solidFill>
                  <a:schemeClr val="bg1"/>
                </a:solidFill>
                <a:latin typeface="Arial" pitchFamily="34" charset="0"/>
                <a:cs typeface="Arial" pitchFamily="34" charset="0"/>
              </a:defRPr>
            </a:lvl5pPr>
          </a:lstStyle>
          <a:p>
            <a:pPr lvl="0"/>
            <a:r>
              <a:rPr lang="en-IN" noProof="0" dirty="0" smtClean="0"/>
              <a:t>www.pwc.com</a:t>
            </a:r>
            <a:endParaRPr lang="en-IN" noProof="0" dirty="0"/>
          </a:p>
        </p:txBody>
      </p:sp>
      <p:grpSp>
        <p:nvGrpSpPr>
          <p:cNvPr id="3" name="Group 45"/>
          <p:cNvGrpSpPr/>
          <p:nvPr/>
        </p:nvGrpSpPr>
        <p:grpSpPr>
          <a:xfrm>
            <a:off x="790496" y="9330516"/>
            <a:ext cx="756126" cy="838698"/>
            <a:chOff x="1051560" y="6781800"/>
            <a:chExt cx="1005840" cy="609600"/>
          </a:xfrm>
        </p:grpSpPr>
        <p:sp>
          <p:nvSpPr>
            <p:cNvPr id="48" name="Rectangle 37"/>
            <p:cNvSpPr>
              <a:spLocks noChangeArrowheads="1"/>
            </p:cNvSpPr>
            <p:nvPr userDrawn="1"/>
          </p:nvSpPr>
          <p:spPr bwMode="black">
            <a:xfrm>
              <a:off x="1648968" y="6781800"/>
              <a:ext cx="256032" cy="54864"/>
            </a:xfrm>
            <a:prstGeom prst="rect">
              <a:avLst/>
            </a:prstGeom>
            <a:solidFill>
              <a:srgbClr val="A10000"/>
            </a:solidFill>
            <a:ln w="0">
              <a:solidFill>
                <a:srgbClr val="A1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49" name="Freeform 7"/>
            <p:cNvSpPr>
              <a:spLocks noEditPoints="1"/>
            </p:cNvSpPr>
            <p:nvPr userDrawn="1"/>
          </p:nvSpPr>
          <p:spPr bwMode="black">
            <a:xfrm>
              <a:off x="1051560" y="7000790"/>
              <a:ext cx="1005840" cy="390610"/>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noProof="0" dirty="0"/>
            </a:p>
          </p:txBody>
        </p:sp>
      </p:gr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over Slide: Client Logo">
    <p:spTree>
      <p:nvGrpSpPr>
        <p:cNvPr id="1" name=""/>
        <p:cNvGrpSpPr/>
        <p:nvPr/>
      </p:nvGrpSpPr>
      <p:grpSpPr>
        <a:xfrm>
          <a:off x="0" y="0"/>
          <a:ext cx="0" cy="0"/>
          <a:chOff x="0" y="0"/>
          <a:chExt cx="0" cy="0"/>
        </a:xfrm>
      </p:grpSpPr>
      <p:grpSp>
        <p:nvGrpSpPr>
          <p:cNvPr id="2" name="Group 64"/>
          <p:cNvGrpSpPr/>
          <p:nvPr/>
        </p:nvGrpSpPr>
        <p:grpSpPr>
          <a:xfrm>
            <a:off x="1432057" y="0"/>
            <a:ext cx="6129206" cy="9330516"/>
            <a:chOff x="1905000" y="0"/>
            <a:chExt cx="8153400" cy="6781800"/>
          </a:xfrm>
        </p:grpSpPr>
        <p:sp>
          <p:nvSpPr>
            <p:cNvPr id="58" name="Rectangle 159"/>
            <p:cNvSpPr>
              <a:spLocks noChangeArrowheads="1"/>
            </p:cNvSpPr>
            <p:nvPr userDrawn="1"/>
          </p:nvSpPr>
          <p:spPr bwMode="gray">
            <a:xfrm>
              <a:off x="8915400" y="3200400"/>
              <a:ext cx="609600" cy="3581400"/>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59" name="Rectangle 153"/>
            <p:cNvSpPr>
              <a:spLocks noChangeArrowheads="1"/>
            </p:cNvSpPr>
            <p:nvPr/>
          </p:nvSpPr>
          <p:spPr bwMode="gray">
            <a:xfrm>
              <a:off x="9525000" y="3200400"/>
              <a:ext cx="533400" cy="3581400"/>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60" name="Rectangle 156"/>
            <p:cNvSpPr>
              <a:spLocks noChangeArrowheads="1"/>
            </p:cNvSpPr>
            <p:nvPr/>
          </p:nvSpPr>
          <p:spPr bwMode="gray">
            <a:xfrm>
              <a:off x="1905000" y="0"/>
              <a:ext cx="6248400" cy="990600"/>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61" name="Rectangle 160"/>
            <p:cNvSpPr>
              <a:spLocks noChangeArrowheads="1"/>
            </p:cNvSpPr>
            <p:nvPr userDrawn="1"/>
          </p:nvSpPr>
          <p:spPr bwMode="gray">
            <a:xfrm>
              <a:off x="8127647" y="3200400"/>
              <a:ext cx="787753" cy="3581400"/>
            </a:xfrm>
            <a:prstGeom prst="rect">
              <a:avLst/>
            </a:prstGeom>
            <a:solidFill>
              <a:srgbClr val="D1390D"/>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62" name="Rectangle 61"/>
            <p:cNvSpPr/>
            <p:nvPr userDrawn="1"/>
          </p:nvSpPr>
          <p:spPr bwMode="gray">
            <a:xfrm>
              <a:off x="1905000" y="3195320"/>
              <a:ext cx="6248400" cy="3586480"/>
            </a:xfrm>
            <a:prstGeom prst="rect">
              <a:avLst/>
            </a:prstGeom>
            <a:solidFill>
              <a:srgbClr val="C22303"/>
            </a:solidFill>
            <a:ln w="0">
              <a:noFill/>
              <a:prstDash val="solid"/>
              <a:round/>
              <a:headEnd/>
              <a:tailEnd/>
            </a:ln>
          </p:spPr>
          <p:txBody>
            <a:bodyPr vert="horz" wrap="square" lIns="91440" tIns="45720" rIns="91440" bIns="45720" numCol="1" anchor="t" anchorCtr="0" compatLnSpc="1">
              <a:prstTxWarp prst="textNoShape">
                <a:avLst/>
              </a:prstTxWarp>
            </a:bodyPr>
            <a:lstStyle/>
            <a:p>
              <a:pPr marL="0" algn="l" defTabSz="1018705" rtl="0" eaLnBrk="1" latinLnBrk="0" hangingPunct="1"/>
              <a:endParaRPr lang="en-GB" sz="2000" kern="1200" noProof="0" dirty="0">
                <a:solidFill>
                  <a:schemeClr val="tx1"/>
                </a:solidFill>
                <a:latin typeface="+mn-lt"/>
                <a:ea typeface="+mn-ea"/>
                <a:cs typeface="+mn-cs"/>
              </a:endParaRPr>
            </a:p>
          </p:txBody>
        </p:sp>
        <p:sp>
          <p:nvSpPr>
            <p:cNvPr id="63" name="Rectangle 155"/>
            <p:cNvSpPr>
              <a:spLocks noChangeArrowheads="1"/>
            </p:cNvSpPr>
            <p:nvPr userDrawn="1"/>
          </p:nvSpPr>
          <p:spPr bwMode="gray">
            <a:xfrm>
              <a:off x="8127649" y="990600"/>
              <a:ext cx="787751" cy="2209800"/>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64" name="Rectangle 158"/>
            <p:cNvSpPr>
              <a:spLocks noChangeArrowheads="1"/>
            </p:cNvSpPr>
            <p:nvPr userDrawn="1"/>
          </p:nvSpPr>
          <p:spPr bwMode="gray">
            <a:xfrm>
              <a:off x="1905000" y="990600"/>
              <a:ext cx="6248400" cy="2209800"/>
            </a:xfrm>
            <a:prstGeom prst="rect">
              <a:avLst/>
            </a:prstGeom>
            <a:solidFill>
              <a:srgbClr val="D74021"/>
            </a:solidFill>
            <a:ln w="0">
              <a:noFill/>
              <a:prstDash val="solid"/>
              <a:miter lim="800000"/>
              <a:headEnd/>
              <a:tailEnd/>
            </a:ln>
          </p:spPr>
          <p:txBody>
            <a:bodyPr vert="horz" wrap="square" lIns="0" tIns="0" rIns="0" bIns="0" numCol="1" anchor="t" anchorCtr="0" compatLnSpc="1">
              <a:prstTxWarp prst="textNoShape">
                <a:avLst/>
              </a:prstTxWarp>
            </a:bodyPr>
            <a:lstStyle/>
            <a:p>
              <a:endParaRPr lang="en-GB" noProof="0" dirty="0"/>
            </a:p>
          </p:txBody>
        </p:sp>
      </p:grpSp>
      <p:sp>
        <p:nvSpPr>
          <p:cNvPr id="31" name="Picture Placeholder 76"/>
          <p:cNvSpPr>
            <a:spLocks noGrp="1"/>
          </p:cNvSpPr>
          <p:nvPr>
            <p:ph type="pic" sz="quarter" idx="13"/>
          </p:nvPr>
        </p:nvSpPr>
        <p:spPr>
          <a:xfrm>
            <a:off x="504085" y="4633806"/>
            <a:ext cx="756126" cy="1188156"/>
          </a:xfrm>
        </p:spPr>
        <p:txBody>
          <a:bodyPr/>
          <a:lstStyle>
            <a:lvl1pPr>
              <a:defRPr sz="1600"/>
            </a:lvl1pPr>
          </a:lstStyle>
          <a:p>
            <a:r>
              <a:rPr lang="en-US" noProof="0" dirty="0" smtClean="0"/>
              <a:t>Click icon to add picture</a:t>
            </a:r>
            <a:endParaRPr lang="en-GB" noProof="0" dirty="0"/>
          </a:p>
        </p:txBody>
      </p:sp>
      <p:grpSp>
        <p:nvGrpSpPr>
          <p:cNvPr id="3" name="Group 31"/>
          <p:cNvGrpSpPr/>
          <p:nvPr/>
        </p:nvGrpSpPr>
        <p:grpSpPr>
          <a:xfrm>
            <a:off x="404432" y="4405683"/>
            <a:ext cx="1000356" cy="235790"/>
            <a:chOff x="489087" y="2521685"/>
            <a:chExt cx="1209752" cy="151219"/>
          </a:xfrm>
        </p:grpSpPr>
        <p:cxnSp>
          <p:nvCxnSpPr>
            <p:cNvPr id="33" name="Straight Connector 32"/>
            <p:cNvCxnSpPr/>
            <p:nvPr userDrawn="1"/>
          </p:nvCxnSpPr>
          <p:spPr>
            <a:xfrm rot="10800000">
              <a:off x="489087" y="2521686"/>
              <a:ext cx="1209752"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userDrawn="1"/>
          </p:nvCxnSpPr>
          <p:spPr>
            <a:xfrm rot="5400000">
              <a:off x="413478" y="2597295"/>
              <a:ext cx="151219"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48" name="Title 1"/>
          <p:cNvSpPr>
            <a:spLocks noGrp="1"/>
          </p:cNvSpPr>
          <p:nvPr>
            <p:ph type="ctrTitle" hasCustomPrompt="1"/>
          </p:nvPr>
        </p:nvSpPr>
        <p:spPr bwMode="white">
          <a:xfrm>
            <a:off x="1546623" y="1572558"/>
            <a:ext cx="4468019" cy="1258048"/>
          </a:xfrm>
        </p:spPr>
        <p:txBody>
          <a:bodyPr anchor="t" anchorCtr="0">
            <a:noAutofit/>
          </a:bodyPr>
          <a:lstStyle>
            <a:lvl1pPr>
              <a:lnSpc>
                <a:spcPct val="90000"/>
              </a:lnSpc>
              <a:defRPr sz="3200" b="1" i="1" baseline="0">
                <a:solidFill>
                  <a:schemeClr val="bg1"/>
                </a:solidFill>
              </a:defRPr>
            </a:lvl1pPr>
          </a:lstStyle>
          <a:p>
            <a:r>
              <a:rPr lang="en-IN" noProof="0" dirty="0" smtClean="0"/>
              <a:t>Click to add the report’s main title</a:t>
            </a:r>
            <a:endParaRPr lang="en-IN" noProof="0" dirty="0"/>
          </a:p>
        </p:txBody>
      </p:sp>
      <p:sp>
        <p:nvSpPr>
          <p:cNvPr id="51" name="Subtitle 2"/>
          <p:cNvSpPr>
            <a:spLocks noGrp="1"/>
          </p:cNvSpPr>
          <p:nvPr>
            <p:ph type="subTitle" idx="1" hasCustomPrompt="1"/>
          </p:nvPr>
        </p:nvSpPr>
        <p:spPr bwMode="white">
          <a:xfrm>
            <a:off x="1546623" y="3040280"/>
            <a:ext cx="4468018" cy="1258048"/>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2000">
                <a:solidFill>
                  <a:schemeClr val="bg1"/>
                </a:solidFill>
                <a:latin typeface="+mj-lt"/>
              </a:defRPr>
            </a:lvl2pPr>
            <a:lvl3pPr marL="509352" indent="0" algn="l">
              <a:buNone/>
              <a:defRPr sz="2000">
                <a:solidFill>
                  <a:schemeClr val="bg1"/>
                </a:solidFill>
                <a:latin typeface="+mj-lt"/>
              </a:defRPr>
            </a:lvl3pPr>
            <a:lvl4pPr marL="1018705" indent="0" algn="l">
              <a:buNone/>
              <a:defRPr sz="2000">
                <a:solidFill>
                  <a:schemeClr val="bg1"/>
                </a:solidFill>
                <a:latin typeface="+mj-lt"/>
              </a:defRPr>
            </a:lvl4pPr>
            <a:lvl5pPr marL="1528058" indent="0" algn="l">
              <a:buNone/>
              <a:defRPr sz="2000">
                <a:solidFill>
                  <a:schemeClr val="bg1"/>
                </a:solidFill>
                <a:latin typeface="+mj-lt"/>
              </a:defRPr>
            </a:lvl5pPr>
            <a:lvl6pPr marL="2037411" indent="0" algn="l">
              <a:buNone/>
              <a:defRPr sz="2000">
                <a:solidFill>
                  <a:schemeClr val="bg1"/>
                </a:solidFill>
                <a:latin typeface="+mj-lt"/>
              </a:defRPr>
            </a:lvl6pPr>
            <a:lvl7pPr marL="2546764" indent="0" algn="l">
              <a:buNone/>
              <a:defRPr sz="2000">
                <a:solidFill>
                  <a:schemeClr val="bg1"/>
                </a:solidFill>
                <a:latin typeface="+mj-lt"/>
              </a:defRPr>
            </a:lvl7pPr>
            <a:lvl8pPr marL="3056116" indent="0" algn="l">
              <a:buNone/>
              <a:defRPr sz="2000">
                <a:solidFill>
                  <a:schemeClr val="bg1"/>
                </a:solidFill>
                <a:latin typeface="+mj-lt"/>
              </a:defRPr>
            </a:lvl8pPr>
            <a:lvl9pPr marL="3565469" indent="0" algn="l">
              <a:buNone/>
              <a:defRPr sz="2000">
                <a:solidFill>
                  <a:schemeClr val="bg1"/>
                </a:solidFill>
                <a:latin typeface="+mj-lt"/>
              </a:defRPr>
            </a:lvl9pPr>
          </a:lstStyle>
          <a:p>
            <a:r>
              <a:rPr lang="en-IN" noProof="0" dirty="0" smtClean="0"/>
              <a:t>Subtitle and date (move higher if title is only one line)</a:t>
            </a:r>
          </a:p>
        </p:txBody>
      </p:sp>
      <p:sp>
        <p:nvSpPr>
          <p:cNvPr id="52" name="Text Placeholder 31"/>
          <p:cNvSpPr>
            <a:spLocks noGrp="1"/>
          </p:cNvSpPr>
          <p:nvPr>
            <p:ph type="body" sz="quarter" idx="10" hasCustomPrompt="1"/>
          </p:nvPr>
        </p:nvSpPr>
        <p:spPr bwMode="white">
          <a:xfrm>
            <a:off x="1546622" y="733861"/>
            <a:ext cx="3436938" cy="209675"/>
          </a:xfrm>
        </p:spPr>
        <p:txBody>
          <a:bodyPr/>
          <a:lstStyle>
            <a:lvl1pPr>
              <a:defRPr sz="1200">
                <a:solidFill>
                  <a:schemeClr val="bg1"/>
                </a:solidFill>
                <a:latin typeface="Arial" pitchFamily="34" charset="0"/>
                <a:cs typeface="Arial" pitchFamily="34" charset="0"/>
              </a:defRPr>
            </a:lvl1pPr>
            <a:lvl2pPr>
              <a:defRPr sz="1100">
                <a:solidFill>
                  <a:schemeClr val="bg1"/>
                </a:solidFill>
                <a:latin typeface="Arial" pitchFamily="34" charset="0"/>
                <a:cs typeface="Arial" pitchFamily="34" charset="0"/>
              </a:defRPr>
            </a:lvl2pPr>
            <a:lvl3pPr>
              <a:defRPr sz="1100">
                <a:solidFill>
                  <a:schemeClr val="bg1"/>
                </a:solidFill>
                <a:latin typeface="Arial" pitchFamily="34" charset="0"/>
                <a:cs typeface="Arial" pitchFamily="34" charset="0"/>
              </a:defRPr>
            </a:lvl3pPr>
            <a:lvl4pPr>
              <a:defRPr sz="1100">
                <a:solidFill>
                  <a:schemeClr val="bg1"/>
                </a:solidFill>
                <a:latin typeface="Arial" pitchFamily="34" charset="0"/>
                <a:cs typeface="Arial" pitchFamily="34" charset="0"/>
              </a:defRPr>
            </a:lvl4pPr>
            <a:lvl5pPr>
              <a:defRPr sz="1100">
                <a:solidFill>
                  <a:schemeClr val="bg1"/>
                </a:solidFill>
                <a:latin typeface="Arial" pitchFamily="34" charset="0"/>
                <a:cs typeface="Arial" pitchFamily="34" charset="0"/>
              </a:defRPr>
            </a:lvl5pPr>
          </a:lstStyle>
          <a:p>
            <a:pPr lvl="0"/>
            <a:r>
              <a:rPr lang="en-IN" noProof="0" dirty="0" smtClean="0"/>
              <a:t>www.pwc.com</a:t>
            </a:r>
            <a:endParaRPr lang="en-IN" noProof="0" dirty="0"/>
          </a:p>
        </p:txBody>
      </p:sp>
      <p:grpSp>
        <p:nvGrpSpPr>
          <p:cNvPr id="4" name="Group 52"/>
          <p:cNvGrpSpPr/>
          <p:nvPr/>
        </p:nvGrpSpPr>
        <p:grpSpPr>
          <a:xfrm>
            <a:off x="790496" y="9330516"/>
            <a:ext cx="756126" cy="838698"/>
            <a:chOff x="1051560" y="6781800"/>
            <a:chExt cx="1005840" cy="609600"/>
          </a:xfrm>
        </p:grpSpPr>
        <p:sp>
          <p:nvSpPr>
            <p:cNvPr id="54" name="Rectangle 37"/>
            <p:cNvSpPr>
              <a:spLocks noChangeArrowheads="1"/>
            </p:cNvSpPr>
            <p:nvPr userDrawn="1"/>
          </p:nvSpPr>
          <p:spPr bwMode="black">
            <a:xfrm>
              <a:off x="1648968" y="6781800"/>
              <a:ext cx="256032" cy="54864"/>
            </a:xfrm>
            <a:prstGeom prst="rect">
              <a:avLst/>
            </a:prstGeom>
            <a:solidFill>
              <a:srgbClr val="A10000"/>
            </a:solidFill>
            <a:ln w="0">
              <a:solidFill>
                <a:srgbClr val="A1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55" name="Freeform 7"/>
            <p:cNvSpPr>
              <a:spLocks noEditPoints="1"/>
            </p:cNvSpPr>
            <p:nvPr userDrawn="1"/>
          </p:nvSpPr>
          <p:spPr bwMode="black">
            <a:xfrm>
              <a:off x="1051560" y="7000790"/>
              <a:ext cx="1005840" cy="390610"/>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noProof="0" dirty="0"/>
            </a:p>
          </p:txBody>
        </p:sp>
      </p:gr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over Slide: Picture">
    <p:spTree>
      <p:nvGrpSpPr>
        <p:cNvPr id="1" name=""/>
        <p:cNvGrpSpPr/>
        <p:nvPr/>
      </p:nvGrpSpPr>
      <p:grpSpPr>
        <a:xfrm>
          <a:off x="0" y="0"/>
          <a:ext cx="0" cy="0"/>
          <a:chOff x="0" y="0"/>
          <a:chExt cx="0" cy="0"/>
        </a:xfrm>
      </p:grpSpPr>
      <p:grpSp>
        <p:nvGrpSpPr>
          <p:cNvPr id="2" name="Group 84"/>
          <p:cNvGrpSpPr/>
          <p:nvPr/>
        </p:nvGrpSpPr>
        <p:grpSpPr>
          <a:xfrm>
            <a:off x="1432057" y="0"/>
            <a:ext cx="6129206" cy="9330516"/>
            <a:chOff x="1905000" y="0"/>
            <a:chExt cx="8153400" cy="6781800"/>
          </a:xfrm>
        </p:grpSpPr>
        <p:sp>
          <p:nvSpPr>
            <p:cNvPr id="86" name="Rectangle 159"/>
            <p:cNvSpPr>
              <a:spLocks noChangeArrowheads="1"/>
            </p:cNvSpPr>
            <p:nvPr userDrawn="1"/>
          </p:nvSpPr>
          <p:spPr bwMode="gray">
            <a:xfrm>
              <a:off x="8915400" y="3200400"/>
              <a:ext cx="609600" cy="3581400"/>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87" name="Rectangle 153"/>
            <p:cNvSpPr>
              <a:spLocks noChangeArrowheads="1"/>
            </p:cNvSpPr>
            <p:nvPr/>
          </p:nvSpPr>
          <p:spPr bwMode="gray">
            <a:xfrm>
              <a:off x="9525000" y="3200400"/>
              <a:ext cx="533400" cy="3581400"/>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88" name="Rectangle 156"/>
            <p:cNvSpPr>
              <a:spLocks noChangeArrowheads="1"/>
            </p:cNvSpPr>
            <p:nvPr/>
          </p:nvSpPr>
          <p:spPr bwMode="gray">
            <a:xfrm>
              <a:off x="1905000" y="0"/>
              <a:ext cx="6248400" cy="990600"/>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89" name="Rectangle 160"/>
            <p:cNvSpPr>
              <a:spLocks noChangeArrowheads="1"/>
            </p:cNvSpPr>
            <p:nvPr userDrawn="1"/>
          </p:nvSpPr>
          <p:spPr bwMode="gray">
            <a:xfrm>
              <a:off x="8127647" y="3200400"/>
              <a:ext cx="787753" cy="3581400"/>
            </a:xfrm>
            <a:prstGeom prst="rect">
              <a:avLst/>
            </a:prstGeom>
            <a:solidFill>
              <a:srgbClr val="D1390D"/>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90" name="Rectangle 89"/>
            <p:cNvSpPr/>
            <p:nvPr userDrawn="1"/>
          </p:nvSpPr>
          <p:spPr bwMode="gray">
            <a:xfrm>
              <a:off x="1905000" y="3195320"/>
              <a:ext cx="6248400" cy="3586480"/>
            </a:xfrm>
            <a:prstGeom prst="rect">
              <a:avLst/>
            </a:prstGeom>
            <a:solidFill>
              <a:srgbClr val="C22303"/>
            </a:solidFill>
            <a:ln w="0">
              <a:noFill/>
              <a:prstDash val="solid"/>
              <a:round/>
              <a:headEnd/>
              <a:tailEnd/>
            </a:ln>
          </p:spPr>
          <p:txBody>
            <a:bodyPr vert="horz" wrap="square" lIns="91440" tIns="45720" rIns="91440" bIns="45720" numCol="1" anchor="t" anchorCtr="0" compatLnSpc="1">
              <a:prstTxWarp prst="textNoShape">
                <a:avLst/>
              </a:prstTxWarp>
            </a:bodyPr>
            <a:lstStyle/>
            <a:p>
              <a:pPr marL="0" algn="l" defTabSz="1018705" rtl="0" eaLnBrk="1" latinLnBrk="0" hangingPunct="1"/>
              <a:endParaRPr lang="en-GB" sz="2000" kern="1200" noProof="0" dirty="0">
                <a:solidFill>
                  <a:schemeClr val="tx1"/>
                </a:solidFill>
                <a:latin typeface="+mn-lt"/>
                <a:ea typeface="+mn-ea"/>
                <a:cs typeface="+mn-cs"/>
              </a:endParaRPr>
            </a:p>
          </p:txBody>
        </p:sp>
        <p:sp>
          <p:nvSpPr>
            <p:cNvPr id="91" name="Rectangle 155"/>
            <p:cNvSpPr>
              <a:spLocks noChangeArrowheads="1"/>
            </p:cNvSpPr>
            <p:nvPr userDrawn="1"/>
          </p:nvSpPr>
          <p:spPr bwMode="gray">
            <a:xfrm>
              <a:off x="8127649" y="990600"/>
              <a:ext cx="787751" cy="2209800"/>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92" name="Rectangle 158"/>
            <p:cNvSpPr>
              <a:spLocks noChangeArrowheads="1"/>
            </p:cNvSpPr>
            <p:nvPr userDrawn="1"/>
          </p:nvSpPr>
          <p:spPr bwMode="gray">
            <a:xfrm>
              <a:off x="1905000" y="990600"/>
              <a:ext cx="6248400" cy="2209800"/>
            </a:xfrm>
            <a:prstGeom prst="rect">
              <a:avLst/>
            </a:prstGeom>
            <a:solidFill>
              <a:srgbClr val="D74021"/>
            </a:solidFill>
            <a:ln w="0">
              <a:noFill/>
              <a:prstDash val="solid"/>
              <a:miter lim="800000"/>
              <a:headEnd/>
              <a:tailEnd/>
            </a:ln>
          </p:spPr>
          <p:txBody>
            <a:bodyPr vert="horz" wrap="square" lIns="0" tIns="0" rIns="0" bIns="0" numCol="1" anchor="t" anchorCtr="0" compatLnSpc="1">
              <a:prstTxWarp prst="textNoShape">
                <a:avLst/>
              </a:prstTxWarp>
            </a:bodyPr>
            <a:lstStyle/>
            <a:p>
              <a:endParaRPr lang="en-GB" noProof="0" dirty="0"/>
            </a:p>
          </p:txBody>
        </p:sp>
      </p:grpSp>
      <p:sp>
        <p:nvSpPr>
          <p:cNvPr id="39" name="Title 1"/>
          <p:cNvSpPr>
            <a:spLocks noGrp="1"/>
          </p:cNvSpPr>
          <p:nvPr>
            <p:ph type="ctrTitle" hasCustomPrompt="1"/>
          </p:nvPr>
        </p:nvSpPr>
        <p:spPr bwMode="white">
          <a:xfrm>
            <a:off x="1546623" y="1572558"/>
            <a:ext cx="4468019" cy="1258048"/>
          </a:xfrm>
        </p:spPr>
        <p:txBody>
          <a:bodyPr anchor="t" anchorCtr="0">
            <a:noAutofit/>
          </a:bodyPr>
          <a:lstStyle>
            <a:lvl1pPr>
              <a:lnSpc>
                <a:spcPct val="90000"/>
              </a:lnSpc>
              <a:defRPr sz="3200" b="1" i="1" baseline="0">
                <a:solidFill>
                  <a:schemeClr val="bg1"/>
                </a:solidFill>
              </a:defRPr>
            </a:lvl1pPr>
          </a:lstStyle>
          <a:p>
            <a:r>
              <a:rPr lang="en-IN" noProof="0" dirty="0" smtClean="0"/>
              <a:t>Click to add the report’s main title</a:t>
            </a:r>
            <a:endParaRPr lang="en-IN" noProof="0" dirty="0"/>
          </a:p>
        </p:txBody>
      </p:sp>
      <p:sp>
        <p:nvSpPr>
          <p:cNvPr id="40" name="Subtitle 2"/>
          <p:cNvSpPr>
            <a:spLocks noGrp="1"/>
          </p:cNvSpPr>
          <p:nvPr>
            <p:ph type="subTitle" idx="1" hasCustomPrompt="1"/>
          </p:nvPr>
        </p:nvSpPr>
        <p:spPr bwMode="white">
          <a:xfrm>
            <a:off x="1546623" y="3040280"/>
            <a:ext cx="4468018" cy="1258048"/>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2000">
                <a:solidFill>
                  <a:schemeClr val="bg1"/>
                </a:solidFill>
                <a:latin typeface="+mj-lt"/>
              </a:defRPr>
            </a:lvl2pPr>
            <a:lvl3pPr marL="509352" indent="0" algn="l">
              <a:buNone/>
              <a:defRPr sz="2000">
                <a:solidFill>
                  <a:schemeClr val="bg1"/>
                </a:solidFill>
                <a:latin typeface="+mj-lt"/>
              </a:defRPr>
            </a:lvl3pPr>
            <a:lvl4pPr marL="1018705" indent="0" algn="l">
              <a:buNone/>
              <a:defRPr sz="2000">
                <a:solidFill>
                  <a:schemeClr val="bg1"/>
                </a:solidFill>
                <a:latin typeface="+mj-lt"/>
              </a:defRPr>
            </a:lvl4pPr>
            <a:lvl5pPr marL="1528058" indent="0" algn="l">
              <a:buNone/>
              <a:defRPr sz="2000">
                <a:solidFill>
                  <a:schemeClr val="bg1"/>
                </a:solidFill>
                <a:latin typeface="+mj-lt"/>
              </a:defRPr>
            </a:lvl5pPr>
            <a:lvl6pPr marL="2037411" indent="0" algn="l">
              <a:buNone/>
              <a:defRPr sz="2000">
                <a:solidFill>
                  <a:schemeClr val="bg1"/>
                </a:solidFill>
                <a:latin typeface="+mj-lt"/>
              </a:defRPr>
            </a:lvl6pPr>
            <a:lvl7pPr marL="2546764" indent="0" algn="l">
              <a:buNone/>
              <a:defRPr sz="2000">
                <a:solidFill>
                  <a:schemeClr val="bg1"/>
                </a:solidFill>
                <a:latin typeface="+mj-lt"/>
              </a:defRPr>
            </a:lvl7pPr>
            <a:lvl8pPr marL="3056116" indent="0" algn="l">
              <a:buNone/>
              <a:defRPr sz="2000">
                <a:solidFill>
                  <a:schemeClr val="bg1"/>
                </a:solidFill>
                <a:latin typeface="+mj-lt"/>
              </a:defRPr>
            </a:lvl8pPr>
            <a:lvl9pPr marL="3565469" indent="0" algn="l">
              <a:buNone/>
              <a:defRPr sz="2000">
                <a:solidFill>
                  <a:schemeClr val="bg1"/>
                </a:solidFill>
                <a:latin typeface="+mj-lt"/>
              </a:defRPr>
            </a:lvl9pPr>
          </a:lstStyle>
          <a:p>
            <a:r>
              <a:rPr lang="en-IN" noProof="0" dirty="0" smtClean="0"/>
              <a:t>Subtitle and date (move higher if title is only one line)</a:t>
            </a:r>
          </a:p>
        </p:txBody>
      </p:sp>
      <p:sp>
        <p:nvSpPr>
          <p:cNvPr id="41" name="Text Placeholder 31"/>
          <p:cNvSpPr>
            <a:spLocks noGrp="1"/>
          </p:cNvSpPr>
          <p:nvPr>
            <p:ph type="body" sz="quarter" idx="10" hasCustomPrompt="1"/>
          </p:nvPr>
        </p:nvSpPr>
        <p:spPr bwMode="white">
          <a:xfrm>
            <a:off x="1546622" y="733861"/>
            <a:ext cx="3436938" cy="209675"/>
          </a:xfrm>
        </p:spPr>
        <p:txBody>
          <a:bodyPr/>
          <a:lstStyle>
            <a:lvl1pPr>
              <a:defRPr sz="1200">
                <a:solidFill>
                  <a:schemeClr val="bg1"/>
                </a:solidFill>
                <a:latin typeface="Arial" pitchFamily="34" charset="0"/>
                <a:cs typeface="Arial" pitchFamily="34" charset="0"/>
              </a:defRPr>
            </a:lvl1pPr>
            <a:lvl2pPr>
              <a:defRPr sz="1100">
                <a:solidFill>
                  <a:schemeClr val="bg1"/>
                </a:solidFill>
                <a:latin typeface="Arial" pitchFamily="34" charset="0"/>
                <a:cs typeface="Arial" pitchFamily="34" charset="0"/>
              </a:defRPr>
            </a:lvl2pPr>
            <a:lvl3pPr>
              <a:defRPr sz="1100">
                <a:solidFill>
                  <a:schemeClr val="bg1"/>
                </a:solidFill>
                <a:latin typeface="Arial" pitchFamily="34" charset="0"/>
                <a:cs typeface="Arial" pitchFamily="34" charset="0"/>
              </a:defRPr>
            </a:lvl3pPr>
            <a:lvl4pPr>
              <a:defRPr sz="1100">
                <a:solidFill>
                  <a:schemeClr val="bg1"/>
                </a:solidFill>
                <a:latin typeface="Arial" pitchFamily="34" charset="0"/>
                <a:cs typeface="Arial" pitchFamily="34" charset="0"/>
              </a:defRPr>
            </a:lvl4pPr>
            <a:lvl5pPr>
              <a:defRPr sz="1100">
                <a:solidFill>
                  <a:schemeClr val="bg1"/>
                </a:solidFill>
                <a:latin typeface="Arial" pitchFamily="34" charset="0"/>
                <a:cs typeface="Arial" pitchFamily="34" charset="0"/>
              </a:defRPr>
            </a:lvl5pPr>
          </a:lstStyle>
          <a:p>
            <a:pPr lvl="0"/>
            <a:r>
              <a:rPr lang="en-IN" noProof="0" dirty="0" smtClean="0"/>
              <a:t>www.pwc.com</a:t>
            </a:r>
            <a:endParaRPr lang="en-IN" noProof="0" dirty="0"/>
          </a:p>
        </p:txBody>
      </p:sp>
      <p:grpSp>
        <p:nvGrpSpPr>
          <p:cNvPr id="3" name="Group 41"/>
          <p:cNvGrpSpPr/>
          <p:nvPr/>
        </p:nvGrpSpPr>
        <p:grpSpPr>
          <a:xfrm>
            <a:off x="790496" y="9330516"/>
            <a:ext cx="756126" cy="838698"/>
            <a:chOff x="1051560" y="6781800"/>
            <a:chExt cx="1005840" cy="609600"/>
          </a:xfrm>
        </p:grpSpPr>
        <p:sp>
          <p:nvSpPr>
            <p:cNvPr id="43" name="Rectangle 37"/>
            <p:cNvSpPr>
              <a:spLocks noChangeArrowheads="1"/>
            </p:cNvSpPr>
            <p:nvPr userDrawn="1"/>
          </p:nvSpPr>
          <p:spPr bwMode="black">
            <a:xfrm>
              <a:off x="1648968" y="6781800"/>
              <a:ext cx="256032" cy="54864"/>
            </a:xfrm>
            <a:prstGeom prst="rect">
              <a:avLst/>
            </a:prstGeom>
            <a:solidFill>
              <a:srgbClr val="A10000"/>
            </a:solidFill>
            <a:ln w="0">
              <a:solidFill>
                <a:srgbClr val="A1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p>
          </p:txBody>
        </p:sp>
        <p:sp>
          <p:nvSpPr>
            <p:cNvPr id="44" name="Freeform 7"/>
            <p:cNvSpPr>
              <a:spLocks noEditPoints="1"/>
            </p:cNvSpPr>
            <p:nvPr userDrawn="1"/>
          </p:nvSpPr>
          <p:spPr bwMode="black">
            <a:xfrm>
              <a:off x="1051560" y="7000790"/>
              <a:ext cx="1005840" cy="390610"/>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noProof="0" dirty="0"/>
            </a:p>
          </p:txBody>
        </p:sp>
      </p:grpSp>
      <p:sp>
        <p:nvSpPr>
          <p:cNvPr id="66" name="Picture Placeholder 65"/>
          <p:cNvSpPr>
            <a:spLocks noGrp="1"/>
          </p:cNvSpPr>
          <p:nvPr>
            <p:ph type="pic" sz="quarter" idx="11"/>
          </p:nvPr>
        </p:nvSpPr>
        <p:spPr>
          <a:xfrm>
            <a:off x="1432058" y="4403165"/>
            <a:ext cx="5269971" cy="4927351"/>
          </a:xfrm>
        </p:spPr>
        <p:txBody>
          <a:bodyPr/>
          <a:lstStyle/>
          <a:p>
            <a:r>
              <a:rPr lang="en-US" dirty="0" smtClean="0"/>
              <a:t>Click icon to add picture</a:t>
            </a:r>
            <a:endParaRPr lang="en-GB"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Cover Slide: Colour">
    <p:spTree>
      <p:nvGrpSpPr>
        <p:cNvPr id="1" name=""/>
        <p:cNvGrpSpPr/>
        <p:nvPr/>
      </p:nvGrpSpPr>
      <p:grpSpPr>
        <a:xfrm>
          <a:off x="0" y="0"/>
          <a:ext cx="0" cy="0"/>
          <a:chOff x="0" y="0"/>
          <a:chExt cx="0" cy="0"/>
        </a:xfrm>
      </p:grpSpPr>
      <p:sp>
        <p:nvSpPr>
          <p:cNvPr id="82" name="Rectangle 649"/>
          <p:cNvSpPr>
            <a:spLocks noChangeArrowheads="1"/>
          </p:cNvSpPr>
          <p:nvPr/>
        </p:nvSpPr>
        <p:spPr bwMode="gray">
          <a:xfrm>
            <a:off x="6112021" y="1362886"/>
            <a:ext cx="1449242" cy="7967631"/>
          </a:xfrm>
          <a:prstGeom prst="rect">
            <a:avLst/>
          </a:prstGeom>
          <a:solidFill>
            <a:schemeClr val="tx2">
              <a:lumMod val="40000"/>
              <a:lumOff val="60000"/>
            </a:schemeClr>
          </a:solidFill>
          <a:ln w="0">
            <a:noFill/>
            <a:prstDash val="solid"/>
            <a:miter lim="800000"/>
            <a:headEnd/>
            <a:tailEnd/>
          </a:ln>
        </p:spPr>
        <p:txBody>
          <a:bodyPr vert="horz" wrap="square" lIns="101870" tIns="50935" rIns="101870" bIns="50935" numCol="1" anchor="t" anchorCtr="0" compatLnSpc="1">
            <a:prstTxWarp prst="textNoShape">
              <a:avLst/>
            </a:prstTxWarp>
          </a:bodyPr>
          <a:lstStyle/>
          <a:p>
            <a:endParaRPr lang="en-IN" noProof="0" dirty="0"/>
          </a:p>
        </p:txBody>
      </p:sp>
      <p:sp>
        <p:nvSpPr>
          <p:cNvPr id="81" name="Rectangle 648"/>
          <p:cNvSpPr>
            <a:spLocks noChangeArrowheads="1"/>
          </p:cNvSpPr>
          <p:nvPr/>
        </p:nvSpPr>
        <p:spPr bwMode="gray">
          <a:xfrm>
            <a:off x="1432058" y="2"/>
            <a:ext cx="4697148" cy="1362884"/>
          </a:xfrm>
          <a:prstGeom prst="rect">
            <a:avLst/>
          </a:prstGeom>
          <a:solidFill>
            <a:schemeClr val="tx2">
              <a:lumMod val="60000"/>
              <a:lumOff val="40000"/>
            </a:schemeClr>
          </a:solidFill>
          <a:ln w="0">
            <a:noFill/>
            <a:prstDash val="solid"/>
            <a:miter lim="800000"/>
            <a:headEnd/>
            <a:tailEnd/>
          </a:ln>
        </p:spPr>
        <p:txBody>
          <a:bodyPr vert="horz" wrap="square" lIns="101870" tIns="50935" rIns="101870" bIns="50935" numCol="1" anchor="t" anchorCtr="0" compatLnSpc="1">
            <a:prstTxWarp prst="textNoShape">
              <a:avLst/>
            </a:prstTxWarp>
          </a:bodyPr>
          <a:lstStyle/>
          <a:p>
            <a:endParaRPr lang="en-IN" noProof="0" dirty="0"/>
          </a:p>
        </p:txBody>
      </p:sp>
      <p:sp>
        <p:nvSpPr>
          <p:cNvPr id="83" name="Rectangle 650"/>
          <p:cNvSpPr>
            <a:spLocks noChangeArrowheads="1"/>
          </p:cNvSpPr>
          <p:nvPr/>
        </p:nvSpPr>
        <p:spPr bwMode="gray">
          <a:xfrm>
            <a:off x="1432058" y="1362885"/>
            <a:ext cx="4697148" cy="7967631"/>
          </a:xfrm>
          <a:prstGeom prst="rect">
            <a:avLst/>
          </a:prstGeom>
          <a:solidFill>
            <a:schemeClr val="tx2"/>
          </a:solidFill>
          <a:ln w="0">
            <a:noFill/>
            <a:prstDash val="solid"/>
            <a:miter lim="800000"/>
            <a:headEnd/>
            <a:tailEnd/>
          </a:ln>
        </p:spPr>
        <p:txBody>
          <a:bodyPr vert="horz" wrap="square" lIns="101870" tIns="50935" rIns="101870" bIns="50935" numCol="1" anchor="t" anchorCtr="0" compatLnSpc="1">
            <a:prstTxWarp prst="textNoShape">
              <a:avLst/>
            </a:prstTxWarp>
          </a:bodyPr>
          <a:lstStyle/>
          <a:p>
            <a:endParaRPr lang="en-IN" noProof="0" dirty="0"/>
          </a:p>
        </p:txBody>
      </p:sp>
      <p:grpSp>
        <p:nvGrpSpPr>
          <p:cNvPr id="2" name="Group 15"/>
          <p:cNvGrpSpPr/>
          <p:nvPr/>
        </p:nvGrpSpPr>
        <p:grpSpPr>
          <a:xfrm>
            <a:off x="790496" y="9330516"/>
            <a:ext cx="756126" cy="838698"/>
            <a:chOff x="1051560" y="6781800"/>
            <a:chExt cx="1005840" cy="609600"/>
          </a:xfrm>
        </p:grpSpPr>
        <p:sp>
          <p:nvSpPr>
            <p:cNvPr id="12" name="Rectangle 37"/>
            <p:cNvSpPr>
              <a:spLocks noChangeArrowheads="1"/>
            </p:cNvSpPr>
            <p:nvPr userDrawn="1"/>
          </p:nvSpPr>
          <p:spPr bwMode="black">
            <a:xfrm>
              <a:off x="1648968" y="6781800"/>
              <a:ext cx="256032" cy="54864"/>
            </a:xfrm>
            <a:prstGeom prst="rect">
              <a:avLst/>
            </a:prstGeom>
            <a:solidFill>
              <a:schemeClr val="tx2"/>
            </a:solidFill>
            <a:ln w="0">
              <a:solidFill>
                <a:schemeClr val="tx2"/>
              </a:solid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dirty="0">
                <a:solidFill>
                  <a:schemeClr val="tx2"/>
                </a:solidFill>
              </a:endParaRPr>
            </a:p>
          </p:txBody>
        </p:sp>
        <p:sp>
          <p:nvSpPr>
            <p:cNvPr id="13" name="Freeform 7"/>
            <p:cNvSpPr>
              <a:spLocks noEditPoints="1"/>
            </p:cNvSpPr>
            <p:nvPr userDrawn="1"/>
          </p:nvSpPr>
          <p:spPr bwMode="black">
            <a:xfrm>
              <a:off x="1051560" y="7000790"/>
              <a:ext cx="1005840" cy="390610"/>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noProof="0" dirty="0"/>
            </a:p>
          </p:txBody>
        </p:sp>
      </p:grpSp>
      <p:sp>
        <p:nvSpPr>
          <p:cNvPr id="17" name="Title 1"/>
          <p:cNvSpPr>
            <a:spLocks noGrp="1"/>
          </p:cNvSpPr>
          <p:nvPr>
            <p:ph type="ctrTitle" hasCustomPrompt="1"/>
          </p:nvPr>
        </p:nvSpPr>
        <p:spPr bwMode="white">
          <a:xfrm>
            <a:off x="1546623" y="1572558"/>
            <a:ext cx="4468019" cy="1258048"/>
          </a:xfrm>
        </p:spPr>
        <p:txBody>
          <a:bodyPr anchor="t" anchorCtr="0">
            <a:noAutofit/>
          </a:bodyPr>
          <a:lstStyle>
            <a:lvl1pPr>
              <a:lnSpc>
                <a:spcPct val="90000"/>
              </a:lnSpc>
              <a:defRPr sz="3200" b="1" i="1" baseline="0">
                <a:solidFill>
                  <a:schemeClr val="bg1"/>
                </a:solidFill>
              </a:defRPr>
            </a:lvl1pPr>
          </a:lstStyle>
          <a:p>
            <a:r>
              <a:rPr lang="en-IN" noProof="0" dirty="0" smtClean="0"/>
              <a:t>Click to add the report’s main title</a:t>
            </a:r>
            <a:endParaRPr lang="en-IN" noProof="0" dirty="0"/>
          </a:p>
        </p:txBody>
      </p:sp>
      <p:sp>
        <p:nvSpPr>
          <p:cNvPr id="18" name="Subtitle 2"/>
          <p:cNvSpPr>
            <a:spLocks noGrp="1"/>
          </p:cNvSpPr>
          <p:nvPr>
            <p:ph type="subTitle" idx="1" hasCustomPrompt="1"/>
          </p:nvPr>
        </p:nvSpPr>
        <p:spPr bwMode="white">
          <a:xfrm>
            <a:off x="1546623" y="3040280"/>
            <a:ext cx="4468018" cy="1258048"/>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2000">
                <a:solidFill>
                  <a:schemeClr val="bg1"/>
                </a:solidFill>
                <a:latin typeface="+mj-lt"/>
              </a:defRPr>
            </a:lvl2pPr>
            <a:lvl3pPr marL="509352" indent="0" algn="l">
              <a:buNone/>
              <a:defRPr sz="2000">
                <a:solidFill>
                  <a:schemeClr val="bg1"/>
                </a:solidFill>
                <a:latin typeface="+mj-lt"/>
              </a:defRPr>
            </a:lvl3pPr>
            <a:lvl4pPr marL="1018705" indent="0" algn="l">
              <a:buNone/>
              <a:defRPr sz="2000">
                <a:solidFill>
                  <a:schemeClr val="bg1"/>
                </a:solidFill>
                <a:latin typeface="+mj-lt"/>
              </a:defRPr>
            </a:lvl4pPr>
            <a:lvl5pPr marL="1528058" indent="0" algn="l">
              <a:buNone/>
              <a:defRPr sz="2000">
                <a:solidFill>
                  <a:schemeClr val="bg1"/>
                </a:solidFill>
                <a:latin typeface="+mj-lt"/>
              </a:defRPr>
            </a:lvl5pPr>
            <a:lvl6pPr marL="2037411" indent="0" algn="l">
              <a:buNone/>
              <a:defRPr sz="2000">
                <a:solidFill>
                  <a:schemeClr val="bg1"/>
                </a:solidFill>
                <a:latin typeface="+mj-lt"/>
              </a:defRPr>
            </a:lvl6pPr>
            <a:lvl7pPr marL="2546764" indent="0" algn="l">
              <a:buNone/>
              <a:defRPr sz="2000">
                <a:solidFill>
                  <a:schemeClr val="bg1"/>
                </a:solidFill>
                <a:latin typeface="+mj-lt"/>
              </a:defRPr>
            </a:lvl7pPr>
            <a:lvl8pPr marL="3056116" indent="0" algn="l">
              <a:buNone/>
              <a:defRPr sz="2000">
                <a:solidFill>
                  <a:schemeClr val="bg1"/>
                </a:solidFill>
                <a:latin typeface="+mj-lt"/>
              </a:defRPr>
            </a:lvl8pPr>
            <a:lvl9pPr marL="3565469" indent="0" algn="l">
              <a:buNone/>
              <a:defRPr sz="2000">
                <a:solidFill>
                  <a:schemeClr val="bg1"/>
                </a:solidFill>
                <a:latin typeface="+mj-lt"/>
              </a:defRPr>
            </a:lvl9pPr>
          </a:lstStyle>
          <a:p>
            <a:r>
              <a:rPr lang="en-IN" noProof="0" dirty="0" smtClean="0"/>
              <a:t>Subtitle and date (move higher if title is only one line)</a:t>
            </a:r>
          </a:p>
        </p:txBody>
      </p:sp>
      <p:sp>
        <p:nvSpPr>
          <p:cNvPr id="19" name="Text Placeholder 31"/>
          <p:cNvSpPr>
            <a:spLocks noGrp="1"/>
          </p:cNvSpPr>
          <p:nvPr>
            <p:ph type="body" sz="quarter" idx="10" hasCustomPrompt="1"/>
          </p:nvPr>
        </p:nvSpPr>
        <p:spPr bwMode="white">
          <a:xfrm>
            <a:off x="1546622" y="733861"/>
            <a:ext cx="3436938" cy="209675"/>
          </a:xfrm>
        </p:spPr>
        <p:txBody>
          <a:bodyPr/>
          <a:lstStyle>
            <a:lvl1pPr>
              <a:defRPr sz="1200">
                <a:solidFill>
                  <a:schemeClr val="bg1"/>
                </a:solidFill>
                <a:latin typeface="Arial" pitchFamily="34" charset="0"/>
                <a:cs typeface="Arial" pitchFamily="34" charset="0"/>
              </a:defRPr>
            </a:lvl1pPr>
            <a:lvl2pPr>
              <a:defRPr sz="1100">
                <a:solidFill>
                  <a:schemeClr val="bg1"/>
                </a:solidFill>
                <a:latin typeface="Arial" pitchFamily="34" charset="0"/>
                <a:cs typeface="Arial" pitchFamily="34" charset="0"/>
              </a:defRPr>
            </a:lvl2pPr>
            <a:lvl3pPr>
              <a:defRPr sz="1100">
                <a:solidFill>
                  <a:schemeClr val="bg1"/>
                </a:solidFill>
                <a:latin typeface="Arial" pitchFamily="34" charset="0"/>
                <a:cs typeface="Arial" pitchFamily="34" charset="0"/>
              </a:defRPr>
            </a:lvl3pPr>
            <a:lvl4pPr>
              <a:defRPr sz="1100">
                <a:solidFill>
                  <a:schemeClr val="bg1"/>
                </a:solidFill>
                <a:latin typeface="Arial" pitchFamily="34" charset="0"/>
                <a:cs typeface="Arial" pitchFamily="34" charset="0"/>
              </a:defRPr>
            </a:lvl4pPr>
            <a:lvl5pPr>
              <a:defRPr sz="1100">
                <a:solidFill>
                  <a:schemeClr val="bg1"/>
                </a:solidFill>
                <a:latin typeface="Arial" pitchFamily="34" charset="0"/>
                <a:cs typeface="Arial" pitchFamily="34" charset="0"/>
              </a:defRPr>
            </a:lvl5pPr>
          </a:lstStyle>
          <a:p>
            <a:pPr lvl="0"/>
            <a:r>
              <a:rPr lang="en-IN" noProof="0" dirty="0" smtClean="0"/>
              <a:t>www.pwc.com</a:t>
            </a:r>
            <a:endParaRPr lang="en-IN" noProof="0"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Closing Statement">
    <p:spTree>
      <p:nvGrpSpPr>
        <p:cNvPr id="1" name=""/>
        <p:cNvGrpSpPr/>
        <p:nvPr/>
      </p:nvGrpSpPr>
      <p:grpSpPr>
        <a:xfrm>
          <a:off x="0" y="0"/>
          <a:ext cx="0" cy="0"/>
          <a:chOff x="0" y="0"/>
          <a:chExt cx="0" cy="0"/>
        </a:xfrm>
      </p:grpSpPr>
      <p:sp>
        <p:nvSpPr>
          <p:cNvPr id="11" name="Text Placeholder 10"/>
          <p:cNvSpPr>
            <a:spLocks noGrp="1"/>
          </p:cNvSpPr>
          <p:nvPr>
            <p:ph type="body" sz="quarter" idx="10" hasCustomPrompt="1"/>
          </p:nvPr>
        </p:nvSpPr>
        <p:spPr>
          <a:xfrm>
            <a:off x="400977" y="9120843"/>
            <a:ext cx="3436938" cy="1048373"/>
          </a:xfrm>
        </p:spPr>
        <p:txBody>
          <a:bodyPr anchor="b"/>
          <a:lstStyle>
            <a:lvl1pPr algn="l">
              <a:defRPr sz="900">
                <a:latin typeface="Arial" pitchFamily="34" charset="0"/>
                <a:cs typeface="Arial" pitchFamily="34" charset="0"/>
              </a:defRPr>
            </a:lvl1pPr>
          </a:lstStyle>
          <a:p>
            <a:pPr lvl="0"/>
            <a:r>
              <a:rPr lang="en-IN" noProof="0" dirty="0" smtClean="0"/>
              <a:t>Add legal and copyright disclaimers here.</a:t>
            </a:r>
            <a:endParaRPr lang="en-IN" noProof="0" dirty="0"/>
          </a:p>
        </p:txBody>
      </p:sp>
      <p:sp>
        <p:nvSpPr>
          <p:cNvPr id="5" name="Title Placeholder 1"/>
          <p:cNvSpPr>
            <a:spLocks noGrp="1"/>
          </p:cNvSpPr>
          <p:nvPr>
            <p:ph type="title"/>
          </p:nvPr>
        </p:nvSpPr>
        <p:spPr>
          <a:xfrm>
            <a:off x="400977" y="1572558"/>
            <a:ext cx="6759311" cy="1258048"/>
          </a:xfrm>
          <a:prstGeom prst="rect">
            <a:avLst/>
          </a:prstGeom>
        </p:spPr>
        <p:txBody>
          <a:bodyPr vert="horz" lIns="0" tIns="0" rIns="0" bIns="0" rtlCol="0" anchor="t" anchorCtr="0">
            <a:noAutofit/>
          </a:bodyPr>
          <a:lstStyle/>
          <a:p>
            <a:r>
              <a:rPr lang="en-IN" noProof="0" dirty="0" smtClean="0"/>
              <a:t>Click to edit Master title style</a:t>
            </a:r>
            <a:endParaRPr lang="en-IN" noProof="0" dirty="0"/>
          </a:p>
        </p:txBody>
      </p:sp>
      <p:cxnSp>
        <p:nvCxnSpPr>
          <p:cNvPr id="6" name="Shape 24"/>
          <p:cNvCxnSpPr/>
          <p:nvPr/>
        </p:nvCxnSpPr>
        <p:spPr>
          <a:xfrm flipV="1">
            <a:off x="286412" y="1467722"/>
            <a:ext cx="6873877" cy="239028"/>
          </a:xfrm>
          <a:prstGeom prst="bentConnector3">
            <a:avLst>
              <a:gd name="adj1" fmla="val 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ontent: Two">
    <p:spTree>
      <p:nvGrpSpPr>
        <p:cNvPr id="1" name=""/>
        <p:cNvGrpSpPr/>
        <p:nvPr/>
      </p:nvGrpSpPr>
      <p:grpSpPr>
        <a:xfrm>
          <a:off x="0" y="0"/>
          <a:ext cx="0" cy="0"/>
          <a:chOff x="0" y="0"/>
          <a:chExt cx="0" cy="0"/>
        </a:xfrm>
      </p:grpSpPr>
      <p:sp>
        <p:nvSpPr>
          <p:cNvPr id="28" name="Content Placeholder 26"/>
          <p:cNvSpPr>
            <a:spLocks noGrp="1"/>
          </p:cNvSpPr>
          <p:nvPr>
            <p:ph sz="quarter" idx="14"/>
          </p:nvPr>
        </p:nvSpPr>
        <p:spPr>
          <a:xfrm>
            <a:off x="400977" y="3040284"/>
            <a:ext cx="3316645" cy="6080559"/>
          </a:xfrm>
        </p:spPr>
        <p:txBody>
          <a:bodyPr/>
          <a:lstStyle/>
          <a:p>
            <a:pPr lvl="0"/>
            <a:r>
              <a:rPr lang="en-IN" noProof="0" dirty="0" smtClean="0"/>
              <a:t>Click to edit Master text styles</a:t>
            </a:r>
          </a:p>
          <a:p>
            <a:pPr lvl="1"/>
            <a:r>
              <a:rPr lang="en-IN" noProof="0" dirty="0" smtClean="0"/>
              <a:t>Second level</a:t>
            </a:r>
          </a:p>
          <a:p>
            <a:pPr lvl="2"/>
            <a:r>
              <a:rPr lang="en-IN" noProof="0" dirty="0" smtClean="0"/>
              <a:t>Third level</a:t>
            </a:r>
          </a:p>
          <a:p>
            <a:pPr lvl="3"/>
            <a:r>
              <a:rPr lang="en-IN" noProof="0" dirty="0" smtClean="0"/>
              <a:t>Fourth level</a:t>
            </a:r>
          </a:p>
          <a:p>
            <a:pPr lvl="4"/>
            <a:r>
              <a:rPr lang="en-IN" noProof="0" dirty="0" smtClean="0"/>
              <a:t>Fifth level</a:t>
            </a:r>
            <a:endParaRPr lang="en-IN" noProof="0" dirty="0"/>
          </a:p>
        </p:txBody>
      </p:sp>
      <p:sp>
        <p:nvSpPr>
          <p:cNvPr id="31" name="Content Placeholder 26"/>
          <p:cNvSpPr>
            <a:spLocks noGrp="1"/>
          </p:cNvSpPr>
          <p:nvPr>
            <p:ph sz="quarter" idx="15"/>
          </p:nvPr>
        </p:nvSpPr>
        <p:spPr>
          <a:xfrm>
            <a:off x="3843644" y="3040283"/>
            <a:ext cx="3316644" cy="6080560"/>
          </a:xfrm>
        </p:spPr>
        <p:txBody>
          <a:bodyPr/>
          <a:lstStyle/>
          <a:p>
            <a:pPr lvl="0"/>
            <a:r>
              <a:rPr lang="en-IN" noProof="0" dirty="0" smtClean="0"/>
              <a:t>Click to edit Master text styles</a:t>
            </a:r>
          </a:p>
          <a:p>
            <a:pPr lvl="1"/>
            <a:r>
              <a:rPr lang="en-IN" noProof="0" dirty="0" smtClean="0"/>
              <a:t>Second level</a:t>
            </a:r>
          </a:p>
          <a:p>
            <a:pPr lvl="2"/>
            <a:r>
              <a:rPr lang="en-IN" noProof="0" dirty="0" smtClean="0"/>
              <a:t>Third level</a:t>
            </a:r>
          </a:p>
          <a:p>
            <a:pPr lvl="3"/>
            <a:r>
              <a:rPr lang="en-IN" noProof="0" dirty="0" smtClean="0"/>
              <a:t>Fourth level</a:t>
            </a:r>
          </a:p>
          <a:p>
            <a:pPr lvl="4"/>
            <a:r>
              <a:rPr lang="en-IN" noProof="0" dirty="0" smtClean="0"/>
              <a:t>Fifth level</a:t>
            </a:r>
            <a:endParaRPr lang="en-IN" noProof="0" dirty="0"/>
          </a:p>
        </p:txBody>
      </p:sp>
      <p:sp>
        <p:nvSpPr>
          <p:cNvPr id="10" name="Title Placeholder 1"/>
          <p:cNvSpPr>
            <a:spLocks noGrp="1"/>
          </p:cNvSpPr>
          <p:nvPr>
            <p:ph type="title"/>
          </p:nvPr>
        </p:nvSpPr>
        <p:spPr>
          <a:xfrm>
            <a:off x="400977" y="1572558"/>
            <a:ext cx="6759311" cy="1258048"/>
          </a:xfrm>
          <a:prstGeom prst="rect">
            <a:avLst/>
          </a:prstGeom>
        </p:spPr>
        <p:txBody>
          <a:bodyPr vert="horz" lIns="0" tIns="0" rIns="0" bIns="0" rtlCol="0" anchor="t" anchorCtr="0">
            <a:noAutofit/>
          </a:bodyPr>
          <a:lstStyle/>
          <a:p>
            <a:r>
              <a:rPr lang="en-IN" noProof="0" dirty="0" smtClean="0"/>
              <a:t>Click to edit Master title style</a:t>
            </a:r>
            <a:endParaRPr lang="en-IN" noProof="0" dirty="0"/>
          </a:p>
        </p:txBody>
      </p:sp>
      <p:cxnSp>
        <p:nvCxnSpPr>
          <p:cNvPr id="12" name="Shape 24"/>
          <p:cNvCxnSpPr/>
          <p:nvPr/>
        </p:nvCxnSpPr>
        <p:spPr>
          <a:xfrm flipV="1">
            <a:off x="286412" y="1467722"/>
            <a:ext cx="6873877" cy="239028"/>
          </a:xfrm>
          <a:prstGeom prst="bentConnector3">
            <a:avLst>
              <a:gd name="adj1" fmla="val 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8" name="Footer Placeholder 4"/>
          <p:cNvSpPr>
            <a:spLocks noGrp="1"/>
          </p:cNvSpPr>
          <p:nvPr>
            <p:ph type="ftr" sz="quarter" idx="3"/>
          </p:nvPr>
        </p:nvSpPr>
        <p:spPr>
          <a:xfrm>
            <a:off x="405441" y="9749867"/>
            <a:ext cx="4345783" cy="209673"/>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IN" dirty="0"/>
          </a:p>
        </p:txBody>
      </p:sp>
      <p:sp>
        <p:nvSpPr>
          <p:cNvPr id="13" name="Slide Number Placeholder 5"/>
          <p:cNvSpPr>
            <a:spLocks noGrp="1"/>
          </p:cNvSpPr>
          <p:nvPr>
            <p:ph type="sldNum" sz="quarter" idx="4"/>
          </p:nvPr>
        </p:nvSpPr>
        <p:spPr>
          <a:xfrm>
            <a:off x="5900076" y="9959541"/>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FEBD7F86-1881-4698-8703-FB80B0800997}" type="slidenum">
              <a:rPr lang="en-IN" smtClean="0"/>
              <a:pPr/>
              <a:t>‹#›</a:t>
            </a:fld>
            <a:endParaRPr lang="en-IN" dirty="0"/>
          </a:p>
        </p:txBody>
      </p:sp>
      <p:sp>
        <p:nvSpPr>
          <p:cNvPr id="14" name="Date Placeholder 3"/>
          <p:cNvSpPr>
            <a:spLocks noGrp="1"/>
          </p:cNvSpPr>
          <p:nvPr>
            <p:ph type="dt" sz="half" idx="2"/>
          </p:nvPr>
        </p:nvSpPr>
        <p:spPr>
          <a:xfrm>
            <a:off x="5900076" y="9749865"/>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IN" dirty="0" smtClean="0"/>
              <a:t>August 2013</a:t>
            </a:r>
            <a:endParaRPr lang="en-IN" dirty="0"/>
          </a:p>
        </p:txBody>
      </p:sp>
      <p:sp>
        <p:nvSpPr>
          <p:cNvPr id="15" name="PwCFirm"/>
          <p:cNvSpPr txBox="1"/>
          <p:nvPr userDrawn="1"/>
        </p:nvSpPr>
        <p:spPr>
          <a:xfrm>
            <a:off x="400977" y="9959541"/>
            <a:ext cx="2176727" cy="209675"/>
          </a:xfrm>
          <a:prstGeom prst="rect">
            <a:avLst/>
          </a:prstGeom>
          <a:noFill/>
        </p:spPr>
        <p:txBody>
          <a:bodyPr vert="horz" wrap="square" lIns="0" tIns="0" rIns="0" bIns="0" rtlCol="0" anchor="t" anchorCtr="0">
            <a:noAutofit/>
          </a:bodyPr>
          <a:lstStyle/>
          <a:p>
            <a:r>
              <a:rPr lang="ru-RU" sz="1000" noProof="0" dirty="0" smtClean="0">
                <a:latin typeface="Arial" pitchFamily="34" charset="0"/>
                <a:cs typeface="Arial" pitchFamily="34" charset="0"/>
              </a:rPr>
              <a:t>PwC</a:t>
            </a:r>
            <a:endParaRPr lang="ru-RU" sz="1000" noProof="0" dirty="0">
              <a:latin typeface="Arial" pitchFamily="34" charset="0"/>
              <a:cs typeface="Arial" pitchFamily="34" charset="0"/>
            </a:endParaRPr>
          </a:p>
        </p:txBody>
      </p:sp>
    </p:spTree>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ntent: Three">
    <p:spTree>
      <p:nvGrpSpPr>
        <p:cNvPr id="1" name=""/>
        <p:cNvGrpSpPr/>
        <p:nvPr/>
      </p:nvGrpSpPr>
      <p:grpSpPr>
        <a:xfrm>
          <a:off x="0" y="0"/>
          <a:ext cx="0" cy="0"/>
          <a:chOff x="0" y="0"/>
          <a:chExt cx="0" cy="0"/>
        </a:xfrm>
      </p:grpSpPr>
      <p:sp>
        <p:nvSpPr>
          <p:cNvPr id="27" name="Content Placeholder 26"/>
          <p:cNvSpPr>
            <a:spLocks noGrp="1"/>
          </p:cNvSpPr>
          <p:nvPr>
            <p:ph sz="quarter" idx="13"/>
          </p:nvPr>
        </p:nvSpPr>
        <p:spPr>
          <a:xfrm>
            <a:off x="400977" y="3040284"/>
            <a:ext cx="2176727" cy="6080559"/>
          </a:xfrm>
        </p:spPr>
        <p:txBody>
          <a:bodyPr/>
          <a:lstStyle/>
          <a:p>
            <a:pPr lvl="0"/>
            <a:r>
              <a:rPr lang="en-IN" noProof="0" dirty="0" smtClean="0"/>
              <a:t>Click to edit Master text styles</a:t>
            </a:r>
          </a:p>
          <a:p>
            <a:pPr lvl="1"/>
            <a:r>
              <a:rPr lang="en-IN" noProof="0" dirty="0" smtClean="0"/>
              <a:t>Second level</a:t>
            </a:r>
          </a:p>
          <a:p>
            <a:pPr lvl="2"/>
            <a:r>
              <a:rPr lang="en-IN" noProof="0" dirty="0" smtClean="0"/>
              <a:t>Third level</a:t>
            </a:r>
          </a:p>
          <a:p>
            <a:pPr lvl="3"/>
            <a:r>
              <a:rPr lang="en-IN" noProof="0" dirty="0" smtClean="0"/>
              <a:t>Fourth level</a:t>
            </a:r>
          </a:p>
          <a:p>
            <a:pPr lvl="4"/>
            <a:r>
              <a:rPr lang="en-IN" noProof="0" dirty="0" smtClean="0"/>
              <a:t>Fifth level</a:t>
            </a:r>
            <a:endParaRPr lang="en-IN" noProof="0" dirty="0"/>
          </a:p>
        </p:txBody>
      </p:sp>
      <p:sp>
        <p:nvSpPr>
          <p:cNvPr id="28" name="Content Placeholder 26"/>
          <p:cNvSpPr>
            <a:spLocks noGrp="1"/>
          </p:cNvSpPr>
          <p:nvPr>
            <p:ph sz="quarter" idx="14"/>
          </p:nvPr>
        </p:nvSpPr>
        <p:spPr>
          <a:xfrm>
            <a:off x="2692269" y="3040283"/>
            <a:ext cx="2176727" cy="6080560"/>
          </a:xfrm>
        </p:spPr>
        <p:txBody>
          <a:bodyPr/>
          <a:lstStyle/>
          <a:p>
            <a:pPr lvl="0"/>
            <a:r>
              <a:rPr lang="en-IN" noProof="0" dirty="0" smtClean="0"/>
              <a:t>Click to edit Master text styles</a:t>
            </a:r>
          </a:p>
          <a:p>
            <a:pPr lvl="1"/>
            <a:r>
              <a:rPr lang="en-IN" noProof="0" dirty="0" smtClean="0"/>
              <a:t>Second level</a:t>
            </a:r>
          </a:p>
          <a:p>
            <a:pPr lvl="2"/>
            <a:r>
              <a:rPr lang="en-IN" noProof="0" dirty="0" smtClean="0"/>
              <a:t>Third level</a:t>
            </a:r>
          </a:p>
          <a:p>
            <a:pPr lvl="3"/>
            <a:r>
              <a:rPr lang="en-IN" noProof="0" dirty="0" smtClean="0"/>
              <a:t>Fourth level</a:t>
            </a:r>
          </a:p>
          <a:p>
            <a:pPr lvl="4"/>
            <a:r>
              <a:rPr lang="en-IN" noProof="0" dirty="0" smtClean="0"/>
              <a:t>Fifth level</a:t>
            </a:r>
            <a:endParaRPr lang="en-IN" noProof="0" dirty="0"/>
          </a:p>
        </p:txBody>
      </p:sp>
      <p:sp>
        <p:nvSpPr>
          <p:cNvPr id="31" name="Content Placeholder 26"/>
          <p:cNvSpPr>
            <a:spLocks noGrp="1"/>
          </p:cNvSpPr>
          <p:nvPr>
            <p:ph sz="quarter" idx="15"/>
          </p:nvPr>
        </p:nvSpPr>
        <p:spPr>
          <a:xfrm>
            <a:off x="4983560" y="3040279"/>
            <a:ext cx="2176727" cy="6080563"/>
          </a:xfrm>
        </p:spPr>
        <p:txBody>
          <a:bodyPr/>
          <a:lstStyle/>
          <a:p>
            <a:pPr lvl="0"/>
            <a:r>
              <a:rPr lang="en-IN" noProof="0" dirty="0" smtClean="0"/>
              <a:t>Click to edit Master text styles</a:t>
            </a:r>
          </a:p>
          <a:p>
            <a:pPr lvl="1"/>
            <a:r>
              <a:rPr lang="en-IN" noProof="0" dirty="0" smtClean="0"/>
              <a:t>Second level</a:t>
            </a:r>
          </a:p>
          <a:p>
            <a:pPr lvl="2"/>
            <a:r>
              <a:rPr lang="en-IN" noProof="0" dirty="0" smtClean="0"/>
              <a:t>Third level</a:t>
            </a:r>
          </a:p>
          <a:p>
            <a:pPr lvl="3"/>
            <a:r>
              <a:rPr lang="en-IN" noProof="0" dirty="0" smtClean="0"/>
              <a:t>Fourth level</a:t>
            </a:r>
          </a:p>
          <a:p>
            <a:pPr lvl="4"/>
            <a:r>
              <a:rPr lang="en-IN" noProof="0" dirty="0" smtClean="0"/>
              <a:t>Fifth level</a:t>
            </a:r>
            <a:endParaRPr lang="en-IN" noProof="0" dirty="0"/>
          </a:p>
        </p:txBody>
      </p:sp>
      <p:sp>
        <p:nvSpPr>
          <p:cNvPr id="11" name="Title Placeholder 1"/>
          <p:cNvSpPr>
            <a:spLocks noGrp="1"/>
          </p:cNvSpPr>
          <p:nvPr>
            <p:ph type="title"/>
          </p:nvPr>
        </p:nvSpPr>
        <p:spPr>
          <a:xfrm>
            <a:off x="400977" y="1572558"/>
            <a:ext cx="6759311" cy="1258048"/>
          </a:xfrm>
          <a:prstGeom prst="rect">
            <a:avLst/>
          </a:prstGeom>
        </p:spPr>
        <p:txBody>
          <a:bodyPr vert="horz" lIns="0" tIns="0" rIns="0" bIns="0" rtlCol="0" anchor="t" anchorCtr="0">
            <a:noAutofit/>
          </a:bodyPr>
          <a:lstStyle/>
          <a:p>
            <a:r>
              <a:rPr lang="en-IN" noProof="0" dirty="0" smtClean="0"/>
              <a:t>Click to edit Master title style</a:t>
            </a:r>
            <a:endParaRPr lang="en-IN" noProof="0" dirty="0"/>
          </a:p>
        </p:txBody>
      </p:sp>
      <p:cxnSp>
        <p:nvCxnSpPr>
          <p:cNvPr id="14" name="Shape 24"/>
          <p:cNvCxnSpPr/>
          <p:nvPr/>
        </p:nvCxnSpPr>
        <p:spPr>
          <a:xfrm flipV="1">
            <a:off x="286412" y="1467722"/>
            <a:ext cx="6873877" cy="239028"/>
          </a:xfrm>
          <a:prstGeom prst="bentConnector3">
            <a:avLst>
              <a:gd name="adj1" fmla="val 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6" name="Footer Placeholder 4"/>
          <p:cNvSpPr>
            <a:spLocks noGrp="1"/>
          </p:cNvSpPr>
          <p:nvPr>
            <p:ph type="ftr" sz="quarter" idx="3"/>
          </p:nvPr>
        </p:nvSpPr>
        <p:spPr>
          <a:xfrm>
            <a:off x="405441" y="9749867"/>
            <a:ext cx="4345783" cy="209673"/>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IN" dirty="0"/>
          </a:p>
        </p:txBody>
      </p:sp>
      <p:sp>
        <p:nvSpPr>
          <p:cNvPr id="17" name="Slide Number Placeholder 5"/>
          <p:cNvSpPr>
            <a:spLocks noGrp="1"/>
          </p:cNvSpPr>
          <p:nvPr>
            <p:ph type="sldNum" sz="quarter" idx="4"/>
          </p:nvPr>
        </p:nvSpPr>
        <p:spPr>
          <a:xfrm>
            <a:off x="5900076" y="9959541"/>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FEBD7F86-1881-4698-8703-FB80B0800997}" type="slidenum">
              <a:rPr lang="en-IN" smtClean="0"/>
              <a:pPr/>
              <a:t>‹#›</a:t>
            </a:fld>
            <a:endParaRPr lang="en-IN" dirty="0"/>
          </a:p>
        </p:txBody>
      </p:sp>
      <p:sp>
        <p:nvSpPr>
          <p:cNvPr id="18" name="Date Placeholder 3"/>
          <p:cNvSpPr>
            <a:spLocks noGrp="1"/>
          </p:cNvSpPr>
          <p:nvPr>
            <p:ph type="dt" sz="half" idx="2"/>
          </p:nvPr>
        </p:nvSpPr>
        <p:spPr>
          <a:xfrm>
            <a:off x="5900076" y="9749865"/>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IN" dirty="0" smtClean="0"/>
              <a:t>August 2013</a:t>
            </a:r>
            <a:endParaRPr lang="en-IN" dirty="0"/>
          </a:p>
        </p:txBody>
      </p:sp>
      <p:sp>
        <p:nvSpPr>
          <p:cNvPr id="13" name="PwCFirm"/>
          <p:cNvSpPr txBox="1"/>
          <p:nvPr userDrawn="1"/>
        </p:nvSpPr>
        <p:spPr>
          <a:xfrm>
            <a:off x="400977" y="9959541"/>
            <a:ext cx="2176727" cy="209675"/>
          </a:xfrm>
          <a:prstGeom prst="rect">
            <a:avLst/>
          </a:prstGeom>
          <a:noFill/>
        </p:spPr>
        <p:txBody>
          <a:bodyPr vert="horz" wrap="square" lIns="0" tIns="0" rIns="0" bIns="0" rtlCol="0" anchor="t" anchorCtr="0">
            <a:noAutofit/>
          </a:bodyPr>
          <a:lstStyle/>
          <a:p>
            <a:r>
              <a:rPr lang="ru-RU" sz="1000" noProof="0" dirty="0" smtClean="0">
                <a:latin typeface="Arial" pitchFamily="34" charset="0"/>
                <a:cs typeface="Arial" pitchFamily="34" charset="0"/>
              </a:rPr>
              <a:t>PwC</a:t>
            </a:r>
            <a:endParaRPr lang="ru-RU" sz="1000" noProof="0" dirty="0">
              <a:latin typeface="Arial" pitchFamily="34" charset="0"/>
              <a:cs typeface="Arial" pitchFamily="34" charset="0"/>
            </a:endParaRPr>
          </a:p>
        </p:txBody>
      </p:sp>
    </p:spTree>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tent: Four">
    <p:spTree>
      <p:nvGrpSpPr>
        <p:cNvPr id="1" name=""/>
        <p:cNvGrpSpPr/>
        <p:nvPr/>
      </p:nvGrpSpPr>
      <p:grpSpPr>
        <a:xfrm>
          <a:off x="0" y="0"/>
          <a:ext cx="0" cy="0"/>
          <a:chOff x="0" y="0"/>
          <a:chExt cx="0" cy="0"/>
        </a:xfrm>
      </p:grpSpPr>
      <p:sp>
        <p:nvSpPr>
          <p:cNvPr id="27" name="Content Placeholder 26"/>
          <p:cNvSpPr>
            <a:spLocks noGrp="1"/>
          </p:cNvSpPr>
          <p:nvPr>
            <p:ph sz="quarter" idx="13"/>
          </p:nvPr>
        </p:nvSpPr>
        <p:spPr>
          <a:xfrm>
            <a:off x="400977" y="3040283"/>
            <a:ext cx="3322373" cy="2935442"/>
          </a:xfrm>
        </p:spPr>
        <p:txBody>
          <a:bodyPr/>
          <a:lstStyle/>
          <a:p>
            <a:pPr lvl="0"/>
            <a:r>
              <a:rPr lang="en-IN" noProof="0" dirty="0" smtClean="0"/>
              <a:t>Click to edit Master text styles</a:t>
            </a:r>
          </a:p>
          <a:p>
            <a:pPr lvl="1"/>
            <a:r>
              <a:rPr lang="en-IN" noProof="0" dirty="0" smtClean="0"/>
              <a:t>Second level</a:t>
            </a:r>
          </a:p>
          <a:p>
            <a:pPr lvl="2"/>
            <a:r>
              <a:rPr lang="en-IN" noProof="0" dirty="0" smtClean="0"/>
              <a:t>Third level</a:t>
            </a:r>
          </a:p>
          <a:p>
            <a:pPr lvl="3"/>
            <a:r>
              <a:rPr lang="en-IN" noProof="0" dirty="0" smtClean="0"/>
              <a:t>Fourth level</a:t>
            </a:r>
          </a:p>
          <a:p>
            <a:pPr lvl="4"/>
            <a:r>
              <a:rPr lang="en-IN" noProof="0" dirty="0" smtClean="0"/>
              <a:t>Fifth level</a:t>
            </a:r>
            <a:endParaRPr lang="en-IN" noProof="0" dirty="0"/>
          </a:p>
        </p:txBody>
      </p:sp>
      <p:sp>
        <p:nvSpPr>
          <p:cNvPr id="28" name="Content Placeholder 26"/>
          <p:cNvSpPr>
            <a:spLocks noGrp="1"/>
          </p:cNvSpPr>
          <p:nvPr>
            <p:ph sz="quarter" idx="14"/>
          </p:nvPr>
        </p:nvSpPr>
        <p:spPr>
          <a:xfrm>
            <a:off x="3837914" y="3040281"/>
            <a:ext cx="3322373" cy="2935443"/>
          </a:xfrm>
        </p:spPr>
        <p:txBody>
          <a:bodyPr/>
          <a:lstStyle/>
          <a:p>
            <a:pPr lvl="0"/>
            <a:r>
              <a:rPr lang="en-IN" noProof="0" dirty="0" smtClean="0"/>
              <a:t>Click to edit Master text styles</a:t>
            </a:r>
          </a:p>
          <a:p>
            <a:pPr lvl="1"/>
            <a:r>
              <a:rPr lang="en-IN" noProof="0" dirty="0" smtClean="0"/>
              <a:t>Second level</a:t>
            </a:r>
          </a:p>
          <a:p>
            <a:pPr lvl="2"/>
            <a:r>
              <a:rPr lang="en-IN" noProof="0" dirty="0" smtClean="0"/>
              <a:t>Third level</a:t>
            </a:r>
          </a:p>
          <a:p>
            <a:pPr lvl="3"/>
            <a:r>
              <a:rPr lang="en-IN" noProof="0" dirty="0" smtClean="0"/>
              <a:t>Fourth level</a:t>
            </a:r>
          </a:p>
          <a:p>
            <a:pPr lvl="4"/>
            <a:r>
              <a:rPr lang="en-IN" noProof="0" dirty="0" smtClean="0"/>
              <a:t>Fifth level</a:t>
            </a:r>
            <a:endParaRPr lang="en-IN" noProof="0" dirty="0"/>
          </a:p>
        </p:txBody>
      </p:sp>
      <p:sp>
        <p:nvSpPr>
          <p:cNvPr id="31" name="Content Placeholder 26"/>
          <p:cNvSpPr>
            <a:spLocks noGrp="1"/>
          </p:cNvSpPr>
          <p:nvPr>
            <p:ph sz="quarter" idx="15"/>
          </p:nvPr>
        </p:nvSpPr>
        <p:spPr>
          <a:xfrm>
            <a:off x="400977" y="6185400"/>
            <a:ext cx="3322373" cy="2935443"/>
          </a:xfrm>
        </p:spPr>
        <p:txBody>
          <a:bodyPr/>
          <a:lstStyle/>
          <a:p>
            <a:pPr lvl="0"/>
            <a:r>
              <a:rPr lang="en-IN" noProof="0" dirty="0" smtClean="0"/>
              <a:t>Click to edit Master text styles</a:t>
            </a:r>
          </a:p>
          <a:p>
            <a:pPr lvl="1"/>
            <a:r>
              <a:rPr lang="en-IN" noProof="0" dirty="0" smtClean="0"/>
              <a:t>Second level</a:t>
            </a:r>
          </a:p>
          <a:p>
            <a:pPr lvl="2"/>
            <a:r>
              <a:rPr lang="en-IN" noProof="0" dirty="0" smtClean="0"/>
              <a:t>Third level</a:t>
            </a:r>
          </a:p>
          <a:p>
            <a:pPr lvl="3"/>
            <a:r>
              <a:rPr lang="en-IN" noProof="0" dirty="0" smtClean="0"/>
              <a:t>Fourth level</a:t>
            </a:r>
          </a:p>
          <a:p>
            <a:pPr lvl="4"/>
            <a:r>
              <a:rPr lang="en-IN" noProof="0" dirty="0" smtClean="0"/>
              <a:t>Fifth level</a:t>
            </a:r>
            <a:endParaRPr lang="en-IN" noProof="0" dirty="0"/>
          </a:p>
        </p:txBody>
      </p:sp>
      <p:sp>
        <p:nvSpPr>
          <p:cNvPr id="11" name="Title Placeholder 1"/>
          <p:cNvSpPr>
            <a:spLocks noGrp="1"/>
          </p:cNvSpPr>
          <p:nvPr>
            <p:ph type="title"/>
          </p:nvPr>
        </p:nvSpPr>
        <p:spPr>
          <a:xfrm>
            <a:off x="400977" y="1572558"/>
            <a:ext cx="6759311" cy="1258048"/>
          </a:xfrm>
          <a:prstGeom prst="rect">
            <a:avLst/>
          </a:prstGeom>
        </p:spPr>
        <p:txBody>
          <a:bodyPr vert="horz" lIns="0" tIns="0" rIns="0" bIns="0" rtlCol="0" anchor="t" anchorCtr="0">
            <a:noAutofit/>
          </a:bodyPr>
          <a:lstStyle/>
          <a:p>
            <a:r>
              <a:rPr lang="en-IN" noProof="0" dirty="0" smtClean="0"/>
              <a:t>Click to edit Master title style</a:t>
            </a:r>
            <a:endParaRPr lang="en-IN" noProof="0" dirty="0"/>
          </a:p>
        </p:txBody>
      </p:sp>
      <p:cxnSp>
        <p:nvCxnSpPr>
          <p:cNvPr id="14" name="Shape 24"/>
          <p:cNvCxnSpPr/>
          <p:nvPr/>
        </p:nvCxnSpPr>
        <p:spPr>
          <a:xfrm flipV="1">
            <a:off x="286412" y="1467722"/>
            <a:ext cx="6873877" cy="239028"/>
          </a:xfrm>
          <a:prstGeom prst="bentConnector3">
            <a:avLst>
              <a:gd name="adj1" fmla="val 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Content Placeholder 12"/>
          <p:cNvSpPr>
            <a:spLocks noGrp="1"/>
          </p:cNvSpPr>
          <p:nvPr>
            <p:ph sz="quarter" idx="16"/>
          </p:nvPr>
        </p:nvSpPr>
        <p:spPr>
          <a:xfrm>
            <a:off x="3837914" y="6185397"/>
            <a:ext cx="3322373" cy="2935443"/>
          </a:xfrm>
        </p:spPr>
        <p:txBody>
          <a:bodyPr/>
          <a:lstStyle/>
          <a:p>
            <a:pPr lvl="0"/>
            <a:r>
              <a:rPr lang="en-IN" dirty="0" smtClean="0"/>
              <a:t>Click to edit Master text styles</a:t>
            </a:r>
          </a:p>
          <a:p>
            <a:pPr lvl="1"/>
            <a:r>
              <a:rPr lang="en-IN" dirty="0" smtClean="0"/>
              <a:t>Second level</a:t>
            </a:r>
          </a:p>
          <a:p>
            <a:pPr lvl="2"/>
            <a:r>
              <a:rPr lang="en-IN" dirty="0" smtClean="0"/>
              <a:t>Third level</a:t>
            </a:r>
          </a:p>
          <a:p>
            <a:pPr lvl="3"/>
            <a:r>
              <a:rPr lang="en-IN" dirty="0" smtClean="0"/>
              <a:t>Fourth level</a:t>
            </a:r>
          </a:p>
          <a:p>
            <a:pPr lvl="4"/>
            <a:r>
              <a:rPr lang="en-IN" dirty="0" smtClean="0"/>
              <a:t>Fifth level</a:t>
            </a:r>
            <a:endParaRPr lang="en-IN" dirty="0"/>
          </a:p>
        </p:txBody>
      </p:sp>
      <p:sp>
        <p:nvSpPr>
          <p:cNvPr id="17" name="Footer Placeholder 4"/>
          <p:cNvSpPr>
            <a:spLocks noGrp="1"/>
          </p:cNvSpPr>
          <p:nvPr>
            <p:ph type="ftr" sz="quarter" idx="3"/>
          </p:nvPr>
        </p:nvSpPr>
        <p:spPr>
          <a:xfrm>
            <a:off x="405441" y="9749867"/>
            <a:ext cx="4345783" cy="209673"/>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IN" dirty="0"/>
          </a:p>
        </p:txBody>
      </p:sp>
      <p:sp>
        <p:nvSpPr>
          <p:cNvPr id="18" name="Slide Number Placeholder 5"/>
          <p:cNvSpPr>
            <a:spLocks noGrp="1"/>
          </p:cNvSpPr>
          <p:nvPr>
            <p:ph type="sldNum" sz="quarter" idx="4"/>
          </p:nvPr>
        </p:nvSpPr>
        <p:spPr>
          <a:xfrm>
            <a:off x="5900076" y="9959541"/>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FEBD7F86-1881-4698-8703-FB80B0800997}" type="slidenum">
              <a:rPr lang="en-IN" smtClean="0"/>
              <a:pPr/>
              <a:t>‹#›</a:t>
            </a:fld>
            <a:endParaRPr lang="en-IN" dirty="0"/>
          </a:p>
        </p:txBody>
      </p:sp>
      <p:sp>
        <p:nvSpPr>
          <p:cNvPr id="19" name="Date Placeholder 3"/>
          <p:cNvSpPr>
            <a:spLocks noGrp="1"/>
          </p:cNvSpPr>
          <p:nvPr>
            <p:ph type="dt" sz="half" idx="2"/>
          </p:nvPr>
        </p:nvSpPr>
        <p:spPr>
          <a:xfrm>
            <a:off x="5900076" y="9749865"/>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IN" dirty="0" smtClean="0"/>
              <a:t>August 2013</a:t>
            </a:r>
            <a:endParaRPr lang="en-IN" dirty="0"/>
          </a:p>
        </p:txBody>
      </p:sp>
      <p:sp>
        <p:nvSpPr>
          <p:cNvPr id="15" name="PwCFirm"/>
          <p:cNvSpPr txBox="1"/>
          <p:nvPr userDrawn="1"/>
        </p:nvSpPr>
        <p:spPr>
          <a:xfrm>
            <a:off x="400977" y="9959541"/>
            <a:ext cx="2176727" cy="209675"/>
          </a:xfrm>
          <a:prstGeom prst="rect">
            <a:avLst/>
          </a:prstGeom>
          <a:noFill/>
        </p:spPr>
        <p:txBody>
          <a:bodyPr vert="horz" wrap="square" lIns="0" tIns="0" rIns="0" bIns="0" rtlCol="0" anchor="t" anchorCtr="0">
            <a:noAutofit/>
          </a:bodyPr>
          <a:lstStyle/>
          <a:p>
            <a:r>
              <a:rPr lang="ru-RU" sz="1000" noProof="0" dirty="0" smtClean="0">
                <a:latin typeface="Arial" pitchFamily="34" charset="0"/>
                <a:cs typeface="Arial" pitchFamily="34" charset="0"/>
              </a:rPr>
              <a:t>PwC</a:t>
            </a:r>
            <a:endParaRPr lang="ru-RU" sz="1000" noProof="0" dirty="0">
              <a:latin typeface="Arial" pitchFamily="34" charset="0"/>
              <a:cs typeface="Arial" pitchFamily="34" charset="0"/>
            </a:endParaRPr>
          </a:p>
        </p:txBody>
      </p:sp>
    </p:spTree>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ntent: Six">
    <p:spTree>
      <p:nvGrpSpPr>
        <p:cNvPr id="1" name=""/>
        <p:cNvGrpSpPr/>
        <p:nvPr/>
      </p:nvGrpSpPr>
      <p:grpSpPr>
        <a:xfrm>
          <a:off x="0" y="0"/>
          <a:ext cx="0" cy="0"/>
          <a:chOff x="0" y="0"/>
          <a:chExt cx="0" cy="0"/>
        </a:xfrm>
      </p:grpSpPr>
      <p:sp>
        <p:nvSpPr>
          <p:cNvPr id="27" name="Content Placeholder 26"/>
          <p:cNvSpPr>
            <a:spLocks noGrp="1"/>
          </p:cNvSpPr>
          <p:nvPr>
            <p:ph sz="quarter" idx="13"/>
          </p:nvPr>
        </p:nvSpPr>
        <p:spPr>
          <a:xfrm>
            <a:off x="400977" y="3040283"/>
            <a:ext cx="2176727" cy="2935442"/>
          </a:xfrm>
        </p:spPr>
        <p:txBody>
          <a:bodyPr/>
          <a:lstStyle/>
          <a:p>
            <a:pPr lvl="0"/>
            <a:r>
              <a:rPr lang="en-IN" noProof="0" dirty="0" smtClean="0"/>
              <a:t>Click to edit Master text styles</a:t>
            </a:r>
          </a:p>
          <a:p>
            <a:pPr lvl="1"/>
            <a:r>
              <a:rPr lang="en-IN" noProof="0" dirty="0" smtClean="0"/>
              <a:t>Second level</a:t>
            </a:r>
          </a:p>
          <a:p>
            <a:pPr lvl="2"/>
            <a:r>
              <a:rPr lang="en-IN" noProof="0" dirty="0" smtClean="0"/>
              <a:t>Third level</a:t>
            </a:r>
          </a:p>
          <a:p>
            <a:pPr lvl="3"/>
            <a:r>
              <a:rPr lang="en-IN" noProof="0" dirty="0" smtClean="0"/>
              <a:t>Fourth level</a:t>
            </a:r>
          </a:p>
          <a:p>
            <a:pPr lvl="4"/>
            <a:r>
              <a:rPr lang="en-IN" noProof="0" dirty="0" smtClean="0"/>
              <a:t>Fifth level</a:t>
            </a:r>
            <a:endParaRPr lang="en-IN" noProof="0" dirty="0"/>
          </a:p>
        </p:txBody>
      </p:sp>
      <p:sp>
        <p:nvSpPr>
          <p:cNvPr id="28" name="Content Placeholder 26"/>
          <p:cNvSpPr>
            <a:spLocks noGrp="1"/>
          </p:cNvSpPr>
          <p:nvPr>
            <p:ph sz="quarter" idx="14"/>
          </p:nvPr>
        </p:nvSpPr>
        <p:spPr>
          <a:xfrm>
            <a:off x="2692269" y="3040281"/>
            <a:ext cx="2176727" cy="2935443"/>
          </a:xfrm>
        </p:spPr>
        <p:txBody>
          <a:bodyPr/>
          <a:lstStyle/>
          <a:p>
            <a:pPr lvl="0"/>
            <a:r>
              <a:rPr lang="en-IN" noProof="0" dirty="0" smtClean="0"/>
              <a:t>Click to edit Master text styles</a:t>
            </a:r>
          </a:p>
          <a:p>
            <a:pPr lvl="1"/>
            <a:r>
              <a:rPr lang="en-IN" noProof="0" dirty="0" smtClean="0"/>
              <a:t>Second level</a:t>
            </a:r>
          </a:p>
          <a:p>
            <a:pPr lvl="2"/>
            <a:r>
              <a:rPr lang="en-IN" noProof="0" dirty="0" smtClean="0"/>
              <a:t>Third level</a:t>
            </a:r>
          </a:p>
          <a:p>
            <a:pPr lvl="3"/>
            <a:r>
              <a:rPr lang="en-IN" noProof="0" dirty="0" smtClean="0"/>
              <a:t>Fourth level</a:t>
            </a:r>
          </a:p>
          <a:p>
            <a:pPr lvl="4"/>
            <a:r>
              <a:rPr lang="en-IN" noProof="0" dirty="0" smtClean="0"/>
              <a:t>Fifth level</a:t>
            </a:r>
            <a:endParaRPr lang="en-IN" noProof="0" dirty="0"/>
          </a:p>
        </p:txBody>
      </p:sp>
      <p:sp>
        <p:nvSpPr>
          <p:cNvPr id="31" name="Content Placeholder 26"/>
          <p:cNvSpPr>
            <a:spLocks noGrp="1"/>
          </p:cNvSpPr>
          <p:nvPr>
            <p:ph sz="quarter" idx="15"/>
          </p:nvPr>
        </p:nvSpPr>
        <p:spPr>
          <a:xfrm>
            <a:off x="4983560" y="3040281"/>
            <a:ext cx="2176727" cy="2935443"/>
          </a:xfrm>
        </p:spPr>
        <p:txBody>
          <a:bodyPr/>
          <a:lstStyle/>
          <a:p>
            <a:pPr lvl="0"/>
            <a:r>
              <a:rPr lang="en-IN" noProof="0" dirty="0" smtClean="0"/>
              <a:t>Click to edit Master text styles</a:t>
            </a:r>
          </a:p>
          <a:p>
            <a:pPr lvl="1"/>
            <a:r>
              <a:rPr lang="en-IN" noProof="0" dirty="0" smtClean="0"/>
              <a:t>Second level</a:t>
            </a:r>
          </a:p>
          <a:p>
            <a:pPr lvl="2"/>
            <a:r>
              <a:rPr lang="en-IN" noProof="0" dirty="0" smtClean="0"/>
              <a:t>Third level</a:t>
            </a:r>
          </a:p>
          <a:p>
            <a:pPr lvl="3"/>
            <a:r>
              <a:rPr lang="en-IN" noProof="0" dirty="0" smtClean="0"/>
              <a:t>Fourth level</a:t>
            </a:r>
          </a:p>
          <a:p>
            <a:pPr lvl="4"/>
            <a:r>
              <a:rPr lang="en-IN" noProof="0" dirty="0" smtClean="0"/>
              <a:t>Fifth level</a:t>
            </a:r>
            <a:endParaRPr lang="en-IN" noProof="0" dirty="0"/>
          </a:p>
        </p:txBody>
      </p:sp>
      <p:sp>
        <p:nvSpPr>
          <p:cNvPr id="11" name="Title Placeholder 1"/>
          <p:cNvSpPr>
            <a:spLocks noGrp="1"/>
          </p:cNvSpPr>
          <p:nvPr>
            <p:ph type="title"/>
          </p:nvPr>
        </p:nvSpPr>
        <p:spPr>
          <a:xfrm>
            <a:off x="400977" y="1572558"/>
            <a:ext cx="6759311" cy="1258048"/>
          </a:xfrm>
          <a:prstGeom prst="rect">
            <a:avLst/>
          </a:prstGeom>
        </p:spPr>
        <p:txBody>
          <a:bodyPr vert="horz" lIns="0" tIns="0" rIns="0" bIns="0" rtlCol="0" anchor="t" anchorCtr="0">
            <a:noAutofit/>
          </a:bodyPr>
          <a:lstStyle/>
          <a:p>
            <a:r>
              <a:rPr lang="en-IN" noProof="0" dirty="0" smtClean="0"/>
              <a:t>Click to edit Master title style</a:t>
            </a:r>
            <a:endParaRPr lang="en-IN" noProof="0" dirty="0"/>
          </a:p>
        </p:txBody>
      </p:sp>
      <p:cxnSp>
        <p:nvCxnSpPr>
          <p:cNvPr id="14" name="Shape 24"/>
          <p:cNvCxnSpPr/>
          <p:nvPr/>
        </p:nvCxnSpPr>
        <p:spPr>
          <a:xfrm flipV="1">
            <a:off x="286412" y="1467722"/>
            <a:ext cx="6873877" cy="239028"/>
          </a:xfrm>
          <a:prstGeom prst="bentConnector3">
            <a:avLst>
              <a:gd name="adj1" fmla="val 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Content Placeholder 12"/>
          <p:cNvSpPr>
            <a:spLocks noGrp="1"/>
          </p:cNvSpPr>
          <p:nvPr>
            <p:ph sz="quarter" idx="16"/>
          </p:nvPr>
        </p:nvSpPr>
        <p:spPr>
          <a:xfrm>
            <a:off x="400977" y="6185397"/>
            <a:ext cx="2176727" cy="2935443"/>
          </a:xfrm>
        </p:spPr>
        <p:txBody>
          <a:bodyPr/>
          <a:lstStyle/>
          <a:p>
            <a:pPr lvl="0"/>
            <a:r>
              <a:rPr lang="en-IN" dirty="0" smtClean="0"/>
              <a:t>Click to edit Master text styles</a:t>
            </a:r>
          </a:p>
          <a:p>
            <a:pPr lvl="1"/>
            <a:r>
              <a:rPr lang="en-IN" dirty="0" smtClean="0"/>
              <a:t>Second level</a:t>
            </a:r>
          </a:p>
          <a:p>
            <a:pPr lvl="2"/>
            <a:r>
              <a:rPr lang="en-IN" dirty="0" smtClean="0"/>
              <a:t>Third level</a:t>
            </a:r>
          </a:p>
          <a:p>
            <a:pPr lvl="3"/>
            <a:r>
              <a:rPr lang="en-IN" dirty="0" smtClean="0"/>
              <a:t>Fourth level</a:t>
            </a:r>
          </a:p>
          <a:p>
            <a:pPr lvl="4"/>
            <a:r>
              <a:rPr lang="en-IN" dirty="0" smtClean="0"/>
              <a:t>Fifth level</a:t>
            </a:r>
            <a:endParaRPr lang="en-IN" dirty="0"/>
          </a:p>
        </p:txBody>
      </p:sp>
      <p:sp>
        <p:nvSpPr>
          <p:cNvPr id="17" name="Footer Placeholder 4"/>
          <p:cNvSpPr>
            <a:spLocks noGrp="1"/>
          </p:cNvSpPr>
          <p:nvPr>
            <p:ph type="ftr" sz="quarter" idx="3"/>
          </p:nvPr>
        </p:nvSpPr>
        <p:spPr>
          <a:xfrm>
            <a:off x="405441" y="9749867"/>
            <a:ext cx="4345783" cy="209673"/>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IN" dirty="0"/>
          </a:p>
        </p:txBody>
      </p:sp>
      <p:sp>
        <p:nvSpPr>
          <p:cNvPr id="19" name="Content Placeholder 18"/>
          <p:cNvSpPr>
            <a:spLocks noGrp="1"/>
          </p:cNvSpPr>
          <p:nvPr>
            <p:ph sz="quarter" idx="17"/>
          </p:nvPr>
        </p:nvSpPr>
        <p:spPr>
          <a:xfrm>
            <a:off x="2692269" y="6185397"/>
            <a:ext cx="2176727" cy="2935443"/>
          </a:xfrm>
        </p:spPr>
        <p:txBody>
          <a:bodyPr/>
          <a:lstStyle/>
          <a:p>
            <a:pPr lvl="0"/>
            <a:r>
              <a:rPr lang="en-IN" dirty="0" smtClean="0"/>
              <a:t>Click to edit Master text styles</a:t>
            </a:r>
          </a:p>
          <a:p>
            <a:pPr lvl="1"/>
            <a:r>
              <a:rPr lang="en-IN" dirty="0" smtClean="0"/>
              <a:t>Second level</a:t>
            </a:r>
          </a:p>
          <a:p>
            <a:pPr lvl="2"/>
            <a:r>
              <a:rPr lang="en-IN" dirty="0" smtClean="0"/>
              <a:t>Third level</a:t>
            </a:r>
          </a:p>
          <a:p>
            <a:pPr lvl="3"/>
            <a:r>
              <a:rPr lang="en-IN" dirty="0" smtClean="0"/>
              <a:t>Fourth level</a:t>
            </a:r>
          </a:p>
          <a:p>
            <a:pPr lvl="4"/>
            <a:r>
              <a:rPr lang="en-IN" dirty="0" smtClean="0"/>
              <a:t>Fifth level</a:t>
            </a:r>
            <a:endParaRPr lang="en-IN" dirty="0"/>
          </a:p>
        </p:txBody>
      </p:sp>
      <p:sp>
        <p:nvSpPr>
          <p:cNvPr id="21" name="Content Placeholder 20"/>
          <p:cNvSpPr>
            <a:spLocks noGrp="1"/>
          </p:cNvSpPr>
          <p:nvPr>
            <p:ph sz="quarter" idx="18"/>
          </p:nvPr>
        </p:nvSpPr>
        <p:spPr>
          <a:xfrm>
            <a:off x="4983560" y="6185397"/>
            <a:ext cx="2176727" cy="2935443"/>
          </a:xfrm>
        </p:spPr>
        <p:txBody>
          <a:bodyPr/>
          <a:lstStyle/>
          <a:p>
            <a:pPr lvl="0"/>
            <a:r>
              <a:rPr lang="en-IN" dirty="0" smtClean="0"/>
              <a:t>Click to edit Master text styles</a:t>
            </a:r>
          </a:p>
          <a:p>
            <a:pPr lvl="1"/>
            <a:r>
              <a:rPr lang="en-IN" dirty="0" smtClean="0"/>
              <a:t>Second level</a:t>
            </a:r>
          </a:p>
          <a:p>
            <a:pPr lvl="2"/>
            <a:r>
              <a:rPr lang="en-IN" dirty="0" smtClean="0"/>
              <a:t>Third level</a:t>
            </a:r>
          </a:p>
          <a:p>
            <a:pPr lvl="3"/>
            <a:r>
              <a:rPr lang="en-IN" dirty="0" smtClean="0"/>
              <a:t>Fourth level</a:t>
            </a:r>
          </a:p>
          <a:p>
            <a:pPr lvl="4"/>
            <a:r>
              <a:rPr lang="en-IN" dirty="0" smtClean="0"/>
              <a:t>Fifth level</a:t>
            </a:r>
            <a:endParaRPr lang="en-IN" dirty="0"/>
          </a:p>
        </p:txBody>
      </p:sp>
      <p:sp>
        <p:nvSpPr>
          <p:cNvPr id="18" name="Slide Number Placeholder 5"/>
          <p:cNvSpPr>
            <a:spLocks noGrp="1"/>
          </p:cNvSpPr>
          <p:nvPr>
            <p:ph type="sldNum" sz="quarter" idx="4"/>
          </p:nvPr>
        </p:nvSpPr>
        <p:spPr>
          <a:xfrm>
            <a:off x="5900076" y="9959541"/>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FEBD7F86-1881-4698-8703-FB80B0800997}" type="slidenum">
              <a:rPr lang="en-IN" smtClean="0"/>
              <a:pPr/>
              <a:t>‹#›</a:t>
            </a:fld>
            <a:endParaRPr lang="en-IN" dirty="0"/>
          </a:p>
        </p:txBody>
      </p:sp>
      <p:sp>
        <p:nvSpPr>
          <p:cNvPr id="20" name="Date Placeholder 3"/>
          <p:cNvSpPr>
            <a:spLocks noGrp="1"/>
          </p:cNvSpPr>
          <p:nvPr>
            <p:ph type="dt" sz="half" idx="2"/>
          </p:nvPr>
        </p:nvSpPr>
        <p:spPr>
          <a:xfrm>
            <a:off x="5900076" y="9749865"/>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IN" dirty="0" smtClean="0"/>
              <a:t>August 2013</a:t>
            </a:r>
            <a:endParaRPr lang="en-IN" dirty="0"/>
          </a:p>
        </p:txBody>
      </p:sp>
      <p:sp>
        <p:nvSpPr>
          <p:cNvPr id="15" name="PwCFirm"/>
          <p:cNvSpPr txBox="1"/>
          <p:nvPr userDrawn="1"/>
        </p:nvSpPr>
        <p:spPr>
          <a:xfrm>
            <a:off x="400977" y="9959541"/>
            <a:ext cx="2176727" cy="209675"/>
          </a:xfrm>
          <a:prstGeom prst="rect">
            <a:avLst/>
          </a:prstGeom>
          <a:noFill/>
        </p:spPr>
        <p:txBody>
          <a:bodyPr vert="horz" wrap="square" lIns="0" tIns="0" rIns="0" bIns="0" rtlCol="0" anchor="t" anchorCtr="0">
            <a:noAutofit/>
          </a:bodyPr>
          <a:lstStyle/>
          <a:p>
            <a:r>
              <a:rPr lang="ru-RU" sz="1000" noProof="0" dirty="0" smtClean="0">
                <a:latin typeface="Arial" pitchFamily="34" charset="0"/>
                <a:cs typeface="Arial" pitchFamily="34" charset="0"/>
              </a:rPr>
              <a:t>PwC</a:t>
            </a:r>
            <a:endParaRPr lang="ru-RU" sz="1000" noProof="0" dirty="0">
              <a:latin typeface="Arial" pitchFamily="34" charset="0"/>
              <a:cs typeface="Arial" pitchFamily="34" charset="0"/>
            </a:endParaRPr>
          </a:p>
        </p:txBody>
      </p:sp>
    </p:spTree>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ntent: Two under Text">
    <p:spTree>
      <p:nvGrpSpPr>
        <p:cNvPr id="1" name=""/>
        <p:cNvGrpSpPr/>
        <p:nvPr/>
      </p:nvGrpSpPr>
      <p:grpSpPr>
        <a:xfrm>
          <a:off x="0" y="0"/>
          <a:ext cx="0" cy="0"/>
          <a:chOff x="0" y="0"/>
          <a:chExt cx="0" cy="0"/>
        </a:xfrm>
      </p:grpSpPr>
      <p:sp>
        <p:nvSpPr>
          <p:cNvPr id="28" name="Content Placeholder 26"/>
          <p:cNvSpPr>
            <a:spLocks noGrp="1"/>
          </p:cNvSpPr>
          <p:nvPr>
            <p:ph sz="quarter" idx="14"/>
          </p:nvPr>
        </p:nvSpPr>
        <p:spPr>
          <a:xfrm>
            <a:off x="400977" y="5137026"/>
            <a:ext cx="3322373" cy="3983816"/>
          </a:xfrm>
        </p:spPr>
        <p:txBody>
          <a:bodyPr/>
          <a:lstStyle/>
          <a:p>
            <a:pPr lvl="0"/>
            <a:r>
              <a:rPr lang="en-IN" noProof="0" dirty="0" smtClean="0"/>
              <a:t>Click to edit Master text styles</a:t>
            </a:r>
          </a:p>
          <a:p>
            <a:pPr lvl="1"/>
            <a:r>
              <a:rPr lang="en-IN" noProof="0" dirty="0" smtClean="0"/>
              <a:t>Second level</a:t>
            </a:r>
          </a:p>
          <a:p>
            <a:pPr lvl="2"/>
            <a:r>
              <a:rPr lang="en-IN" noProof="0" dirty="0" smtClean="0"/>
              <a:t>Third level</a:t>
            </a:r>
          </a:p>
          <a:p>
            <a:pPr lvl="3"/>
            <a:r>
              <a:rPr lang="en-IN" noProof="0" dirty="0" smtClean="0"/>
              <a:t>Fourth level</a:t>
            </a:r>
          </a:p>
          <a:p>
            <a:pPr lvl="4"/>
            <a:r>
              <a:rPr lang="en-IN" noProof="0" dirty="0" smtClean="0"/>
              <a:t>Fifth level</a:t>
            </a:r>
            <a:endParaRPr lang="en-IN" noProof="0" dirty="0"/>
          </a:p>
        </p:txBody>
      </p:sp>
      <p:sp>
        <p:nvSpPr>
          <p:cNvPr id="31" name="Content Placeholder 26"/>
          <p:cNvSpPr>
            <a:spLocks noGrp="1"/>
          </p:cNvSpPr>
          <p:nvPr>
            <p:ph sz="quarter" idx="15"/>
          </p:nvPr>
        </p:nvSpPr>
        <p:spPr>
          <a:xfrm>
            <a:off x="3837914" y="5137026"/>
            <a:ext cx="3322373" cy="3983816"/>
          </a:xfrm>
        </p:spPr>
        <p:txBody>
          <a:bodyPr/>
          <a:lstStyle/>
          <a:p>
            <a:pPr lvl="0"/>
            <a:r>
              <a:rPr lang="en-IN" noProof="0" dirty="0" smtClean="0"/>
              <a:t>Click to edit Master text styles</a:t>
            </a:r>
          </a:p>
          <a:p>
            <a:pPr lvl="1"/>
            <a:r>
              <a:rPr lang="en-IN" noProof="0" dirty="0" smtClean="0"/>
              <a:t>Second level</a:t>
            </a:r>
          </a:p>
          <a:p>
            <a:pPr lvl="2"/>
            <a:r>
              <a:rPr lang="en-IN" noProof="0" dirty="0" smtClean="0"/>
              <a:t>Third level</a:t>
            </a:r>
          </a:p>
          <a:p>
            <a:pPr lvl="3"/>
            <a:r>
              <a:rPr lang="en-IN" noProof="0" dirty="0" smtClean="0"/>
              <a:t>Fourth level</a:t>
            </a:r>
          </a:p>
          <a:p>
            <a:pPr lvl="4"/>
            <a:r>
              <a:rPr lang="en-IN" noProof="0" dirty="0" smtClean="0"/>
              <a:t>Fifth level</a:t>
            </a:r>
            <a:endParaRPr lang="en-IN" noProof="0" dirty="0"/>
          </a:p>
        </p:txBody>
      </p:sp>
      <p:sp>
        <p:nvSpPr>
          <p:cNvPr id="13" name="Text Placeholder 12"/>
          <p:cNvSpPr>
            <a:spLocks noGrp="1"/>
          </p:cNvSpPr>
          <p:nvPr>
            <p:ph type="body" sz="quarter" idx="16"/>
          </p:nvPr>
        </p:nvSpPr>
        <p:spPr>
          <a:xfrm>
            <a:off x="400977" y="3040281"/>
            <a:ext cx="6759311" cy="1887071"/>
          </a:xfrm>
        </p:spPr>
        <p:txBody>
          <a:bodyPr/>
          <a:lstStyle/>
          <a:p>
            <a:pPr lvl="0"/>
            <a:r>
              <a:rPr lang="en-IN" noProof="0" dirty="0" smtClean="0"/>
              <a:t>Click to edit Master text styles</a:t>
            </a:r>
          </a:p>
        </p:txBody>
      </p:sp>
      <p:sp>
        <p:nvSpPr>
          <p:cNvPr id="11" name="Title Placeholder 1"/>
          <p:cNvSpPr>
            <a:spLocks noGrp="1"/>
          </p:cNvSpPr>
          <p:nvPr>
            <p:ph type="title"/>
          </p:nvPr>
        </p:nvSpPr>
        <p:spPr>
          <a:xfrm>
            <a:off x="400977" y="1572558"/>
            <a:ext cx="6759311" cy="1258048"/>
          </a:xfrm>
          <a:prstGeom prst="rect">
            <a:avLst/>
          </a:prstGeom>
        </p:spPr>
        <p:txBody>
          <a:bodyPr vert="horz" lIns="0" tIns="0" rIns="0" bIns="0" rtlCol="0" anchor="t" anchorCtr="0">
            <a:noAutofit/>
          </a:bodyPr>
          <a:lstStyle/>
          <a:p>
            <a:r>
              <a:rPr lang="en-IN" noProof="0" dirty="0" smtClean="0"/>
              <a:t>Click to edit Master title style</a:t>
            </a:r>
            <a:endParaRPr lang="en-IN" noProof="0" dirty="0"/>
          </a:p>
        </p:txBody>
      </p:sp>
      <p:cxnSp>
        <p:nvCxnSpPr>
          <p:cNvPr id="12" name="Shape 24"/>
          <p:cNvCxnSpPr/>
          <p:nvPr/>
        </p:nvCxnSpPr>
        <p:spPr>
          <a:xfrm flipV="1">
            <a:off x="286412" y="1467722"/>
            <a:ext cx="6873877" cy="239028"/>
          </a:xfrm>
          <a:prstGeom prst="bentConnector3">
            <a:avLst>
              <a:gd name="adj1" fmla="val 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9" name="Footer Placeholder 4"/>
          <p:cNvSpPr>
            <a:spLocks noGrp="1"/>
          </p:cNvSpPr>
          <p:nvPr>
            <p:ph type="ftr" sz="quarter" idx="3"/>
          </p:nvPr>
        </p:nvSpPr>
        <p:spPr>
          <a:xfrm>
            <a:off x="405441" y="9749867"/>
            <a:ext cx="4345783" cy="209673"/>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IN" dirty="0"/>
          </a:p>
        </p:txBody>
      </p:sp>
      <p:sp>
        <p:nvSpPr>
          <p:cNvPr id="14" name="Slide Number Placeholder 5"/>
          <p:cNvSpPr>
            <a:spLocks noGrp="1"/>
          </p:cNvSpPr>
          <p:nvPr>
            <p:ph type="sldNum" sz="quarter" idx="4"/>
          </p:nvPr>
        </p:nvSpPr>
        <p:spPr>
          <a:xfrm>
            <a:off x="5900076" y="9959541"/>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FEBD7F86-1881-4698-8703-FB80B0800997}" type="slidenum">
              <a:rPr lang="en-IN" smtClean="0"/>
              <a:pPr/>
              <a:t>‹#›</a:t>
            </a:fld>
            <a:endParaRPr lang="en-IN" dirty="0"/>
          </a:p>
        </p:txBody>
      </p:sp>
      <p:sp>
        <p:nvSpPr>
          <p:cNvPr id="17" name="Date Placeholder 3"/>
          <p:cNvSpPr>
            <a:spLocks noGrp="1"/>
          </p:cNvSpPr>
          <p:nvPr>
            <p:ph type="dt" sz="half" idx="2"/>
          </p:nvPr>
        </p:nvSpPr>
        <p:spPr>
          <a:xfrm>
            <a:off x="5900076" y="9749865"/>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IN" dirty="0" smtClean="0"/>
              <a:t>August 2013</a:t>
            </a:r>
            <a:endParaRPr lang="en-IN" dirty="0"/>
          </a:p>
        </p:txBody>
      </p:sp>
      <p:sp>
        <p:nvSpPr>
          <p:cNvPr id="16" name="PwCFirm"/>
          <p:cNvSpPr txBox="1"/>
          <p:nvPr userDrawn="1"/>
        </p:nvSpPr>
        <p:spPr>
          <a:xfrm>
            <a:off x="400977" y="9959541"/>
            <a:ext cx="2176727" cy="209675"/>
          </a:xfrm>
          <a:prstGeom prst="rect">
            <a:avLst/>
          </a:prstGeom>
          <a:noFill/>
        </p:spPr>
        <p:txBody>
          <a:bodyPr vert="horz" wrap="square" lIns="0" tIns="0" rIns="0" bIns="0" rtlCol="0" anchor="t" anchorCtr="0">
            <a:noAutofit/>
          </a:bodyPr>
          <a:lstStyle/>
          <a:p>
            <a:r>
              <a:rPr lang="ru-RU" sz="1000" noProof="0" dirty="0" smtClean="0">
                <a:latin typeface="Arial" pitchFamily="34" charset="0"/>
                <a:cs typeface="Arial" pitchFamily="34" charset="0"/>
              </a:rPr>
              <a:t>PwC</a:t>
            </a:r>
            <a:endParaRPr lang="ru-RU" sz="1000" noProof="0" dirty="0">
              <a:latin typeface="Arial" pitchFamily="34" charset="0"/>
              <a:cs typeface="Arial" pitchFamily="34" charset="0"/>
            </a:endParaRPr>
          </a:p>
        </p:txBody>
      </p:sp>
    </p:spTree>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Large Left">
    <p:spTree>
      <p:nvGrpSpPr>
        <p:cNvPr id="1" name=""/>
        <p:cNvGrpSpPr/>
        <p:nvPr/>
      </p:nvGrpSpPr>
      <p:grpSpPr>
        <a:xfrm>
          <a:off x="0" y="0"/>
          <a:ext cx="0" cy="0"/>
          <a:chOff x="0" y="0"/>
          <a:chExt cx="0" cy="0"/>
        </a:xfrm>
      </p:grpSpPr>
      <p:sp>
        <p:nvSpPr>
          <p:cNvPr id="28" name="Content Placeholder 26"/>
          <p:cNvSpPr>
            <a:spLocks noGrp="1"/>
          </p:cNvSpPr>
          <p:nvPr>
            <p:ph sz="quarter" idx="14"/>
          </p:nvPr>
        </p:nvSpPr>
        <p:spPr>
          <a:xfrm>
            <a:off x="4983560" y="3040281"/>
            <a:ext cx="2176727" cy="2935443"/>
          </a:xfrm>
        </p:spPr>
        <p:txBody>
          <a:bodyPr/>
          <a:lstStyle/>
          <a:p>
            <a:pPr lvl="0"/>
            <a:r>
              <a:rPr lang="en-IN" noProof="0" dirty="0" smtClean="0"/>
              <a:t>Click to edit Master text styles</a:t>
            </a:r>
          </a:p>
        </p:txBody>
      </p:sp>
      <p:sp>
        <p:nvSpPr>
          <p:cNvPr id="31" name="Content Placeholder 26"/>
          <p:cNvSpPr>
            <a:spLocks noGrp="1"/>
          </p:cNvSpPr>
          <p:nvPr>
            <p:ph sz="quarter" idx="15"/>
          </p:nvPr>
        </p:nvSpPr>
        <p:spPr>
          <a:xfrm>
            <a:off x="4983560" y="6185397"/>
            <a:ext cx="2176727" cy="2935443"/>
          </a:xfrm>
        </p:spPr>
        <p:txBody>
          <a:bodyPr/>
          <a:lstStyle/>
          <a:p>
            <a:pPr lvl="0"/>
            <a:r>
              <a:rPr lang="en-IN" noProof="0" dirty="0" smtClean="0"/>
              <a:t>Click to edit Master text styles</a:t>
            </a:r>
          </a:p>
        </p:txBody>
      </p:sp>
      <p:sp>
        <p:nvSpPr>
          <p:cNvPr id="13" name="Text Placeholder 12"/>
          <p:cNvSpPr>
            <a:spLocks noGrp="1"/>
          </p:cNvSpPr>
          <p:nvPr>
            <p:ph type="body" sz="quarter" idx="16"/>
          </p:nvPr>
        </p:nvSpPr>
        <p:spPr>
          <a:xfrm>
            <a:off x="400976" y="3040283"/>
            <a:ext cx="4468019" cy="6080560"/>
          </a:xfrm>
        </p:spPr>
        <p:txBody>
          <a:bodyPr/>
          <a:lstStyle/>
          <a:p>
            <a:pPr lvl="0"/>
            <a:r>
              <a:rPr lang="en-IN" noProof="0" dirty="0" smtClean="0"/>
              <a:t>Click to edit Master text styles</a:t>
            </a:r>
          </a:p>
        </p:txBody>
      </p:sp>
      <p:sp>
        <p:nvSpPr>
          <p:cNvPr id="11" name="Title Placeholder 1"/>
          <p:cNvSpPr>
            <a:spLocks noGrp="1"/>
          </p:cNvSpPr>
          <p:nvPr>
            <p:ph type="title"/>
          </p:nvPr>
        </p:nvSpPr>
        <p:spPr>
          <a:xfrm>
            <a:off x="400977" y="1572558"/>
            <a:ext cx="6759311" cy="1258048"/>
          </a:xfrm>
          <a:prstGeom prst="rect">
            <a:avLst/>
          </a:prstGeom>
        </p:spPr>
        <p:txBody>
          <a:bodyPr vert="horz" lIns="0" tIns="0" rIns="0" bIns="0" rtlCol="0" anchor="t" anchorCtr="0">
            <a:noAutofit/>
          </a:bodyPr>
          <a:lstStyle/>
          <a:p>
            <a:r>
              <a:rPr lang="en-IN" noProof="0" dirty="0" smtClean="0"/>
              <a:t>Click to edit Master title style</a:t>
            </a:r>
            <a:endParaRPr lang="en-IN" noProof="0" dirty="0"/>
          </a:p>
        </p:txBody>
      </p:sp>
      <p:cxnSp>
        <p:nvCxnSpPr>
          <p:cNvPr id="12" name="Shape 24"/>
          <p:cNvCxnSpPr/>
          <p:nvPr/>
        </p:nvCxnSpPr>
        <p:spPr>
          <a:xfrm flipV="1">
            <a:off x="286412" y="1467722"/>
            <a:ext cx="6873877" cy="239028"/>
          </a:xfrm>
          <a:prstGeom prst="bentConnector3">
            <a:avLst>
              <a:gd name="adj1" fmla="val 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2" name="Footer Placeholder 4"/>
          <p:cNvSpPr>
            <a:spLocks noGrp="1"/>
          </p:cNvSpPr>
          <p:nvPr>
            <p:ph type="ftr" sz="quarter" idx="3"/>
          </p:nvPr>
        </p:nvSpPr>
        <p:spPr>
          <a:xfrm>
            <a:off x="405441" y="9749867"/>
            <a:ext cx="4345783" cy="209673"/>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IN" dirty="0"/>
          </a:p>
        </p:txBody>
      </p:sp>
      <p:sp>
        <p:nvSpPr>
          <p:cNvPr id="14" name="Slide Number Placeholder 5"/>
          <p:cNvSpPr>
            <a:spLocks noGrp="1"/>
          </p:cNvSpPr>
          <p:nvPr>
            <p:ph type="sldNum" sz="quarter" idx="4"/>
          </p:nvPr>
        </p:nvSpPr>
        <p:spPr>
          <a:xfrm>
            <a:off x="5900076" y="9959541"/>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FEBD7F86-1881-4698-8703-FB80B0800997}" type="slidenum">
              <a:rPr lang="en-IN" smtClean="0"/>
              <a:pPr/>
              <a:t>‹#›</a:t>
            </a:fld>
            <a:endParaRPr lang="en-IN" dirty="0"/>
          </a:p>
        </p:txBody>
      </p:sp>
      <p:sp>
        <p:nvSpPr>
          <p:cNvPr id="18" name="Date Placeholder 3"/>
          <p:cNvSpPr>
            <a:spLocks noGrp="1"/>
          </p:cNvSpPr>
          <p:nvPr>
            <p:ph type="dt" sz="half" idx="2"/>
          </p:nvPr>
        </p:nvSpPr>
        <p:spPr>
          <a:xfrm>
            <a:off x="5900076" y="9749865"/>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IN" dirty="0" smtClean="0"/>
              <a:t>August 2013</a:t>
            </a:r>
            <a:endParaRPr lang="en-IN" dirty="0"/>
          </a:p>
        </p:txBody>
      </p:sp>
      <p:sp>
        <p:nvSpPr>
          <p:cNvPr id="16" name="PwCFirm"/>
          <p:cNvSpPr txBox="1"/>
          <p:nvPr userDrawn="1"/>
        </p:nvSpPr>
        <p:spPr>
          <a:xfrm>
            <a:off x="400977" y="9959541"/>
            <a:ext cx="2176727" cy="209675"/>
          </a:xfrm>
          <a:prstGeom prst="rect">
            <a:avLst/>
          </a:prstGeom>
          <a:noFill/>
        </p:spPr>
        <p:txBody>
          <a:bodyPr vert="horz" wrap="square" lIns="0" tIns="0" rIns="0" bIns="0" rtlCol="0" anchor="t" anchorCtr="0">
            <a:noAutofit/>
          </a:bodyPr>
          <a:lstStyle/>
          <a:p>
            <a:r>
              <a:rPr lang="ru-RU" sz="1000" noProof="0" dirty="0" smtClean="0">
                <a:latin typeface="Arial" pitchFamily="34" charset="0"/>
                <a:cs typeface="Arial" pitchFamily="34" charset="0"/>
              </a:rPr>
              <a:t>PwC</a:t>
            </a:r>
            <a:endParaRPr lang="ru-RU" sz="1000" noProof="0" dirty="0">
              <a:latin typeface="Arial" pitchFamily="34" charset="0"/>
              <a:cs typeface="Arial" pitchFamily="34" charset="0"/>
            </a:endParaRPr>
          </a:p>
        </p:txBody>
      </p:sp>
    </p:spTree>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ntent: Large Right">
    <p:spTree>
      <p:nvGrpSpPr>
        <p:cNvPr id="1" name=""/>
        <p:cNvGrpSpPr/>
        <p:nvPr/>
      </p:nvGrpSpPr>
      <p:grpSpPr>
        <a:xfrm>
          <a:off x="0" y="0"/>
          <a:ext cx="0" cy="0"/>
          <a:chOff x="0" y="0"/>
          <a:chExt cx="0" cy="0"/>
        </a:xfrm>
      </p:grpSpPr>
      <p:sp>
        <p:nvSpPr>
          <p:cNvPr id="28" name="Content Placeholder 26"/>
          <p:cNvSpPr>
            <a:spLocks noGrp="1"/>
          </p:cNvSpPr>
          <p:nvPr>
            <p:ph sz="quarter" idx="14"/>
          </p:nvPr>
        </p:nvSpPr>
        <p:spPr>
          <a:xfrm>
            <a:off x="400977" y="3040281"/>
            <a:ext cx="2176727" cy="2935443"/>
          </a:xfrm>
        </p:spPr>
        <p:txBody>
          <a:bodyPr/>
          <a:lstStyle/>
          <a:p>
            <a:pPr lvl="0"/>
            <a:r>
              <a:rPr lang="en-IN" noProof="0" dirty="0" smtClean="0"/>
              <a:t>Click to edit Master text styles</a:t>
            </a:r>
          </a:p>
        </p:txBody>
      </p:sp>
      <p:sp>
        <p:nvSpPr>
          <p:cNvPr id="31" name="Content Placeholder 26"/>
          <p:cNvSpPr>
            <a:spLocks noGrp="1"/>
          </p:cNvSpPr>
          <p:nvPr>
            <p:ph sz="quarter" idx="15"/>
          </p:nvPr>
        </p:nvSpPr>
        <p:spPr>
          <a:xfrm>
            <a:off x="400977" y="6185397"/>
            <a:ext cx="2176727" cy="2935443"/>
          </a:xfrm>
        </p:spPr>
        <p:txBody>
          <a:bodyPr/>
          <a:lstStyle/>
          <a:p>
            <a:pPr lvl="0"/>
            <a:r>
              <a:rPr lang="en-IN" noProof="0" dirty="0" smtClean="0"/>
              <a:t>Click to edit Master text styles</a:t>
            </a:r>
          </a:p>
        </p:txBody>
      </p:sp>
      <p:sp>
        <p:nvSpPr>
          <p:cNvPr id="13" name="Text Placeholder 12"/>
          <p:cNvSpPr>
            <a:spLocks noGrp="1"/>
          </p:cNvSpPr>
          <p:nvPr>
            <p:ph type="body" sz="quarter" idx="16"/>
          </p:nvPr>
        </p:nvSpPr>
        <p:spPr>
          <a:xfrm>
            <a:off x="2692268" y="3040283"/>
            <a:ext cx="4468019" cy="6080560"/>
          </a:xfrm>
        </p:spPr>
        <p:txBody>
          <a:bodyPr/>
          <a:lstStyle/>
          <a:p>
            <a:pPr lvl="0"/>
            <a:r>
              <a:rPr lang="en-IN" noProof="0" dirty="0" smtClean="0"/>
              <a:t>Click to edit Master text styles</a:t>
            </a:r>
          </a:p>
        </p:txBody>
      </p:sp>
      <p:sp>
        <p:nvSpPr>
          <p:cNvPr id="11" name="Title Placeholder 1"/>
          <p:cNvSpPr>
            <a:spLocks noGrp="1"/>
          </p:cNvSpPr>
          <p:nvPr>
            <p:ph type="title"/>
          </p:nvPr>
        </p:nvSpPr>
        <p:spPr>
          <a:xfrm>
            <a:off x="400977" y="1572558"/>
            <a:ext cx="6759311" cy="1258048"/>
          </a:xfrm>
          <a:prstGeom prst="rect">
            <a:avLst/>
          </a:prstGeom>
        </p:spPr>
        <p:txBody>
          <a:bodyPr vert="horz" lIns="0" tIns="0" rIns="0" bIns="0" rtlCol="0" anchor="t" anchorCtr="0">
            <a:noAutofit/>
          </a:bodyPr>
          <a:lstStyle/>
          <a:p>
            <a:r>
              <a:rPr lang="en-IN" noProof="0" dirty="0" smtClean="0"/>
              <a:t>Click to edit Master title style</a:t>
            </a:r>
            <a:endParaRPr lang="en-IN" noProof="0" dirty="0"/>
          </a:p>
        </p:txBody>
      </p:sp>
      <p:cxnSp>
        <p:nvCxnSpPr>
          <p:cNvPr id="12" name="Shape 24"/>
          <p:cNvCxnSpPr/>
          <p:nvPr/>
        </p:nvCxnSpPr>
        <p:spPr>
          <a:xfrm flipV="1">
            <a:off x="286412" y="1467722"/>
            <a:ext cx="6873877" cy="239028"/>
          </a:xfrm>
          <a:prstGeom prst="bentConnector3">
            <a:avLst>
              <a:gd name="adj1" fmla="val 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2" name="Footer Placeholder 4"/>
          <p:cNvSpPr>
            <a:spLocks noGrp="1"/>
          </p:cNvSpPr>
          <p:nvPr>
            <p:ph type="ftr" sz="quarter" idx="3"/>
          </p:nvPr>
        </p:nvSpPr>
        <p:spPr>
          <a:xfrm>
            <a:off x="405441" y="9749867"/>
            <a:ext cx="4345783" cy="209673"/>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IN" dirty="0"/>
          </a:p>
        </p:txBody>
      </p:sp>
      <p:sp>
        <p:nvSpPr>
          <p:cNvPr id="14" name="Slide Number Placeholder 5"/>
          <p:cNvSpPr>
            <a:spLocks noGrp="1"/>
          </p:cNvSpPr>
          <p:nvPr>
            <p:ph type="sldNum" sz="quarter" idx="4"/>
          </p:nvPr>
        </p:nvSpPr>
        <p:spPr>
          <a:xfrm>
            <a:off x="5900076" y="9959541"/>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FEBD7F86-1881-4698-8703-FB80B0800997}" type="slidenum">
              <a:rPr lang="en-IN" smtClean="0"/>
              <a:pPr/>
              <a:t>‹#›</a:t>
            </a:fld>
            <a:endParaRPr lang="en-IN" dirty="0"/>
          </a:p>
        </p:txBody>
      </p:sp>
      <p:sp>
        <p:nvSpPr>
          <p:cNvPr id="18" name="Date Placeholder 3"/>
          <p:cNvSpPr>
            <a:spLocks noGrp="1"/>
          </p:cNvSpPr>
          <p:nvPr>
            <p:ph type="dt" sz="half" idx="2"/>
          </p:nvPr>
        </p:nvSpPr>
        <p:spPr>
          <a:xfrm>
            <a:off x="5900076" y="9749865"/>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IN" dirty="0" smtClean="0"/>
              <a:t>August 2013</a:t>
            </a:r>
            <a:endParaRPr lang="en-IN" dirty="0"/>
          </a:p>
        </p:txBody>
      </p:sp>
      <p:sp>
        <p:nvSpPr>
          <p:cNvPr id="16" name="PwCFirm"/>
          <p:cNvSpPr txBox="1"/>
          <p:nvPr userDrawn="1"/>
        </p:nvSpPr>
        <p:spPr>
          <a:xfrm>
            <a:off x="400977" y="9959541"/>
            <a:ext cx="2176727" cy="209675"/>
          </a:xfrm>
          <a:prstGeom prst="rect">
            <a:avLst/>
          </a:prstGeom>
          <a:noFill/>
        </p:spPr>
        <p:txBody>
          <a:bodyPr vert="horz" wrap="square" lIns="0" tIns="0" rIns="0" bIns="0" rtlCol="0" anchor="t" anchorCtr="0">
            <a:noAutofit/>
          </a:bodyPr>
          <a:lstStyle/>
          <a:p>
            <a:r>
              <a:rPr lang="ru-RU" sz="1000" noProof="0" dirty="0" smtClean="0">
                <a:latin typeface="Arial" pitchFamily="34" charset="0"/>
                <a:cs typeface="Arial" pitchFamily="34" charset="0"/>
              </a:rPr>
              <a:t>PwC</a:t>
            </a:r>
            <a:endParaRPr lang="ru-RU" sz="1000" noProof="0" dirty="0">
              <a:latin typeface="Arial" pitchFamily="34" charset="0"/>
              <a:cs typeface="Arial" pitchFamily="34" charset="0"/>
            </a:endParaRPr>
          </a:p>
        </p:txBody>
      </p:sp>
    </p:spTree>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0977" y="1572558"/>
            <a:ext cx="6759311" cy="1258048"/>
          </a:xfrm>
          <a:prstGeom prst="rect">
            <a:avLst/>
          </a:prstGeom>
        </p:spPr>
        <p:txBody>
          <a:bodyPr vert="horz" lIns="0" tIns="0" rIns="0" bIns="0" rtlCol="0" anchor="t" anchorCtr="0">
            <a:noAutofit/>
          </a:bodyPr>
          <a:lstStyle/>
          <a:p>
            <a:r>
              <a:rPr lang="en-IN" noProof="0" dirty="0" smtClean="0"/>
              <a:t>Click to edit</a:t>
            </a:r>
            <a:br>
              <a:rPr lang="en-IN" noProof="0" dirty="0" smtClean="0"/>
            </a:br>
            <a:r>
              <a:rPr lang="en-IN" noProof="0" dirty="0" smtClean="0"/>
              <a:t>Master title style</a:t>
            </a:r>
            <a:endParaRPr lang="en-IN" noProof="0" dirty="0"/>
          </a:p>
        </p:txBody>
      </p:sp>
      <p:sp>
        <p:nvSpPr>
          <p:cNvPr id="3" name="Text Placeholder 2"/>
          <p:cNvSpPr>
            <a:spLocks noGrp="1"/>
          </p:cNvSpPr>
          <p:nvPr>
            <p:ph type="body" idx="1"/>
          </p:nvPr>
        </p:nvSpPr>
        <p:spPr>
          <a:xfrm>
            <a:off x="400977" y="3040283"/>
            <a:ext cx="6759311" cy="6080560"/>
          </a:xfrm>
          <a:prstGeom prst="rect">
            <a:avLst/>
          </a:prstGeom>
        </p:spPr>
        <p:txBody>
          <a:bodyPr vert="horz" lIns="0" tIns="0" rIns="0" bIns="0" rtlCol="0">
            <a:noAutofit/>
          </a:bodyPr>
          <a:lstStyle/>
          <a:p>
            <a:pPr lvl="0"/>
            <a:r>
              <a:rPr lang="en-IN" noProof="0" dirty="0" smtClean="0"/>
              <a:t>Click to edit Master text styles</a:t>
            </a:r>
          </a:p>
          <a:p>
            <a:pPr lvl="1"/>
            <a:r>
              <a:rPr lang="en-IN" noProof="0" dirty="0" smtClean="0"/>
              <a:t>Second level</a:t>
            </a:r>
          </a:p>
          <a:p>
            <a:pPr lvl="2"/>
            <a:r>
              <a:rPr lang="en-IN" noProof="0" dirty="0" smtClean="0"/>
              <a:t>Third level</a:t>
            </a:r>
          </a:p>
          <a:p>
            <a:pPr lvl="3"/>
            <a:r>
              <a:rPr lang="en-IN" noProof="0" dirty="0" smtClean="0"/>
              <a:t>Fourth level</a:t>
            </a:r>
          </a:p>
          <a:p>
            <a:pPr lvl="4"/>
            <a:r>
              <a:rPr lang="en-IN" noProof="0" dirty="0" smtClean="0"/>
              <a:t>Fifth level</a:t>
            </a:r>
          </a:p>
        </p:txBody>
      </p:sp>
      <p:sp>
        <p:nvSpPr>
          <p:cNvPr id="49" name="Slide Number Placeholder 5"/>
          <p:cNvSpPr>
            <a:spLocks noGrp="1"/>
          </p:cNvSpPr>
          <p:nvPr>
            <p:ph type="sldNum" sz="quarter" idx="4"/>
          </p:nvPr>
        </p:nvSpPr>
        <p:spPr>
          <a:xfrm>
            <a:off x="5900076" y="9959541"/>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FEBD7F86-1881-4698-8703-FB80B0800997}" type="slidenum">
              <a:rPr lang="en-IN" smtClean="0"/>
              <a:pPr/>
              <a:t>‹#›</a:t>
            </a:fld>
            <a:endParaRPr lang="en-IN" dirty="0"/>
          </a:p>
        </p:txBody>
      </p:sp>
      <p:sp>
        <p:nvSpPr>
          <p:cNvPr id="50" name="Date Placeholder 3"/>
          <p:cNvSpPr>
            <a:spLocks noGrp="1"/>
          </p:cNvSpPr>
          <p:nvPr>
            <p:ph type="dt" sz="half" idx="2"/>
          </p:nvPr>
        </p:nvSpPr>
        <p:spPr>
          <a:xfrm>
            <a:off x="5900076" y="9749865"/>
            <a:ext cx="1260211" cy="209675"/>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IN" dirty="0" smtClean="0"/>
              <a:t>August 2013</a:t>
            </a:r>
            <a:endParaRPr lang="en-IN" dirty="0"/>
          </a:p>
        </p:txBody>
      </p:sp>
      <p:sp>
        <p:nvSpPr>
          <p:cNvPr id="51" name="Footer Placeholder 4"/>
          <p:cNvSpPr>
            <a:spLocks noGrp="1"/>
          </p:cNvSpPr>
          <p:nvPr>
            <p:ph type="ftr" sz="quarter" idx="3"/>
          </p:nvPr>
        </p:nvSpPr>
        <p:spPr>
          <a:xfrm>
            <a:off x="405441" y="9749867"/>
            <a:ext cx="4345783" cy="209673"/>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IN" dirty="0"/>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 id="2147483668" r:id="rId18"/>
    <p:sldLayoutId id="2147483669" r:id="rId19"/>
    <p:sldLayoutId id="2147483670" r:id="rId20"/>
    <p:sldLayoutId id="2147483671" r:id="rId21"/>
    <p:sldLayoutId id="2147483672" r:id="rId22"/>
    <p:sldLayoutId id="2147483673" r:id="rId23"/>
    <p:sldLayoutId id="2147483674" r:id="rId24"/>
    <p:sldLayoutId id="2147483675" r:id="rId25"/>
    <p:sldLayoutId id="2147483676" r:id="rId26"/>
  </p:sldLayoutIdLst>
  <p:hf hdr="0"/>
  <p:txStyles>
    <p:titleStyle>
      <a:lvl1pPr algn="l" defTabSz="1018705" rtl="0" eaLnBrk="1" latinLnBrk="0" hangingPunct="1">
        <a:lnSpc>
          <a:spcPct val="100000"/>
        </a:lnSpc>
        <a:spcBef>
          <a:spcPct val="0"/>
        </a:spcBef>
        <a:buNone/>
        <a:defRPr sz="2000" b="1" i="1" kern="1200">
          <a:solidFill>
            <a:schemeClr val="tx1"/>
          </a:solidFill>
          <a:latin typeface="+mj-lt"/>
          <a:ea typeface="+mj-ea"/>
          <a:cs typeface="+mj-cs"/>
        </a:defRPr>
      </a:lvl1pPr>
    </p:titleStyle>
    <p:bodyStyle>
      <a:lvl1pPr marL="0" marR="0" indent="-228574" algn="l" defTabSz="1018705" rtl="0" eaLnBrk="1" fontAlgn="auto" latinLnBrk="0" hangingPunct="1">
        <a:lnSpc>
          <a:spcPct val="100000"/>
        </a:lnSpc>
        <a:spcBef>
          <a:spcPts val="0"/>
        </a:spcBef>
        <a:spcAft>
          <a:spcPts val="599"/>
        </a:spcAft>
        <a:buClr>
          <a:schemeClr val="tx1"/>
        </a:buClr>
        <a:buSzTx/>
        <a:buFontTx/>
        <a:buNone/>
        <a:tabLst/>
        <a:defRPr sz="1100" kern="1200">
          <a:solidFill>
            <a:schemeClr val="tx1"/>
          </a:solidFill>
          <a:latin typeface="Georgia" pitchFamily="18" charset="0"/>
          <a:ea typeface="+mn-ea"/>
          <a:cs typeface="+mn-cs"/>
        </a:defRPr>
      </a:lvl1pPr>
      <a:lvl2pPr marL="228574" indent="-228574" algn="l" defTabSz="1018705" rtl="0" eaLnBrk="1" latinLnBrk="0" hangingPunct="1">
        <a:lnSpc>
          <a:spcPct val="100000"/>
        </a:lnSpc>
        <a:spcBef>
          <a:spcPts val="0"/>
        </a:spcBef>
        <a:spcAft>
          <a:spcPts val="599"/>
        </a:spcAft>
        <a:buClr>
          <a:schemeClr val="tx1"/>
        </a:buClr>
        <a:buFont typeface="Georgia" pitchFamily="18" charset="0"/>
        <a:buChar char="•"/>
        <a:defRPr sz="1100" kern="1200">
          <a:solidFill>
            <a:schemeClr val="tx1"/>
          </a:solidFill>
          <a:latin typeface="Georgia" pitchFamily="18" charset="0"/>
          <a:ea typeface="+mn-ea"/>
          <a:cs typeface="+mn-cs"/>
        </a:defRPr>
      </a:lvl2pPr>
      <a:lvl3pPr marL="457146" indent="-228574" algn="l" defTabSz="1018705" rtl="0" eaLnBrk="1" latinLnBrk="0" hangingPunct="1">
        <a:lnSpc>
          <a:spcPct val="100000"/>
        </a:lnSpc>
        <a:spcBef>
          <a:spcPts val="0"/>
        </a:spcBef>
        <a:spcAft>
          <a:spcPts val="599"/>
        </a:spcAft>
        <a:buClr>
          <a:schemeClr val="tx1"/>
        </a:buClr>
        <a:buFont typeface="Georgia" pitchFamily="18" charset="0"/>
        <a:buChar char="-"/>
        <a:defRPr sz="1100" kern="1200">
          <a:solidFill>
            <a:schemeClr val="tx1"/>
          </a:solidFill>
          <a:latin typeface="Georgia" pitchFamily="18" charset="0"/>
          <a:ea typeface="+mn-ea"/>
          <a:cs typeface="+mn-cs"/>
        </a:defRPr>
      </a:lvl3pPr>
      <a:lvl4pPr marL="685720" indent="-228574" algn="l" defTabSz="1018705" rtl="0" eaLnBrk="1" latinLnBrk="0" hangingPunct="1">
        <a:lnSpc>
          <a:spcPct val="100000"/>
        </a:lnSpc>
        <a:spcBef>
          <a:spcPts val="0"/>
        </a:spcBef>
        <a:spcAft>
          <a:spcPts val="599"/>
        </a:spcAft>
        <a:buClr>
          <a:schemeClr val="tx1"/>
        </a:buClr>
        <a:buFont typeface="Georgia" pitchFamily="18" charset="0"/>
        <a:buChar char="◦"/>
        <a:defRPr sz="1100" kern="1200">
          <a:solidFill>
            <a:schemeClr val="tx1"/>
          </a:solidFill>
          <a:latin typeface="Georgia" pitchFamily="18" charset="0"/>
          <a:ea typeface="+mn-ea"/>
          <a:cs typeface="+mn-cs"/>
        </a:defRPr>
      </a:lvl4pPr>
      <a:lvl5pPr marL="914294" indent="-228574" algn="l" defTabSz="1018705" rtl="0" eaLnBrk="1" latinLnBrk="0" hangingPunct="1">
        <a:lnSpc>
          <a:spcPct val="100000"/>
        </a:lnSpc>
        <a:spcBef>
          <a:spcPts val="0"/>
        </a:spcBef>
        <a:spcAft>
          <a:spcPts val="599"/>
        </a:spcAft>
        <a:buClr>
          <a:schemeClr val="tx1"/>
        </a:buClr>
        <a:buFont typeface="Georgia" pitchFamily="18" charset="0"/>
        <a:buChar char="›"/>
        <a:defRPr sz="1100" kern="1200" baseline="0">
          <a:solidFill>
            <a:schemeClr val="tx1"/>
          </a:solidFill>
          <a:latin typeface="Georgia" pitchFamily="18" charset="0"/>
          <a:ea typeface="+mn-ea"/>
          <a:cs typeface="+mn-cs"/>
        </a:defRPr>
      </a:lvl5pPr>
      <a:lvl6pPr marL="228574" marR="0" indent="-228574" algn="l" defTabSz="1018705" rtl="0" eaLnBrk="1" fontAlgn="auto" latinLnBrk="0" hangingPunct="1">
        <a:lnSpc>
          <a:spcPct val="100000"/>
        </a:lnSpc>
        <a:spcBef>
          <a:spcPts val="0"/>
        </a:spcBef>
        <a:spcAft>
          <a:spcPts val="599"/>
        </a:spcAft>
        <a:buClr>
          <a:schemeClr val="tx1"/>
        </a:buClr>
        <a:buSzPct val="100000"/>
        <a:buFont typeface="+mj-lt"/>
        <a:buAutoNum type="arabicPeriod"/>
        <a:tabLst/>
        <a:defRPr sz="1100" kern="1200" baseline="0">
          <a:solidFill>
            <a:schemeClr val="tx1"/>
          </a:solidFill>
          <a:latin typeface="Georgia" pitchFamily="18" charset="0"/>
          <a:ea typeface="+mn-ea"/>
          <a:cs typeface="+mn-cs"/>
        </a:defRPr>
      </a:lvl6pPr>
      <a:lvl7pPr marL="457146" indent="-228574" algn="l" defTabSz="1018705" rtl="0" eaLnBrk="1" latinLnBrk="0" hangingPunct="1">
        <a:lnSpc>
          <a:spcPct val="100000"/>
        </a:lnSpc>
        <a:spcBef>
          <a:spcPts val="0"/>
        </a:spcBef>
        <a:spcAft>
          <a:spcPts val="599"/>
        </a:spcAft>
        <a:buSzPct val="100000"/>
        <a:buFont typeface="+mj-lt"/>
        <a:buAutoNum type="alphaLcPeriod"/>
        <a:defRPr sz="1100" kern="1200" baseline="0">
          <a:solidFill>
            <a:schemeClr val="tx1"/>
          </a:solidFill>
          <a:latin typeface="Georgia" pitchFamily="18" charset="0"/>
          <a:ea typeface="+mn-ea"/>
          <a:cs typeface="+mn-cs"/>
        </a:defRPr>
      </a:lvl7pPr>
      <a:lvl8pPr marL="685720" indent="-228574" algn="l" defTabSz="1018705" rtl="0" eaLnBrk="1" latinLnBrk="0" hangingPunct="1">
        <a:lnSpc>
          <a:spcPct val="100000"/>
        </a:lnSpc>
        <a:spcBef>
          <a:spcPts val="0"/>
        </a:spcBef>
        <a:spcAft>
          <a:spcPts val="599"/>
        </a:spcAft>
        <a:buSzPct val="100000"/>
        <a:buFont typeface="+mj-lt"/>
        <a:buAutoNum type="romanLcPeriod"/>
        <a:defRPr sz="1100" kern="1200" baseline="0">
          <a:solidFill>
            <a:schemeClr val="tx1"/>
          </a:solidFill>
          <a:latin typeface="Georgia" pitchFamily="18" charset="0"/>
          <a:ea typeface="+mn-ea"/>
          <a:cs typeface="+mn-cs"/>
        </a:defRPr>
      </a:lvl8pPr>
      <a:lvl9pPr marL="0" indent="-228574" algn="l" defTabSz="1018705" rtl="0" eaLnBrk="1" latinLnBrk="0" hangingPunct="1">
        <a:lnSpc>
          <a:spcPct val="100000"/>
        </a:lnSpc>
        <a:spcBef>
          <a:spcPts val="0"/>
        </a:spcBef>
        <a:spcAft>
          <a:spcPts val="599"/>
        </a:spcAft>
        <a:buFont typeface="Arial" pitchFamily="34" charset="0"/>
        <a:buNone/>
        <a:defRPr sz="1100" b="1" kern="1200" baseline="0">
          <a:solidFill>
            <a:schemeClr val="tx2"/>
          </a:solidFill>
          <a:latin typeface="Georgia" pitchFamily="18" charset="0"/>
          <a:ea typeface="+mn-ea"/>
          <a:cs typeface="+mn-cs"/>
        </a:defRPr>
      </a:lvl9pPr>
    </p:bodyStyle>
    <p:otherStyle>
      <a:defPPr>
        <a:defRPr lang="en-US"/>
      </a:defPPr>
      <a:lvl1pPr marL="0" algn="l" defTabSz="1018705" rtl="0" eaLnBrk="1" latinLnBrk="0" hangingPunct="1">
        <a:defRPr sz="2000" kern="1200">
          <a:solidFill>
            <a:schemeClr val="tx1"/>
          </a:solidFill>
          <a:latin typeface="+mn-lt"/>
          <a:ea typeface="+mn-ea"/>
          <a:cs typeface="+mn-cs"/>
        </a:defRPr>
      </a:lvl1pPr>
      <a:lvl2pPr marL="509352" algn="l" defTabSz="1018705" rtl="0" eaLnBrk="1" latinLnBrk="0" hangingPunct="1">
        <a:defRPr sz="2000" kern="1200">
          <a:solidFill>
            <a:schemeClr val="tx1"/>
          </a:solidFill>
          <a:latin typeface="+mn-lt"/>
          <a:ea typeface="+mn-ea"/>
          <a:cs typeface="+mn-cs"/>
        </a:defRPr>
      </a:lvl2pPr>
      <a:lvl3pPr marL="1018705" algn="l" defTabSz="1018705" rtl="0" eaLnBrk="1" latinLnBrk="0" hangingPunct="1">
        <a:defRPr sz="2000" kern="1200">
          <a:solidFill>
            <a:schemeClr val="tx1"/>
          </a:solidFill>
          <a:latin typeface="+mn-lt"/>
          <a:ea typeface="+mn-ea"/>
          <a:cs typeface="+mn-cs"/>
        </a:defRPr>
      </a:lvl3pPr>
      <a:lvl4pPr marL="1528058" algn="l" defTabSz="1018705" rtl="0" eaLnBrk="1" latinLnBrk="0" hangingPunct="1">
        <a:defRPr sz="2000" kern="1200">
          <a:solidFill>
            <a:schemeClr val="tx1"/>
          </a:solidFill>
          <a:latin typeface="+mn-lt"/>
          <a:ea typeface="+mn-ea"/>
          <a:cs typeface="+mn-cs"/>
        </a:defRPr>
      </a:lvl4pPr>
      <a:lvl5pPr marL="2037411" algn="l" defTabSz="1018705" rtl="0" eaLnBrk="1" latinLnBrk="0" hangingPunct="1">
        <a:defRPr sz="2000" kern="1200">
          <a:solidFill>
            <a:schemeClr val="tx1"/>
          </a:solidFill>
          <a:latin typeface="+mn-lt"/>
          <a:ea typeface="+mn-ea"/>
          <a:cs typeface="+mn-cs"/>
        </a:defRPr>
      </a:lvl5pPr>
      <a:lvl6pPr marL="2546764" algn="l" defTabSz="1018705" rtl="0" eaLnBrk="1" latinLnBrk="0" hangingPunct="1">
        <a:defRPr sz="2000" kern="1200">
          <a:solidFill>
            <a:schemeClr val="tx1"/>
          </a:solidFill>
          <a:latin typeface="+mn-lt"/>
          <a:ea typeface="+mn-ea"/>
          <a:cs typeface="+mn-cs"/>
        </a:defRPr>
      </a:lvl6pPr>
      <a:lvl7pPr marL="3056116" algn="l" defTabSz="1018705" rtl="0" eaLnBrk="1" latinLnBrk="0" hangingPunct="1">
        <a:defRPr sz="2000" kern="1200">
          <a:solidFill>
            <a:schemeClr val="tx1"/>
          </a:solidFill>
          <a:latin typeface="+mn-lt"/>
          <a:ea typeface="+mn-ea"/>
          <a:cs typeface="+mn-cs"/>
        </a:defRPr>
      </a:lvl7pPr>
      <a:lvl8pPr marL="3565469" algn="l" defTabSz="1018705" rtl="0" eaLnBrk="1" latinLnBrk="0" hangingPunct="1">
        <a:defRPr sz="2000" kern="1200">
          <a:solidFill>
            <a:schemeClr val="tx1"/>
          </a:solidFill>
          <a:latin typeface="+mn-lt"/>
          <a:ea typeface="+mn-ea"/>
          <a:cs typeface="+mn-cs"/>
        </a:defRPr>
      </a:lvl8pPr>
      <a:lvl9pPr marL="4074821" algn="l" defTabSz="1018705"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5.xml"/><Relationship Id="rId5" Type="http://schemas.openxmlformats.org/officeDocument/2006/relationships/chart" Target="../charts/chart2.xm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3" Type="http://schemas.openxmlformats.org/officeDocument/2006/relationships/hyperlink" Target="pwc.com/payingtaxes" TargetMode="External"/><Relationship Id="rId2" Type="http://schemas.openxmlformats.org/officeDocument/2006/relationships/hyperlink" Target="http://pwc.blogs.com/economics_in_business/2013/09/summer-sunshine-warms-up-europe.html" TargetMode="External"/><Relationship Id="rId1" Type="http://schemas.openxmlformats.org/officeDocument/2006/relationships/slideLayout" Target="../slideLayouts/slideLayout15.xml"/><Relationship Id="rId6" Type="http://schemas.openxmlformats.org/officeDocument/2006/relationships/image" Target="../media/image3.jpeg"/><Relationship Id="rId5" Type="http://schemas.openxmlformats.org/officeDocument/2006/relationships/chart" Target="../charts/chart3.xml"/><Relationship Id="rId4" Type="http://schemas.openxmlformats.org/officeDocument/2006/relationships/hyperlink" Target="https://www.pwc.com/m1/en/publications/islamic_finance_capability_statement.pdf" TargetMode="External"/></Relationships>
</file>

<file path=ppt/slides/_rels/slide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15.xml"/><Relationship Id="rId4" Type="http://schemas.openxmlformats.org/officeDocument/2006/relationships/chart" Target="../charts/chart6.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5.xml"/><Relationship Id="rId6" Type="http://schemas.openxmlformats.org/officeDocument/2006/relationships/chart" Target="../charts/chart7.xml"/><Relationship Id="rId5" Type="http://schemas.openxmlformats.org/officeDocument/2006/relationships/image" Target="../media/image7.emf"/><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0017" r="4710"/>
          <a:stretch/>
        </p:blipFill>
        <p:spPr bwMode="auto">
          <a:xfrm>
            <a:off x="322402" y="1969737"/>
            <a:ext cx="2519983" cy="49169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bwMode="ltGray">
          <a:xfrm>
            <a:off x="756295" y="162124"/>
            <a:ext cx="2873969" cy="582414"/>
          </a:xfrm>
          <a:prstGeom prst="rect">
            <a:avLst/>
          </a:prstGeom>
          <a:solidFill>
            <a:schemeClr val="tx2"/>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Ins="36000" rtlCol="0" anchor="ctr"/>
          <a:lstStyle/>
          <a:p>
            <a:r>
              <a:rPr lang="ru-RU" sz="1300" b="1" i="1" dirty="0">
                <a:solidFill>
                  <a:schemeClr val="bg1"/>
                </a:solidFill>
                <a:latin typeface="Georgia" pitchFamily="18" charset="0"/>
              </a:rPr>
              <a:t>Обзор мировой экономики (Global Economy Watch)</a:t>
            </a:r>
          </a:p>
          <a:p>
            <a:r>
              <a:rPr lang="ru-RU" sz="1000" dirty="0" smtClean="0">
                <a:solidFill>
                  <a:schemeClr val="bg1"/>
                </a:solidFill>
                <a:latin typeface="Georgia" pitchFamily="18" charset="0"/>
              </a:rPr>
              <a:t>Декабрь 2013 г.</a:t>
            </a:r>
          </a:p>
        </p:txBody>
      </p:sp>
      <p:sp>
        <p:nvSpPr>
          <p:cNvPr id="9" name="Title Placeholder 1"/>
          <p:cNvSpPr txBox="1">
            <a:spLocks/>
          </p:cNvSpPr>
          <p:nvPr/>
        </p:nvSpPr>
        <p:spPr>
          <a:xfrm>
            <a:off x="468263" y="899604"/>
            <a:ext cx="6745495" cy="830188"/>
          </a:xfrm>
          <a:prstGeom prst="rect">
            <a:avLst/>
          </a:prstGeom>
        </p:spPr>
        <p:txBody>
          <a:bodyPr vert="horz" lIns="0" tIns="0" rIns="0" bIns="0" rtlCol="0" anchor="ctr" anchorCtr="0">
            <a:noAutofit/>
          </a:bodyPr>
          <a:lstStyle>
            <a:lvl1pPr algn="l" defTabSz="1018705" rtl="0" eaLnBrk="1" latinLnBrk="0" hangingPunct="1">
              <a:lnSpc>
                <a:spcPct val="100000"/>
              </a:lnSpc>
              <a:spcBef>
                <a:spcPct val="0"/>
              </a:spcBef>
              <a:buNone/>
              <a:defRPr sz="2000" b="1" i="1" kern="1200">
                <a:solidFill>
                  <a:schemeClr val="tx1"/>
                </a:solidFill>
                <a:latin typeface="+mj-lt"/>
                <a:ea typeface="+mj-ea"/>
                <a:cs typeface="+mj-cs"/>
              </a:defRPr>
            </a:lvl1pPr>
          </a:lstStyle>
          <a:p>
            <a:r>
              <a:rPr lang="ru-RU" dirty="0" smtClean="0">
                <a:solidFill>
                  <a:schemeClr val="tx2"/>
                </a:solidFill>
              </a:rPr>
              <a:t>Экономики стран Персидского залива — молодые, крупные и </a:t>
            </a:r>
            <a:r>
              <a:rPr lang="ru-RU" dirty="0" smtClean="0">
                <a:solidFill>
                  <a:schemeClr val="tx2"/>
                </a:solidFill>
              </a:rPr>
              <a:t>динамично растущие</a:t>
            </a:r>
            <a:endParaRPr lang="ru-RU" dirty="0">
              <a:solidFill>
                <a:schemeClr val="tx2"/>
              </a:solidFill>
            </a:endParaRPr>
          </a:p>
        </p:txBody>
      </p:sp>
      <p:cxnSp>
        <p:nvCxnSpPr>
          <p:cNvPr id="10" name="Shape 24"/>
          <p:cNvCxnSpPr/>
          <p:nvPr/>
        </p:nvCxnSpPr>
        <p:spPr>
          <a:xfrm flipV="1">
            <a:off x="913758" y="880523"/>
            <a:ext cx="6300000" cy="144000"/>
          </a:xfrm>
          <a:prstGeom prst="bentConnector3">
            <a:avLst>
              <a:gd name="adj1" fmla="val 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nvGrpSpPr>
          <p:cNvPr id="28" name="Group 27"/>
          <p:cNvGrpSpPr/>
          <p:nvPr/>
        </p:nvGrpSpPr>
        <p:grpSpPr>
          <a:xfrm>
            <a:off x="3160059" y="9811196"/>
            <a:ext cx="4008208" cy="508202"/>
            <a:chOff x="3276575" y="8947100"/>
            <a:chExt cx="3891692" cy="508202"/>
          </a:xfrm>
        </p:grpSpPr>
        <p:cxnSp>
          <p:nvCxnSpPr>
            <p:cNvPr id="22" name="Shape 24"/>
            <p:cNvCxnSpPr/>
            <p:nvPr/>
          </p:nvCxnSpPr>
          <p:spPr>
            <a:xfrm flipV="1">
              <a:off x="3276575" y="8947100"/>
              <a:ext cx="3888000" cy="144000"/>
            </a:xfrm>
            <a:prstGeom prst="bentConnector3">
              <a:avLst>
                <a:gd name="adj1" fmla="val 0"/>
              </a:avLst>
            </a:prstGeom>
            <a:ln w="12700">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424267" y="9091100"/>
              <a:ext cx="3744000" cy="364202"/>
            </a:xfrm>
            <a:prstGeom prst="rect">
              <a:avLst/>
            </a:prstGeom>
            <a:noFill/>
          </p:spPr>
          <p:txBody>
            <a:bodyPr wrap="square" lIns="0" tIns="0" rIns="0" bIns="0" rtlCol="0">
              <a:spAutoFit/>
            </a:bodyPr>
            <a:lstStyle/>
            <a:p>
              <a:pPr>
                <a:spcAft>
                  <a:spcPts val="100"/>
                </a:spcAft>
              </a:pPr>
              <a:r>
                <a:rPr lang="ru-RU" sz="1000" i="1" dirty="0">
                  <a:solidFill>
                    <a:schemeClr val="tx2"/>
                  </a:solidFill>
                  <a:latin typeface="Georgia" pitchFamily="18" charset="0"/>
                </a:rPr>
                <a:t>Периодически обновляемые данные можно найти в нашем блоге по адресу:</a:t>
              </a:r>
            </a:p>
            <a:p>
              <a:pPr>
                <a:spcAft>
                  <a:spcPts val="100"/>
                </a:spcAft>
              </a:pPr>
              <a:r>
                <a:rPr lang="ru-RU" sz="1200" b="1" i="1" dirty="0">
                  <a:solidFill>
                    <a:schemeClr val="tx2"/>
                  </a:solidFill>
                  <a:latin typeface="Georgia" pitchFamily="18" charset="0"/>
                </a:rPr>
                <a:t>pwc.blogs.com/economics_in_business</a:t>
              </a:r>
              <a:endParaRPr lang="ru-RU" sz="1200" b="1" i="1" dirty="0" smtClean="0">
                <a:solidFill>
                  <a:schemeClr val="tx2"/>
                </a:solidFill>
                <a:latin typeface="Georgia" pitchFamily="18" charset="0"/>
              </a:endParaRPr>
            </a:p>
          </p:txBody>
        </p:sp>
      </p:grpSp>
      <p:sp>
        <p:nvSpPr>
          <p:cNvPr id="25" name="TextBox 24"/>
          <p:cNvSpPr txBox="1"/>
          <p:nvPr/>
        </p:nvSpPr>
        <p:spPr>
          <a:xfrm>
            <a:off x="3060550" y="2092218"/>
            <a:ext cx="4248473" cy="4550626"/>
          </a:xfrm>
          <a:prstGeom prst="rect">
            <a:avLst/>
          </a:prstGeom>
          <a:noFill/>
        </p:spPr>
        <p:txBody>
          <a:bodyPr wrap="square" lIns="36000" tIns="36000" rIns="36000" bIns="36000" numCol="2" spcCol="108000" rtlCol="0" anchor="ctr">
            <a:noAutofit/>
          </a:bodyPr>
          <a:lstStyle/>
          <a:p>
            <a:pPr>
              <a:spcAft>
                <a:spcPts val="400"/>
              </a:spcAft>
            </a:pPr>
            <a:r>
              <a:rPr lang="ru-RU" sz="900" b="1" smtClean="0">
                <a:latin typeface="Georgia"/>
                <a:ea typeface="Calibri"/>
                <a:cs typeface="Times New Roman"/>
              </a:rPr>
              <a:t>Необходимо </a:t>
            </a:r>
            <a:r>
              <a:rPr lang="ru-RU" sz="900" b="1" dirty="0" smtClean="0">
                <a:latin typeface="Georgia"/>
                <a:ea typeface="Calibri"/>
                <a:cs typeface="Times New Roman"/>
              </a:rPr>
              <a:t>обратить </a:t>
            </a:r>
            <a:r>
              <a:rPr lang="ru-RU" sz="900" b="1" dirty="0" smtClean="0">
                <a:latin typeface="Georgia"/>
                <a:ea typeface="Calibri"/>
                <a:cs typeface="Times New Roman"/>
              </a:rPr>
              <a:t>особое внимание на </a:t>
            </a:r>
            <a:r>
              <a:rPr lang="ru-RU" sz="900" b="1" dirty="0" smtClean="0">
                <a:latin typeface="Georgia"/>
                <a:ea typeface="Calibri"/>
                <a:cs typeface="Times New Roman"/>
              </a:rPr>
              <a:t>страны </a:t>
            </a:r>
            <a:r>
              <a:rPr lang="ru-RU" sz="900" b="1" dirty="0">
                <a:latin typeface="Georgia"/>
                <a:ea typeface="Calibri"/>
                <a:cs typeface="Times New Roman"/>
              </a:rPr>
              <a:t>Совета сотрудничества арабских государств Персидского </a:t>
            </a:r>
            <a:r>
              <a:rPr lang="ru-RU" sz="900" b="1" dirty="0" smtClean="0">
                <a:latin typeface="Georgia"/>
                <a:ea typeface="Calibri"/>
                <a:cs typeface="Times New Roman"/>
              </a:rPr>
              <a:t>залива</a:t>
            </a:r>
            <a:endParaRPr lang="ru-RU" sz="900" b="1" dirty="0">
              <a:latin typeface="Georgia"/>
              <a:ea typeface="Calibri"/>
              <a:cs typeface="Times New Roman"/>
            </a:endParaRPr>
          </a:p>
          <a:p>
            <a:pPr>
              <a:spcAft>
                <a:spcPts val="400"/>
              </a:spcAft>
            </a:pPr>
            <a:r>
              <a:rPr lang="ru-RU" sz="700" dirty="0" smtClean="0">
                <a:latin typeface="Georgia"/>
                <a:ea typeface="Calibri"/>
                <a:cs typeface="Times New Roman"/>
              </a:rPr>
              <a:t>На </a:t>
            </a:r>
            <a:r>
              <a:rPr lang="ru-RU" sz="700" dirty="0">
                <a:latin typeface="Georgia"/>
                <a:ea typeface="Calibri"/>
                <a:cs typeface="Times New Roman"/>
              </a:rPr>
              <a:t>протяжении последнего десятилетия в центре внимания аналитиков были семь крупнейших стран с развивающейся экономикой (страны, входящие в E7*). Мы считаем, что экономика </a:t>
            </a:r>
            <a:r>
              <a:rPr lang="ru-RU" sz="700" dirty="0" smtClean="0">
                <a:latin typeface="Georgia"/>
                <a:ea typeface="Calibri"/>
                <a:cs typeface="Times New Roman"/>
              </a:rPr>
              <a:t>стран – членов </a:t>
            </a:r>
            <a:r>
              <a:rPr lang="ru-RU" sz="700" dirty="0">
                <a:latin typeface="Georgia"/>
                <a:ea typeface="Calibri"/>
                <a:cs typeface="Times New Roman"/>
              </a:rPr>
              <a:t>Совета сотрудничества арабских </a:t>
            </a:r>
            <a:r>
              <a:rPr lang="ru-RU" sz="700" dirty="0" smtClean="0">
                <a:latin typeface="Georgia"/>
                <a:ea typeface="Calibri"/>
                <a:cs typeface="Times New Roman"/>
              </a:rPr>
              <a:t>государств </a:t>
            </a:r>
            <a:r>
              <a:rPr lang="ru-RU" sz="700" dirty="0">
                <a:latin typeface="Georgia"/>
                <a:ea typeface="Calibri"/>
                <a:cs typeface="Times New Roman"/>
              </a:rPr>
              <a:t>Персидского залива </a:t>
            </a:r>
            <a:r>
              <a:rPr lang="ru-RU" sz="700" dirty="0" smtClean="0">
                <a:latin typeface="Georgia"/>
                <a:ea typeface="Calibri"/>
                <a:cs typeface="Times New Roman"/>
              </a:rPr>
              <a:t>(ССАГПЗ, англ. GCC</a:t>
            </a:r>
            <a:r>
              <a:rPr lang="ru-RU" sz="700" baseline="52000" dirty="0">
                <a:latin typeface="Georgia"/>
                <a:ea typeface="Calibri"/>
                <a:cs typeface="Times New Roman"/>
              </a:rPr>
              <a:t>**</a:t>
            </a:r>
            <a:r>
              <a:rPr lang="ru-RU" sz="700" dirty="0">
                <a:latin typeface="Georgia"/>
                <a:ea typeface="Calibri"/>
                <a:cs typeface="Times New Roman"/>
              </a:rPr>
              <a:t>) заслуживает большего внимания со стороны международного бизнес-сообщества.</a:t>
            </a:r>
          </a:p>
          <a:p>
            <a:pPr>
              <a:spcAft>
                <a:spcPts val="400"/>
              </a:spcAft>
            </a:pPr>
            <a:r>
              <a:rPr lang="ru-RU" sz="700" dirty="0">
                <a:latin typeface="Georgia"/>
                <a:ea typeface="Calibri"/>
                <a:cs typeface="Times New Roman"/>
              </a:rPr>
              <a:t> На это есть три причины:</a:t>
            </a:r>
          </a:p>
          <a:p>
            <a:pPr marL="171450" indent="-171450">
              <a:spcAft>
                <a:spcPts val="400"/>
              </a:spcAft>
              <a:buFont typeface="Arial" panose="020B0604020202020204" pitchFamily="34" charset="0"/>
              <a:buChar char="•"/>
            </a:pPr>
            <a:r>
              <a:rPr lang="ru-RU" sz="700" dirty="0">
                <a:latin typeface="Georgia"/>
                <a:ea typeface="Calibri"/>
                <a:cs typeface="Times New Roman"/>
              </a:rPr>
              <a:t>совокупно экономика всех стран ССАГПЗ по размеру не меньше экономики Индии;</a:t>
            </a:r>
          </a:p>
          <a:p>
            <a:pPr marL="171450" indent="-171450">
              <a:spcAft>
                <a:spcPts val="400"/>
              </a:spcAft>
              <a:buFont typeface="Arial" panose="020B0604020202020204" pitchFamily="34" charset="0"/>
              <a:buChar char="•"/>
            </a:pPr>
            <a:r>
              <a:rPr lang="ru-RU" sz="700" dirty="0">
                <a:latin typeface="Georgia"/>
                <a:ea typeface="Calibri"/>
                <a:cs typeface="Times New Roman"/>
              </a:rPr>
              <a:t>с 2000 года темпы экономического роста в этих странах в среднем превышали темпы роста большинства экономик </a:t>
            </a:r>
            <a:r>
              <a:rPr lang="ru-RU" sz="700" dirty="0" smtClean="0">
                <a:latin typeface="Georgia"/>
                <a:ea typeface="Calibri"/>
                <a:cs typeface="Times New Roman"/>
              </a:rPr>
              <a:t>E7, и </a:t>
            </a:r>
            <a:r>
              <a:rPr lang="ru-RU" sz="700" dirty="0">
                <a:latin typeface="Georgia"/>
                <a:ea typeface="Calibri"/>
                <a:cs typeface="Times New Roman"/>
              </a:rPr>
              <a:t>вполне вероятно, </a:t>
            </a:r>
            <a:r>
              <a:rPr lang="ru-RU" sz="700" dirty="0" smtClean="0">
                <a:latin typeface="Georgia"/>
                <a:ea typeface="Calibri"/>
                <a:cs typeface="Times New Roman"/>
              </a:rPr>
              <a:t>что эта </a:t>
            </a:r>
            <a:r>
              <a:rPr lang="ru-RU" sz="700" dirty="0">
                <a:latin typeface="Georgia"/>
                <a:ea typeface="Calibri"/>
                <a:cs typeface="Times New Roman"/>
              </a:rPr>
              <a:t>тенденция будет сохраняться: по прогнозам, </a:t>
            </a:r>
            <a:r>
              <a:rPr lang="ru-RU" sz="700" dirty="0" smtClean="0">
                <a:latin typeface="Georgia"/>
                <a:ea typeface="Calibri"/>
                <a:cs typeface="Times New Roman"/>
              </a:rPr>
              <a:t>к </a:t>
            </a:r>
            <a:r>
              <a:rPr lang="ru-RU" sz="700" dirty="0">
                <a:latin typeface="Georgia"/>
                <a:ea typeface="Calibri"/>
                <a:cs typeface="Times New Roman"/>
              </a:rPr>
              <a:t>2025 году трудоспособное население стран </a:t>
            </a:r>
            <a:r>
              <a:rPr lang="ru-RU" sz="700" dirty="0" smtClean="0">
                <a:latin typeface="Georgia"/>
                <a:ea typeface="Calibri"/>
                <a:cs typeface="Times New Roman"/>
              </a:rPr>
              <a:t>ССАГПЗ  </a:t>
            </a:r>
            <a:r>
              <a:rPr lang="ru-RU" sz="700" dirty="0">
                <a:latin typeface="Georgia"/>
                <a:ea typeface="Calibri"/>
                <a:cs typeface="Times New Roman"/>
              </a:rPr>
              <a:t>увеличится почти на треть; </a:t>
            </a:r>
            <a:endParaRPr lang="ru-RU" sz="700" dirty="0" smtClean="0">
              <a:latin typeface="Georgia"/>
              <a:ea typeface="Calibri"/>
              <a:cs typeface="Times New Roman"/>
            </a:endParaRPr>
          </a:p>
          <a:p>
            <a:pPr marL="171450" indent="-171450">
              <a:spcAft>
                <a:spcPts val="400"/>
              </a:spcAft>
              <a:buFont typeface="Arial" panose="020B0604020202020204" pitchFamily="34" charset="0"/>
              <a:buChar char="•"/>
            </a:pPr>
            <a:r>
              <a:rPr lang="ru-RU" sz="700" dirty="0">
                <a:latin typeface="Georgia"/>
                <a:ea typeface="Calibri"/>
                <a:cs typeface="Times New Roman"/>
              </a:rPr>
              <a:t>эти страны продолжают поддерживать благоприятный бизнес-климат, что в совокупности с уже сформировавшейся банковской системой обеспечило быстрый рост недобывающих отраслей экономики (см. </a:t>
            </a:r>
            <a:r>
              <a:rPr lang="ru-RU" sz="700" dirty="0" smtClean="0">
                <a:latin typeface="Georgia"/>
                <a:ea typeface="Calibri"/>
                <a:cs typeface="Times New Roman"/>
              </a:rPr>
              <a:t>график </a:t>
            </a:r>
            <a:r>
              <a:rPr lang="ru-RU" sz="700" dirty="0">
                <a:latin typeface="Georgia"/>
                <a:ea typeface="Calibri"/>
                <a:cs typeface="Times New Roman"/>
              </a:rPr>
              <a:t>1). </a:t>
            </a:r>
          </a:p>
          <a:p>
            <a:pPr>
              <a:spcAft>
                <a:spcPts val="400"/>
              </a:spcAft>
            </a:pPr>
            <a:r>
              <a:rPr lang="ru-RU" sz="700" dirty="0">
                <a:latin typeface="Georgia"/>
                <a:ea typeface="Calibri"/>
                <a:cs typeface="Times New Roman"/>
              </a:rPr>
              <a:t>Однако это </a:t>
            </a:r>
            <a:r>
              <a:rPr lang="ru-RU" sz="700" dirty="0" smtClean="0">
                <a:latin typeface="Georgia"/>
                <a:ea typeface="Calibri"/>
                <a:cs typeface="Times New Roman"/>
              </a:rPr>
              <a:t>неполная </a:t>
            </a:r>
            <a:r>
              <a:rPr lang="ru-RU" sz="700" dirty="0">
                <a:latin typeface="Georgia"/>
                <a:ea typeface="Calibri"/>
                <a:cs typeface="Times New Roman"/>
              </a:rPr>
              <a:t>картина. </a:t>
            </a:r>
          </a:p>
          <a:p>
            <a:pPr>
              <a:spcAft>
                <a:spcPts val="400"/>
              </a:spcAft>
            </a:pPr>
            <a:r>
              <a:rPr lang="ru-RU" sz="700" dirty="0">
                <a:latin typeface="Georgia"/>
                <a:ea typeface="Calibri"/>
                <a:cs typeface="Times New Roman"/>
              </a:rPr>
              <a:t>Возможность увеличения </a:t>
            </a:r>
            <a:r>
              <a:rPr lang="ru-RU" sz="700" dirty="0" smtClean="0">
                <a:latin typeface="Georgia"/>
                <a:ea typeface="Calibri"/>
                <a:cs typeface="Times New Roman"/>
              </a:rPr>
              <a:t>численности трудоспособного </a:t>
            </a:r>
            <a:r>
              <a:rPr lang="ru-RU" sz="700" dirty="0">
                <a:latin typeface="Georgia"/>
                <a:ea typeface="Calibri"/>
                <a:cs typeface="Times New Roman"/>
              </a:rPr>
              <a:t>населения </a:t>
            </a:r>
            <a:r>
              <a:rPr lang="ru-RU" sz="700" dirty="0" smtClean="0">
                <a:latin typeface="Georgia"/>
                <a:ea typeface="Calibri"/>
                <a:cs typeface="Times New Roman"/>
              </a:rPr>
              <a:t>ведет к возникновению проблемы </a:t>
            </a:r>
            <a:r>
              <a:rPr lang="ru-RU" sz="700" dirty="0">
                <a:latin typeface="Georgia"/>
                <a:ea typeface="Calibri"/>
                <a:cs typeface="Times New Roman"/>
              </a:rPr>
              <a:t>создания дополнительно 10 миллионов рабочих мест к 2025 </a:t>
            </a:r>
            <a:r>
              <a:rPr lang="ru-RU" sz="700" dirty="0" smtClean="0">
                <a:latin typeface="Georgia"/>
                <a:ea typeface="Calibri"/>
                <a:cs typeface="Times New Roman"/>
              </a:rPr>
              <a:t>году.</a:t>
            </a:r>
            <a:endParaRPr lang="ru-RU" sz="700" dirty="0">
              <a:latin typeface="Georgia"/>
              <a:ea typeface="Calibri"/>
              <a:cs typeface="Times New Roman"/>
            </a:endParaRPr>
          </a:p>
          <a:p>
            <a:pPr>
              <a:spcAft>
                <a:spcPts val="400"/>
              </a:spcAft>
            </a:pPr>
            <a:r>
              <a:rPr lang="ru-RU" sz="700" dirty="0">
                <a:latin typeface="Georgia"/>
                <a:ea typeface="Calibri"/>
                <a:cs typeface="Times New Roman"/>
              </a:rPr>
              <a:t>Мы полагаем, что необходимость решения этой проблемы дает странам Персидского залива великолепную возможность реализовать реформы, столь необходимые для диверсификации экономики, развития недобывающих отраслей и создания новых рабочих мест. </a:t>
            </a:r>
          </a:p>
          <a:p>
            <a:pPr>
              <a:spcAft>
                <a:spcPts val="400"/>
              </a:spcAft>
            </a:pPr>
            <a:r>
              <a:rPr lang="ru-RU" sz="700" dirty="0">
                <a:latin typeface="Georgia"/>
                <a:ea typeface="Calibri"/>
                <a:cs typeface="Times New Roman"/>
              </a:rPr>
              <a:t>Страны Персидского залива имеют все предпосылки для </a:t>
            </a:r>
            <a:r>
              <a:rPr lang="ru-RU" sz="700" dirty="0" smtClean="0">
                <a:latin typeface="Georgia"/>
                <a:ea typeface="Calibri"/>
                <a:cs typeface="Times New Roman"/>
              </a:rPr>
              <a:t>того, чтобы стать международным центром </a:t>
            </a:r>
            <a:r>
              <a:rPr lang="ru-RU" sz="700" dirty="0">
                <a:latin typeface="Georgia"/>
                <a:ea typeface="Calibri"/>
                <a:cs typeface="Times New Roman"/>
              </a:rPr>
              <a:t>исламского </a:t>
            </a:r>
            <a:r>
              <a:rPr lang="ru-RU" sz="700" dirty="0" smtClean="0">
                <a:latin typeface="Georgia"/>
                <a:ea typeface="Calibri"/>
                <a:cs typeface="Times New Roman"/>
              </a:rPr>
              <a:t>финансирования </a:t>
            </a:r>
            <a:r>
              <a:rPr lang="ru-RU" sz="700" dirty="0">
                <a:latin typeface="Georgia"/>
                <a:ea typeface="Calibri"/>
                <a:cs typeface="Times New Roman"/>
              </a:rPr>
              <a:t>и </a:t>
            </a:r>
            <a:r>
              <a:rPr lang="ru-RU" sz="700" dirty="0" smtClean="0">
                <a:latin typeface="Georgia"/>
                <a:ea typeface="Calibri"/>
                <a:cs typeface="Times New Roman"/>
              </a:rPr>
              <a:t>важным пунктом при  осуществлении </a:t>
            </a:r>
            <a:r>
              <a:rPr lang="ru-RU" sz="700" dirty="0">
                <a:latin typeface="Georgia"/>
                <a:ea typeface="Calibri"/>
                <a:cs typeface="Times New Roman"/>
              </a:rPr>
              <a:t>инвестиций «Юг – Юг».</a:t>
            </a:r>
          </a:p>
          <a:p>
            <a:pPr>
              <a:spcAft>
                <a:spcPts val="400"/>
              </a:spcAft>
            </a:pPr>
            <a:r>
              <a:rPr lang="ru-RU" sz="900" b="1" dirty="0">
                <a:latin typeface="Georgia"/>
                <a:ea typeface="Calibri"/>
                <a:cs typeface="Times New Roman"/>
              </a:rPr>
              <a:t>Мировой потребительский индекс PwC (МПИ) достиг </a:t>
            </a:r>
            <a:r>
              <a:rPr lang="ru-RU" sz="900" b="1" dirty="0" smtClean="0">
                <a:latin typeface="Georgia"/>
                <a:ea typeface="Calibri"/>
                <a:cs typeface="Times New Roman"/>
              </a:rPr>
              <a:t>новых </a:t>
            </a:r>
            <a:r>
              <a:rPr lang="ru-RU" sz="900" b="1" dirty="0">
                <a:latin typeface="Georgia"/>
                <a:ea typeface="Calibri"/>
                <a:cs typeface="Times New Roman"/>
              </a:rPr>
              <a:t>высоких значений</a:t>
            </a:r>
          </a:p>
          <a:p>
            <a:pPr>
              <a:spcAft>
                <a:spcPts val="400"/>
              </a:spcAft>
            </a:pPr>
            <a:r>
              <a:rPr lang="ru-RU" sz="700" dirty="0">
                <a:latin typeface="Georgia"/>
                <a:ea typeface="Calibri"/>
                <a:cs typeface="Times New Roman"/>
              </a:rPr>
              <a:t>В ноябре наш ведущий показатель объема потребительских расходов в мире (Мировой потребительский индекс PwC </a:t>
            </a:r>
            <a:r>
              <a:rPr lang="en-US" sz="700" dirty="0" smtClean="0">
                <a:latin typeface="Georgia"/>
                <a:ea typeface="Calibri"/>
                <a:cs typeface="Times New Roman"/>
              </a:rPr>
              <a:t>[</a:t>
            </a:r>
            <a:r>
              <a:rPr lang="ru-RU" sz="700" dirty="0" smtClean="0">
                <a:latin typeface="Georgia"/>
                <a:ea typeface="Calibri"/>
                <a:cs typeface="Times New Roman"/>
              </a:rPr>
              <a:t>МПИ</a:t>
            </a:r>
            <a:r>
              <a:rPr lang="en-US" sz="700" dirty="0" smtClean="0">
                <a:latin typeface="Georgia"/>
                <a:ea typeface="Calibri"/>
                <a:cs typeface="Times New Roman"/>
              </a:rPr>
              <a:t>]</a:t>
            </a:r>
            <a:r>
              <a:rPr lang="ru-RU" sz="700" dirty="0" smtClean="0">
                <a:latin typeface="Georgia"/>
                <a:ea typeface="Calibri"/>
                <a:cs typeface="Times New Roman"/>
              </a:rPr>
              <a:t>) </a:t>
            </a:r>
            <a:r>
              <a:rPr lang="ru-RU" sz="700" dirty="0">
                <a:latin typeface="Georgia"/>
                <a:ea typeface="Calibri"/>
                <a:cs typeface="Times New Roman"/>
              </a:rPr>
              <a:t>достиг самого высокого уровня с момента начала его публикации в октябре прошлого года: за год рост составил 3,8% (см. страницу 4). </a:t>
            </a:r>
          </a:p>
          <a:p>
            <a:pPr>
              <a:spcAft>
                <a:spcPts val="400"/>
              </a:spcAft>
            </a:pPr>
            <a:r>
              <a:rPr lang="ru-RU" sz="700" dirty="0">
                <a:latin typeface="Georgia"/>
                <a:ea typeface="Calibri"/>
                <a:cs typeface="Times New Roman"/>
              </a:rPr>
              <a:t>В значительной мере этот рост обусловлен более позитивными настроениями в связи с оживлением экономической ситуации в большинстве развитых стран, в </a:t>
            </a:r>
            <a:r>
              <a:rPr lang="ru-RU" sz="700" dirty="0" smtClean="0">
                <a:latin typeface="Georgia"/>
                <a:ea typeface="Calibri"/>
                <a:cs typeface="Times New Roman"/>
              </a:rPr>
              <a:t>частности </a:t>
            </a:r>
            <a:r>
              <a:rPr lang="ru-RU" sz="700" dirty="0">
                <a:latin typeface="Georgia"/>
                <a:ea typeface="Calibri"/>
                <a:cs typeface="Times New Roman"/>
              </a:rPr>
              <a:t>в Великобритании и США.</a:t>
            </a:r>
          </a:p>
          <a:p>
            <a:pPr>
              <a:spcAft>
                <a:spcPts val="400"/>
              </a:spcAft>
            </a:pPr>
            <a:r>
              <a:rPr lang="ru-RU" sz="900" b="1" dirty="0" smtClean="0">
                <a:latin typeface="Georgia"/>
                <a:ea typeface="Calibri"/>
                <a:cs typeface="Times New Roman"/>
              </a:rPr>
              <a:t>Еврозона перестала тормозить рост мирового ВВП</a:t>
            </a:r>
          </a:p>
          <a:p>
            <a:pPr>
              <a:spcAft>
                <a:spcPts val="400"/>
              </a:spcAft>
            </a:pPr>
            <a:r>
              <a:rPr lang="ru-RU" sz="700" dirty="0">
                <a:latin typeface="Georgia"/>
                <a:ea typeface="Calibri"/>
                <a:cs typeface="Times New Roman"/>
              </a:rPr>
              <a:t>Из стран еврозоны приходят положительные новости. Как показывают данные роста ВВП за 3-й квартал, рост ВВП в странах еврозоны за этот период составил 0,1%. Это дает основание говорить о том, что еврозона перестала тормозить рост мирового ВВП. </a:t>
            </a:r>
          </a:p>
          <a:p>
            <a:pPr>
              <a:spcAft>
                <a:spcPts val="400"/>
              </a:spcAft>
            </a:pPr>
            <a:r>
              <a:rPr lang="ru-RU" sz="700" dirty="0">
                <a:latin typeface="Georgia"/>
                <a:ea typeface="Calibri"/>
                <a:cs typeface="Times New Roman"/>
              </a:rPr>
              <a:t>Однако сохраняются существенные различия в темпах роста экономик отдельных стран еврозоны: периферийные страны все еще далеки от выхода на докризисные темпы роста ВВП.</a:t>
            </a:r>
          </a:p>
        </p:txBody>
      </p:sp>
      <p:cxnSp>
        <p:nvCxnSpPr>
          <p:cNvPr id="63" name="Straight Connector 62"/>
          <p:cNvCxnSpPr/>
          <p:nvPr/>
        </p:nvCxnSpPr>
        <p:spPr>
          <a:xfrm>
            <a:off x="3188786" y="9244572"/>
            <a:ext cx="3960000" cy="0"/>
          </a:xfrm>
          <a:prstGeom prst="line">
            <a:avLst/>
          </a:prstGeom>
          <a:ln w="1270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3188786" y="9442772"/>
            <a:ext cx="3960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a:off x="3197424" y="6778993"/>
            <a:ext cx="3904213" cy="215444"/>
          </a:xfrm>
          <a:prstGeom prst="rect">
            <a:avLst/>
          </a:prstGeom>
          <a:noFill/>
        </p:spPr>
        <p:txBody>
          <a:bodyPr wrap="square" lIns="0" tIns="0" rIns="0" bIns="0" rtlCol="0">
            <a:spAutoFit/>
          </a:bodyPr>
          <a:lstStyle/>
          <a:p>
            <a:pPr>
              <a:spcAft>
                <a:spcPts val="900"/>
              </a:spcAft>
            </a:pPr>
            <a:r>
              <a:rPr lang="ru-RU" sz="700" b="1" dirty="0"/>
              <a:t>График 1.  Темпы роста </a:t>
            </a:r>
            <a:r>
              <a:rPr lang="ru-RU" sz="700" b="1" dirty="0" smtClean="0"/>
              <a:t>доли недобывающих </a:t>
            </a:r>
            <a:r>
              <a:rPr lang="ru-RU" sz="700" b="1" dirty="0"/>
              <a:t>секторов экономики </a:t>
            </a:r>
            <a:r>
              <a:rPr lang="ru-RU" sz="700" b="1" dirty="0" smtClean="0"/>
              <a:t>в ВВП выше</a:t>
            </a:r>
            <a:r>
              <a:rPr lang="ru-RU" sz="700" b="1" dirty="0"/>
              <a:t>, чем темпы роста </a:t>
            </a:r>
            <a:r>
              <a:rPr lang="ru-RU" sz="700" b="1" dirty="0" smtClean="0"/>
              <a:t>доли нефтяной </a:t>
            </a:r>
            <a:r>
              <a:rPr lang="ru-RU" sz="700" b="1" dirty="0"/>
              <a:t>отрасли </a:t>
            </a:r>
            <a:r>
              <a:rPr lang="ru-RU" sz="700" b="1" dirty="0" smtClean="0"/>
              <a:t>в ВВП </a:t>
            </a:r>
            <a:r>
              <a:rPr lang="ru-RU" sz="700" b="1" dirty="0"/>
              <a:t>в двух крупнейших странах ССАГПЗ  </a:t>
            </a:r>
          </a:p>
        </p:txBody>
      </p:sp>
      <p:sp>
        <p:nvSpPr>
          <p:cNvPr id="78" name="TextBox 77"/>
          <p:cNvSpPr txBox="1"/>
          <p:nvPr/>
        </p:nvSpPr>
        <p:spPr>
          <a:xfrm>
            <a:off x="3175483" y="9244572"/>
            <a:ext cx="3584554" cy="107722"/>
          </a:xfrm>
          <a:prstGeom prst="rect">
            <a:avLst/>
          </a:prstGeom>
          <a:noFill/>
        </p:spPr>
        <p:txBody>
          <a:bodyPr wrap="square" lIns="0" tIns="0" rIns="0" bIns="0" rtlCol="0">
            <a:spAutoFit/>
          </a:bodyPr>
          <a:lstStyle/>
          <a:p>
            <a:pPr>
              <a:spcAft>
                <a:spcPts val="900"/>
              </a:spcAft>
            </a:pPr>
            <a:r>
              <a:rPr lang="ru-RU" sz="700" i="1" dirty="0">
                <a:latin typeface="Georgia" pitchFamily="18" charset="0"/>
              </a:rPr>
              <a:t>Источник: </a:t>
            </a:r>
            <a:r>
              <a:rPr lang="ru-RU" sz="700" i="1" dirty="0" smtClean="0">
                <a:latin typeface="Georgia" pitchFamily="18" charset="0"/>
              </a:rPr>
              <a:t>национальные </a:t>
            </a:r>
            <a:r>
              <a:rPr lang="ru-RU" sz="700" i="1" dirty="0">
                <a:latin typeface="Georgia" pitchFamily="18" charset="0"/>
              </a:rPr>
              <a:t>статистические службы; прогнозы PwC</a:t>
            </a:r>
          </a:p>
        </p:txBody>
      </p:sp>
      <p:pic>
        <p:nvPicPr>
          <p:cNvPr id="68" name="Picture 67" descr="C:\Documents and Settings\011929\My Documents\A - WORK\Branding\New brand for review\Fixed logos\Screen\PNG\PwC_fl_c.png"/>
          <p:cNvPicPr/>
          <p:nvPr/>
        </p:nvPicPr>
        <p:blipFill>
          <a:blip r:embed="rId3"/>
          <a:srcRect b="20175"/>
          <a:stretch>
            <a:fillRect/>
          </a:stretch>
        </p:blipFill>
        <p:spPr bwMode="auto">
          <a:xfrm>
            <a:off x="148564" y="9334903"/>
            <a:ext cx="1433830" cy="965835"/>
          </a:xfrm>
          <a:prstGeom prst="rect">
            <a:avLst/>
          </a:prstGeom>
          <a:noFill/>
          <a:ln w="9525">
            <a:noFill/>
            <a:miter lim="800000"/>
            <a:headEnd/>
            <a:tailEnd/>
          </a:ln>
        </p:spPr>
      </p:pic>
      <p:sp>
        <p:nvSpPr>
          <p:cNvPr id="698" name="TextBox 697"/>
          <p:cNvSpPr txBox="1"/>
          <p:nvPr/>
        </p:nvSpPr>
        <p:spPr>
          <a:xfrm>
            <a:off x="2939392" y="1847253"/>
            <a:ext cx="4040428" cy="244965"/>
          </a:xfrm>
          <a:prstGeom prst="rect">
            <a:avLst/>
          </a:prstGeom>
          <a:noFill/>
        </p:spPr>
        <p:txBody>
          <a:bodyPr wrap="square" lIns="0" tIns="0" rIns="0" bIns="0" numCol="2" spcCol="108000" rtlCol="0">
            <a:noAutofit/>
          </a:bodyPr>
          <a:lstStyle/>
          <a:p>
            <a:pPr>
              <a:spcAft>
                <a:spcPts val="300"/>
              </a:spcAft>
            </a:pPr>
            <a:r>
              <a:rPr lang="ru-RU" sz="1200" b="1" i="1" dirty="0">
                <a:solidFill>
                  <a:schemeClr val="tx2"/>
                </a:solidFill>
                <a:latin typeface="Georgia" pitchFamily="18" charset="0"/>
              </a:rPr>
              <a:t>Краткий обзор</a:t>
            </a:r>
            <a:endParaRPr lang="ru-RU" sz="700" dirty="0" smtClean="0">
              <a:latin typeface="+mj-lt"/>
            </a:endParaRPr>
          </a:p>
        </p:txBody>
      </p:sp>
      <p:cxnSp>
        <p:nvCxnSpPr>
          <p:cNvPr id="62" name="Straight Connector 61"/>
          <p:cNvCxnSpPr/>
          <p:nvPr/>
        </p:nvCxnSpPr>
        <p:spPr>
          <a:xfrm>
            <a:off x="3169531" y="6877050"/>
            <a:ext cx="3960000" cy="0"/>
          </a:xfrm>
          <a:prstGeom prst="line">
            <a:avLst/>
          </a:prstGeom>
          <a:ln w="1270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3204069" y="6728361"/>
            <a:ext cx="3960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32" name="Chart 31"/>
          <p:cNvGraphicFramePr/>
          <p:nvPr>
            <p:extLst>
              <p:ext uri="{D42A27DB-BD31-4B8C-83A1-F6EECF244321}">
                <p14:modId xmlns:p14="http://schemas.microsoft.com/office/powerpoint/2010/main" val="3625996190"/>
              </p:ext>
            </p:extLst>
          </p:nvPr>
        </p:nvGraphicFramePr>
        <p:xfrm>
          <a:off x="3060551" y="7074892"/>
          <a:ext cx="2108235" cy="216968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5" name="Chart 34"/>
          <p:cNvGraphicFramePr/>
          <p:nvPr>
            <p:extLst>
              <p:ext uri="{D42A27DB-BD31-4B8C-83A1-F6EECF244321}">
                <p14:modId xmlns:p14="http://schemas.microsoft.com/office/powerpoint/2010/main" val="367903809"/>
              </p:ext>
            </p:extLst>
          </p:nvPr>
        </p:nvGraphicFramePr>
        <p:xfrm>
          <a:off x="5161564" y="7074892"/>
          <a:ext cx="2024086" cy="2344980"/>
        </p:xfrm>
        <a:graphic>
          <a:graphicData uri="http://schemas.openxmlformats.org/drawingml/2006/chart">
            <c:chart xmlns:c="http://schemas.openxmlformats.org/drawingml/2006/chart" xmlns:r="http://schemas.openxmlformats.org/officeDocument/2006/relationships" r:id="rId5"/>
          </a:graphicData>
        </a:graphic>
      </p:graphicFrame>
      <p:sp>
        <p:nvSpPr>
          <p:cNvPr id="2" name="TextBox 1"/>
          <p:cNvSpPr txBox="1"/>
          <p:nvPr/>
        </p:nvSpPr>
        <p:spPr>
          <a:xfrm>
            <a:off x="3924647" y="7506940"/>
            <a:ext cx="805519" cy="144016"/>
          </a:xfrm>
          <a:prstGeom prst="rect">
            <a:avLst/>
          </a:prstGeom>
          <a:noFill/>
        </p:spPr>
        <p:txBody>
          <a:bodyPr wrap="square" lIns="0" tIns="0" rIns="0" bIns="0" rtlCol="0">
            <a:noAutofit/>
          </a:bodyPr>
          <a:lstStyle/>
          <a:p>
            <a:pPr>
              <a:spcAft>
                <a:spcPts val="900"/>
              </a:spcAft>
            </a:pPr>
            <a:r>
              <a:rPr lang="ru-RU" sz="750" b="1" dirty="0" smtClean="0">
                <a:solidFill>
                  <a:schemeClr val="accent6"/>
                </a:solidFill>
              </a:rPr>
              <a:t>Доля недобывающих секторов в ВВП</a:t>
            </a:r>
          </a:p>
        </p:txBody>
      </p:sp>
      <p:sp>
        <p:nvSpPr>
          <p:cNvPr id="36" name="TextBox 35"/>
          <p:cNvSpPr txBox="1"/>
          <p:nvPr/>
        </p:nvSpPr>
        <p:spPr>
          <a:xfrm>
            <a:off x="4135757" y="8371036"/>
            <a:ext cx="724993" cy="288032"/>
          </a:xfrm>
          <a:prstGeom prst="rect">
            <a:avLst/>
          </a:prstGeom>
          <a:noFill/>
        </p:spPr>
        <p:txBody>
          <a:bodyPr wrap="square" lIns="0" tIns="0" rIns="0" bIns="0" rtlCol="0" anchor="b">
            <a:noAutofit/>
          </a:bodyPr>
          <a:lstStyle/>
          <a:p>
            <a:pPr>
              <a:spcAft>
                <a:spcPts val="900"/>
              </a:spcAft>
            </a:pPr>
            <a:r>
              <a:rPr lang="ru-RU" sz="750" b="1" dirty="0" smtClean="0">
                <a:solidFill>
                  <a:schemeClr val="accent1"/>
                </a:solidFill>
              </a:rPr>
              <a:t>Доля нефтяной отрасли в ВВП</a:t>
            </a:r>
            <a:endParaRPr lang="ru-RU" sz="750" b="1" dirty="0">
              <a:solidFill>
                <a:schemeClr val="accent1"/>
              </a:solidFill>
            </a:endParaRPr>
          </a:p>
        </p:txBody>
      </p:sp>
      <p:sp>
        <p:nvSpPr>
          <p:cNvPr id="37" name="TextBox 36"/>
          <p:cNvSpPr txBox="1"/>
          <p:nvPr/>
        </p:nvSpPr>
        <p:spPr>
          <a:xfrm>
            <a:off x="6300912" y="8443044"/>
            <a:ext cx="713686" cy="360040"/>
          </a:xfrm>
          <a:prstGeom prst="rect">
            <a:avLst/>
          </a:prstGeom>
          <a:noFill/>
        </p:spPr>
        <p:txBody>
          <a:bodyPr wrap="square" lIns="0" tIns="0" rIns="0" bIns="0" rtlCol="0" anchor="b">
            <a:noAutofit/>
          </a:bodyPr>
          <a:lstStyle/>
          <a:p>
            <a:pPr>
              <a:spcAft>
                <a:spcPts val="900"/>
              </a:spcAft>
            </a:pPr>
            <a:r>
              <a:rPr lang="ru-RU" sz="750" b="1" dirty="0">
                <a:solidFill>
                  <a:schemeClr val="accent1"/>
                </a:solidFill>
              </a:rPr>
              <a:t>Доля нефтяной отрасли в ВВП</a:t>
            </a:r>
          </a:p>
        </p:txBody>
      </p:sp>
      <p:sp>
        <p:nvSpPr>
          <p:cNvPr id="38" name="TextBox 37"/>
          <p:cNvSpPr txBox="1"/>
          <p:nvPr/>
        </p:nvSpPr>
        <p:spPr>
          <a:xfrm>
            <a:off x="6102718" y="7506940"/>
            <a:ext cx="805519" cy="72484"/>
          </a:xfrm>
          <a:prstGeom prst="rect">
            <a:avLst/>
          </a:prstGeom>
          <a:noFill/>
        </p:spPr>
        <p:txBody>
          <a:bodyPr wrap="square" lIns="0" tIns="0" rIns="0" bIns="0" rtlCol="0">
            <a:noAutofit/>
          </a:bodyPr>
          <a:lstStyle/>
          <a:p>
            <a:pPr>
              <a:spcAft>
                <a:spcPts val="900"/>
              </a:spcAft>
            </a:pPr>
            <a:r>
              <a:rPr lang="ru-RU" sz="750" b="1" dirty="0">
                <a:solidFill>
                  <a:schemeClr val="accent6"/>
                </a:solidFill>
              </a:rPr>
              <a:t>Доля недобывающих секторов в ВВП</a:t>
            </a:r>
          </a:p>
        </p:txBody>
      </p:sp>
      <p:sp>
        <p:nvSpPr>
          <p:cNvPr id="3" name="TextBox 2"/>
          <p:cNvSpPr txBox="1"/>
          <p:nvPr/>
        </p:nvSpPr>
        <p:spPr>
          <a:xfrm>
            <a:off x="3175484" y="9442772"/>
            <a:ext cx="4038274" cy="728464"/>
          </a:xfrm>
          <a:prstGeom prst="rect">
            <a:avLst/>
          </a:prstGeom>
          <a:noFill/>
        </p:spPr>
        <p:txBody>
          <a:bodyPr wrap="square" lIns="0" tIns="0" rIns="0" bIns="0" rtlCol="0">
            <a:noAutofit/>
          </a:bodyPr>
          <a:lstStyle/>
          <a:p>
            <a:pPr lvl="0"/>
            <a:r>
              <a:rPr lang="ru-RU" sz="650" dirty="0" smtClean="0">
                <a:solidFill>
                  <a:srgbClr val="000000"/>
                </a:solidFill>
                <a:latin typeface="Georgia"/>
                <a:ea typeface="Calibri"/>
                <a:cs typeface="Times New Roman"/>
              </a:rPr>
              <a:t>* Семь </a:t>
            </a:r>
            <a:r>
              <a:rPr lang="ru-RU" sz="650" dirty="0" smtClean="0">
                <a:solidFill>
                  <a:srgbClr val="000000"/>
                </a:solidFill>
                <a:latin typeface="Georgia"/>
                <a:ea typeface="Calibri"/>
                <a:cs typeface="Times New Roman"/>
              </a:rPr>
              <a:t>крупнейших стран </a:t>
            </a:r>
            <a:r>
              <a:rPr lang="ru-RU" sz="650" dirty="0" smtClean="0">
                <a:solidFill>
                  <a:srgbClr val="000000"/>
                </a:solidFill>
                <a:latin typeface="Georgia"/>
                <a:ea typeface="Calibri"/>
                <a:cs typeface="Times New Roman"/>
              </a:rPr>
              <a:t>с развивающейся экономикой (E7): Китай, Индия, Бразилия, Россия, Мексика, Турция и Индонезия.</a:t>
            </a:r>
          </a:p>
          <a:p>
            <a:pPr lvl="0"/>
            <a:r>
              <a:rPr lang="ru-RU" sz="650" dirty="0">
                <a:solidFill>
                  <a:srgbClr val="000000"/>
                </a:solidFill>
                <a:latin typeface="Georgia"/>
                <a:ea typeface="Calibri"/>
                <a:cs typeface="Times New Roman"/>
              </a:rPr>
              <a:t>** </a:t>
            </a:r>
            <a:r>
              <a:rPr lang="ru-RU" sz="650" dirty="0" smtClean="0">
                <a:solidFill>
                  <a:srgbClr val="000000"/>
                </a:solidFill>
                <a:latin typeface="Georgia"/>
                <a:ea typeface="Calibri"/>
                <a:cs typeface="Times New Roman"/>
              </a:rPr>
              <a:t>Совет </a:t>
            </a:r>
            <a:r>
              <a:rPr lang="ru-RU" sz="650" dirty="0">
                <a:solidFill>
                  <a:srgbClr val="000000"/>
                </a:solidFill>
                <a:latin typeface="Georgia"/>
                <a:ea typeface="Calibri"/>
                <a:cs typeface="Times New Roman"/>
              </a:rPr>
              <a:t>сотрудничества арабских </a:t>
            </a:r>
            <a:r>
              <a:rPr lang="ru-RU" sz="650" dirty="0" smtClean="0">
                <a:solidFill>
                  <a:srgbClr val="000000"/>
                </a:solidFill>
                <a:latin typeface="Georgia"/>
                <a:ea typeface="Calibri"/>
                <a:cs typeface="Times New Roman"/>
              </a:rPr>
              <a:t>государств </a:t>
            </a:r>
            <a:r>
              <a:rPr lang="ru-RU" sz="650" dirty="0">
                <a:solidFill>
                  <a:srgbClr val="000000"/>
                </a:solidFill>
                <a:latin typeface="Georgia"/>
                <a:ea typeface="Calibri"/>
                <a:cs typeface="Times New Roman"/>
              </a:rPr>
              <a:t>Персидского </a:t>
            </a:r>
            <a:r>
              <a:rPr lang="ru-RU" sz="650" dirty="0">
                <a:solidFill>
                  <a:srgbClr val="000000"/>
                </a:solidFill>
                <a:latin typeface="Georgia"/>
                <a:ea typeface="Calibri"/>
                <a:cs typeface="Times New Roman"/>
              </a:rPr>
              <a:t>залива </a:t>
            </a:r>
            <a:r>
              <a:rPr lang="ru-RU" sz="650" dirty="0">
                <a:solidFill>
                  <a:srgbClr val="000000"/>
                </a:solidFill>
                <a:latin typeface="Georgia"/>
                <a:ea typeface="Calibri"/>
                <a:cs typeface="Times New Roman"/>
              </a:rPr>
              <a:t>(</a:t>
            </a:r>
            <a:r>
              <a:rPr lang="ru-RU" sz="650" dirty="0">
                <a:solidFill>
                  <a:srgbClr val="000000"/>
                </a:solidFill>
                <a:latin typeface="Georgia"/>
                <a:ea typeface="Calibri"/>
                <a:cs typeface="Times New Roman"/>
              </a:rPr>
              <a:t>ССАГПЗ</a:t>
            </a:r>
            <a:r>
              <a:rPr lang="ru-RU" sz="650" dirty="0">
                <a:solidFill>
                  <a:srgbClr val="000000"/>
                </a:solidFill>
                <a:latin typeface="Georgia"/>
                <a:ea typeface="Calibri"/>
                <a:cs typeface="Times New Roman"/>
              </a:rPr>
              <a:t>): </a:t>
            </a:r>
            <a:r>
              <a:rPr lang="ru-RU" sz="650" dirty="0">
                <a:solidFill>
                  <a:srgbClr val="000000"/>
                </a:solidFill>
                <a:latin typeface="Georgia"/>
                <a:ea typeface="Calibri"/>
                <a:cs typeface="Times New Roman"/>
              </a:rPr>
              <a:t>Объединенные </a:t>
            </a:r>
            <a:r>
              <a:rPr lang="ru-RU" sz="650" dirty="0">
                <a:solidFill>
                  <a:srgbClr val="000000"/>
                </a:solidFill>
                <a:latin typeface="Georgia"/>
                <a:ea typeface="Calibri"/>
                <a:cs typeface="Times New Roman"/>
              </a:rPr>
              <a:t>арабские эмираты, Саудовская Аравия, Бахрейн, Оман, Катар и Кувейт</a:t>
            </a:r>
          </a:p>
        </p:txBody>
      </p:sp>
    </p:spTree>
    <p:extLst>
      <p:ext uri="{BB962C8B-B14F-4D97-AF65-F5344CB8AC3E}">
        <p14:creationId xmlns:p14="http://schemas.microsoft.com/office/powerpoint/2010/main" val="39979186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p:nvPr/>
        </p:nvSpPr>
        <p:spPr bwMode="ltGray">
          <a:xfrm>
            <a:off x="410021" y="5994772"/>
            <a:ext cx="6759431" cy="3888432"/>
          </a:xfrm>
          <a:prstGeom prst="rect">
            <a:avLst/>
          </a:prstGeom>
          <a:solidFill>
            <a:schemeClr val="tx2"/>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numCol="3" spcCol="180000" rtlCol="0" anchor="t" anchorCtr="0"/>
          <a:lstStyle/>
          <a:p>
            <a:endParaRPr lang="ru-RU" sz="700" b="1" dirty="0" smtClean="0">
              <a:latin typeface="+mj-lt"/>
            </a:endParaRPr>
          </a:p>
          <a:p>
            <a:endParaRPr lang="ru-RU" sz="700" b="1" dirty="0" smtClean="0">
              <a:latin typeface="+mj-lt"/>
            </a:endParaRPr>
          </a:p>
          <a:p>
            <a:endParaRPr lang="ru-RU" sz="700" b="1" dirty="0">
              <a:latin typeface="+mj-lt"/>
            </a:endParaRPr>
          </a:p>
          <a:p>
            <a:endParaRPr lang="ru-RU" sz="700" b="1" dirty="0">
              <a:latin typeface="+mj-lt"/>
            </a:endParaRPr>
          </a:p>
          <a:p>
            <a:endParaRPr lang="ru-RU" sz="700" b="1" dirty="0" smtClean="0">
              <a:latin typeface="+mj-lt"/>
            </a:endParaRPr>
          </a:p>
          <a:p>
            <a:pPr>
              <a:spcAft>
                <a:spcPts val="500"/>
              </a:spcAft>
            </a:pPr>
            <a:endParaRPr lang="ru-RU" sz="700" dirty="0">
              <a:solidFill>
                <a:schemeClr val="tx1"/>
              </a:solidFill>
              <a:latin typeface="Georgia"/>
              <a:ea typeface="Calibri"/>
              <a:cs typeface="Times New Roman"/>
            </a:endParaRPr>
          </a:p>
          <a:p>
            <a:pPr>
              <a:spcAft>
                <a:spcPts val="500"/>
              </a:spcAft>
            </a:pPr>
            <a:r>
              <a:rPr lang="ru-RU" sz="700" b="1" dirty="0">
                <a:solidFill>
                  <a:schemeClr val="bg1"/>
                </a:solidFill>
                <a:latin typeface="Georgia"/>
                <a:ea typeface="Calibri"/>
                <a:cs typeface="Times New Roman"/>
              </a:rPr>
              <a:t>Как Вы оцениваете состояние экономики </a:t>
            </a:r>
            <a:r>
              <a:rPr lang="ru-RU" sz="700" b="1" dirty="0">
                <a:solidFill>
                  <a:schemeClr val="bg1"/>
                </a:solidFill>
                <a:latin typeface="Georgia"/>
                <a:ea typeface="Calibri"/>
                <a:cs typeface="Times New Roman"/>
              </a:rPr>
              <a:t>стран ССАГПЗ</a:t>
            </a:r>
            <a:r>
              <a:rPr lang="ru-RU" sz="700" b="1" dirty="0">
                <a:solidFill>
                  <a:schemeClr val="bg1"/>
                </a:solidFill>
                <a:latin typeface="Georgia"/>
                <a:ea typeface="Calibri"/>
                <a:cs typeface="Times New Roman"/>
              </a:rPr>
              <a:t>?</a:t>
            </a:r>
            <a:endParaRPr lang="ru-RU" sz="700" b="1" dirty="0">
              <a:solidFill>
                <a:schemeClr val="bg1"/>
              </a:solidFill>
              <a:latin typeface="Georgia"/>
              <a:ea typeface="Calibri"/>
              <a:cs typeface="Times New Roman"/>
            </a:endParaRPr>
          </a:p>
          <a:p>
            <a:r>
              <a:rPr lang="ru-RU" sz="700" dirty="0">
                <a:latin typeface="+mj-lt"/>
              </a:rPr>
              <a:t>У </a:t>
            </a:r>
            <a:r>
              <a:rPr lang="ru-RU" sz="700" dirty="0">
                <a:latin typeface="+mj-lt"/>
              </a:rPr>
              <a:t>стран </a:t>
            </a:r>
            <a:r>
              <a:rPr lang="ru-RU" sz="700" dirty="0">
                <a:latin typeface="+mj-lt"/>
              </a:rPr>
              <a:t>— </a:t>
            </a:r>
            <a:r>
              <a:rPr lang="ru-RU" sz="700" dirty="0">
                <a:latin typeface="+mj-lt"/>
              </a:rPr>
              <a:t>членов </a:t>
            </a:r>
            <a:r>
              <a:rPr lang="ru-RU" sz="700" dirty="0">
                <a:latin typeface="+mj-lt"/>
              </a:rPr>
              <a:t>ССАГПЗ </a:t>
            </a:r>
            <a:r>
              <a:rPr lang="ru-RU" sz="700" dirty="0">
                <a:latin typeface="+mj-lt"/>
              </a:rPr>
              <a:t>много </a:t>
            </a:r>
            <a:r>
              <a:rPr lang="ru-RU" sz="700" dirty="0">
                <a:latin typeface="+mj-lt"/>
              </a:rPr>
              <a:t>поводов </a:t>
            </a:r>
            <a:r>
              <a:rPr lang="ru-RU" sz="700" dirty="0">
                <a:latin typeface="+mj-lt"/>
              </a:rPr>
              <a:t>для оптимизма, и мы ожидаем, что ВВП этих стран продолжит расти более быстрыми темпами, чем </a:t>
            </a:r>
            <a:r>
              <a:rPr lang="ru-RU" sz="700" dirty="0" smtClean="0">
                <a:latin typeface="+mj-lt"/>
              </a:rPr>
              <a:t>другие </a:t>
            </a:r>
            <a:r>
              <a:rPr lang="ru-RU" sz="700" dirty="0">
                <a:latin typeface="+mj-lt"/>
              </a:rPr>
              <a:t>быстрорастущие рынки. Решительная позиция правительств и </a:t>
            </a:r>
            <a:r>
              <a:rPr lang="ru-RU" sz="700" dirty="0" smtClean="0">
                <a:latin typeface="+mj-lt"/>
              </a:rPr>
              <a:t>руководителей </a:t>
            </a:r>
            <a:r>
              <a:rPr lang="ru-RU" sz="700" dirty="0">
                <a:latin typeface="+mj-lt"/>
              </a:rPr>
              <a:t>стран </a:t>
            </a:r>
            <a:r>
              <a:rPr lang="ru-RU" sz="700" dirty="0">
                <a:latin typeface="+mj-lt"/>
              </a:rPr>
              <a:t>ССАГПЗ</a:t>
            </a:r>
            <a:r>
              <a:rPr lang="ru-RU" sz="700" dirty="0">
                <a:latin typeface="+mj-lt"/>
              </a:rPr>
              <a:t> </a:t>
            </a:r>
            <a:r>
              <a:rPr lang="ru-RU" sz="700" dirty="0">
                <a:latin typeface="+mj-lt"/>
              </a:rPr>
              <a:t>в отношении </a:t>
            </a:r>
            <a:r>
              <a:rPr lang="ru-RU" sz="700" dirty="0">
                <a:latin typeface="+mj-lt"/>
              </a:rPr>
              <a:t>диверсификации экономики и </a:t>
            </a:r>
            <a:r>
              <a:rPr lang="ru-RU" sz="700" dirty="0" smtClean="0">
                <a:latin typeface="+mj-lt"/>
              </a:rPr>
              <a:t>развития </a:t>
            </a:r>
            <a:r>
              <a:rPr lang="ru-RU" sz="700" dirty="0">
                <a:latin typeface="+mj-lt"/>
              </a:rPr>
              <a:t>секторов, не связанных с нефтяной отраслью, а также в отношении повышения привлекательности бизнес-климата означает, что эти страны создают прочную платформу для устойчивого будущего роста. Помимо решительных шагов в этом </a:t>
            </a:r>
            <a:r>
              <a:rPr lang="ru-RU" sz="700" dirty="0" smtClean="0">
                <a:latin typeface="+mj-lt"/>
              </a:rPr>
              <a:t>направлении, </a:t>
            </a:r>
            <a:r>
              <a:rPr lang="ru-RU" sz="700" dirty="0">
                <a:latin typeface="+mj-lt"/>
              </a:rPr>
              <a:t>мы отмечаем значительные инвестиции в создание физической инфраструктуры (транспорт и энергетика), а также в программы, направленные на улучшение ситуации на рынке занятости, строительство жилья, совершенствования здравоохранения и образования </a:t>
            </a:r>
            <a:r>
              <a:rPr lang="ru-RU" sz="700" dirty="0" smtClean="0">
                <a:latin typeface="+mj-lt"/>
              </a:rPr>
              <a:t>во </a:t>
            </a:r>
            <a:r>
              <a:rPr lang="ru-RU" sz="700" dirty="0">
                <a:latin typeface="+mj-lt"/>
              </a:rPr>
              <a:t>всех странах </a:t>
            </a:r>
            <a:r>
              <a:rPr lang="ru-RU" sz="700" dirty="0">
                <a:latin typeface="+mj-lt"/>
              </a:rPr>
              <a:t>ССАГПЗ</a:t>
            </a:r>
            <a:r>
              <a:rPr lang="ru-RU" sz="700" dirty="0">
                <a:latin typeface="+mj-lt"/>
              </a:rPr>
              <a:t>. </a:t>
            </a:r>
            <a:endParaRPr lang="ru-RU" sz="700" dirty="0">
              <a:latin typeface="+mj-lt"/>
            </a:endParaRPr>
          </a:p>
          <a:p>
            <a:pPr>
              <a:lnSpc>
                <a:spcPct val="30000"/>
              </a:lnSpc>
            </a:pPr>
            <a:r>
              <a:rPr lang="ru-RU" sz="700" dirty="0" smtClean="0"/>
              <a:t> </a:t>
            </a:r>
            <a:endParaRPr lang="ru-RU" sz="700" b="1" dirty="0">
              <a:latin typeface="+mj-lt"/>
            </a:endParaRPr>
          </a:p>
          <a:p>
            <a:r>
              <a:rPr lang="ru-RU" sz="700" b="1" dirty="0" smtClean="0">
                <a:solidFill>
                  <a:schemeClr val="bg1"/>
                </a:solidFill>
                <a:latin typeface="Georgia"/>
                <a:ea typeface="Calibri"/>
                <a:cs typeface="Times New Roman"/>
              </a:rPr>
              <a:t>Каковы основные факторы дальнейшего </a:t>
            </a:r>
            <a:r>
              <a:rPr lang="ru-RU" sz="700" b="1" dirty="0" smtClean="0">
                <a:solidFill>
                  <a:schemeClr val="bg1"/>
                </a:solidFill>
                <a:latin typeface="Georgia"/>
                <a:ea typeface="Calibri"/>
                <a:cs typeface="Times New Roman"/>
              </a:rPr>
              <a:t>экономического </a:t>
            </a:r>
            <a:r>
              <a:rPr lang="ru-RU" sz="700" b="1" dirty="0" smtClean="0">
                <a:solidFill>
                  <a:schemeClr val="bg1"/>
                </a:solidFill>
                <a:latin typeface="Georgia"/>
                <a:ea typeface="Calibri"/>
                <a:cs typeface="Times New Roman"/>
              </a:rPr>
              <a:t>роста в </a:t>
            </a:r>
            <a:r>
              <a:rPr lang="ru-RU" sz="700" b="1" dirty="0">
                <a:solidFill>
                  <a:schemeClr val="bg1"/>
                </a:solidFill>
                <a:latin typeface="Georgia"/>
                <a:ea typeface="Calibri"/>
                <a:cs typeface="Times New Roman"/>
              </a:rPr>
              <a:t>странах ССАГПЗ?</a:t>
            </a:r>
            <a:r>
              <a:rPr sz="700" b="1" dirty="0">
                <a:solidFill>
                  <a:schemeClr val="bg1"/>
                </a:solidFill>
                <a:latin typeface="Georgia"/>
                <a:ea typeface="Calibri"/>
                <a:cs typeface="Times New Roman"/>
              </a:rPr>
              <a:t/>
            </a:r>
            <a:br>
              <a:rPr sz="700" b="1" dirty="0">
                <a:solidFill>
                  <a:schemeClr val="bg1"/>
                </a:solidFill>
                <a:latin typeface="Georgia"/>
                <a:ea typeface="Calibri"/>
                <a:cs typeface="Times New Roman"/>
              </a:rPr>
            </a:br>
            <a:r>
              <a:rPr lang="ru-RU" sz="700" dirty="0" smtClean="0">
                <a:latin typeface="+mj-lt"/>
              </a:rPr>
              <a:t>Цены на нефть, безусловно, способствуют росту экономики. Но при этом мы </a:t>
            </a:r>
            <a:r>
              <a:rPr lang="ru-RU" sz="700" dirty="0" smtClean="0">
                <a:latin typeface="+mj-lt"/>
              </a:rPr>
              <a:t>ожидаем, </a:t>
            </a:r>
            <a:r>
              <a:rPr lang="ru-RU" sz="700" dirty="0" smtClean="0">
                <a:latin typeface="+mj-lt"/>
              </a:rPr>
              <a:t>что в следующие десять лет темпы роста недобывающих отраслей экономики составят примерно 8%*. Мы отмечаем целый ряд дополнительных факторов, которые будут способствовать экономическому росту в будущем, в частности, это политическая стабильность, макроэкономические реформы и модернизация, </a:t>
            </a:r>
            <a:r>
              <a:rPr lang="ru-RU" sz="700" dirty="0" smtClean="0">
                <a:latin typeface="+mj-lt"/>
              </a:rPr>
              <a:t>а также </a:t>
            </a:r>
            <a:r>
              <a:rPr lang="ru-RU" sz="700" dirty="0" smtClean="0">
                <a:latin typeface="+mj-lt"/>
              </a:rPr>
              <a:t>усиление конкуренции в частном секторе. Например, система налогообложения в ОАЭ, Катаре и Саудовской Аравии — самая необременительная в мире и занимает первые </a:t>
            </a:r>
            <a:r>
              <a:rPr lang="ru-RU" sz="700" dirty="0" smtClean="0">
                <a:latin typeface="+mj-lt"/>
              </a:rPr>
              <a:t>три </a:t>
            </a:r>
            <a:r>
              <a:rPr lang="ru-RU" sz="700" dirty="0" smtClean="0">
                <a:latin typeface="+mj-lt"/>
              </a:rPr>
              <a:t>места в общем налоговом рейтинге**. </a:t>
            </a:r>
            <a:r>
              <a:rPr lang="ru-RU" sz="700" dirty="0" smtClean="0">
                <a:latin typeface="+mj-lt"/>
              </a:rPr>
              <a:t>И </a:t>
            </a:r>
            <a:r>
              <a:rPr lang="ru-RU" sz="700" dirty="0" smtClean="0">
                <a:latin typeface="+mj-lt"/>
              </a:rPr>
              <a:t>наконец, рост числа специалистов в регионе, включая как граждан </a:t>
            </a:r>
            <a:r>
              <a:rPr lang="ru-RU" sz="700" dirty="0">
                <a:latin typeface="+mj-lt"/>
              </a:rPr>
              <a:t>стран </a:t>
            </a:r>
            <a:r>
              <a:rPr lang="ru-RU" sz="700" dirty="0">
                <a:latin typeface="+mj-lt"/>
              </a:rPr>
              <a:t>ССАГПЗ</a:t>
            </a:r>
            <a:r>
              <a:rPr lang="ru-RU" sz="700" dirty="0" smtClean="0">
                <a:latin typeface="+mj-lt"/>
              </a:rPr>
              <a:t>, </a:t>
            </a:r>
            <a:r>
              <a:rPr lang="ru-RU" sz="700" dirty="0" smtClean="0">
                <a:latin typeface="+mj-lt"/>
              </a:rPr>
              <a:t>так и граждан </a:t>
            </a:r>
            <a:r>
              <a:rPr lang="ru-RU" sz="700" dirty="0" smtClean="0">
                <a:latin typeface="+mj-lt"/>
              </a:rPr>
              <a:t>других </a:t>
            </a:r>
            <a:r>
              <a:rPr lang="ru-RU" sz="700" dirty="0" smtClean="0">
                <a:latin typeface="+mj-lt"/>
              </a:rPr>
              <a:t>стран, создает прекрасные возможности. </a:t>
            </a:r>
          </a:p>
          <a:p>
            <a:pPr>
              <a:lnSpc>
                <a:spcPct val="30000"/>
              </a:lnSpc>
            </a:pPr>
            <a:endParaRPr lang="ru-RU" sz="700" dirty="0">
              <a:latin typeface="+mj-lt"/>
            </a:endParaRPr>
          </a:p>
          <a:p>
            <a:pPr>
              <a:spcAft>
                <a:spcPts val="500"/>
              </a:spcAft>
            </a:pPr>
            <a:r>
              <a:rPr lang="ru-RU" sz="700" b="1" dirty="0">
                <a:solidFill>
                  <a:schemeClr val="bg1"/>
                </a:solidFill>
                <a:latin typeface="Georgia"/>
                <a:ea typeface="Calibri"/>
                <a:cs typeface="Times New Roman"/>
              </a:rPr>
              <a:t>Какова, по Вашему мнению, роль стран </a:t>
            </a:r>
            <a:r>
              <a:rPr lang="ru-RU" sz="700" b="1" dirty="0">
                <a:solidFill>
                  <a:schemeClr val="bg1"/>
                </a:solidFill>
                <a:latin typeface="Georgia"/>
                <a:ea typeface="Calibri"/>
                <a:cs typeface="Times New Roman"/>
              </a:rPr>
              <a:t>ССАГПЗ</a:t>
            </a:r>
            <a:r>
              <a:rPr lang="ru-RU" sz="700" b="1" dirty="0">
                <a:solidFill>
                  <a:schemeClr val="bg1"/>
                </a:solidFill>
                <a:latin typeface="Georgia"/>
                <a:ea typeface="Calibri"/>
                <a:cs typeface="Times New Roman"/>
              </a:rPr>
              <a:t> </a:t>
            </a:r>
            <a:r>
              <a:rPr lang="ru-RU" sz="700" b="1" dirty="0">
                <a:solidFill>
                  <a:schemeClr val="bg1"/>
                </a:solidFill>
                <a:latin typeface="Georgia"/>
                <a:ea typeface="Calibri"/>
                <a:cs typeface="Times New Roman"/>
              </a:rPr>
              <a:t>в</a:t>
            </a:r>
            <a:r>
              <a:rPr lang="ru-RU" sz="700" b="1" dirty="0">
                <a:solidFill>
                  <a:schemeClr val="bg1"/>
                </a:solidFill>
                <a:latin typeface="Georgia"/>
                <a:ea typeface="Calibri"/>
                <a:cs typeface="Times New Roman"/>
              </a:rPr>
              <a:t> </a:t>
            </a:r>
            <a:r>
              <a:rPr lang="ru-RU" sz="700" b="1" dirty="0" smtClean="0">
                <a:solidFill>
                  <a:schemeClr val="bg1"/>
                </a:solidFill>
                <a:latin typeface="Georgia"/>
                <a:ea typeface="Calibri"/>
                <a:cs typeface="Times New Roman"/>
              </a:rPr>
              <a:t>увеличении объемов торговли </a:t>
            </a:r>
            <a:r>
              <a:rPr lang="ru-RU" sz="700" b="1" dirty="0">
                <a:solidFill>
                  <a:schemeClr val="bg1"/>
                </a:solidFill>
                <a:latin typeface="Georgia"/>
                <a:ea typeface="Calibri"/>
                <a:cs typeface="Times New Roman"/>
              </a:rPr>
              <a:t>и инвестиционных потоков в Южном полушарии?</a:t>
            </a:r>
            <a:endParaRPr lang="ru-RU" sz="700" b="1" dirty="0">
              <a:latin typeface="+mj-lt"/>
            </a:endParaRPr>
          </a:p>
          <a:p>
            <a:r>
              <a:rPr lang="ru-RU" sz="700" dirty="0">
                <a:latin typeface="+mj-lt"/>
              </a:rPr>
              <a:t>Страны </a:t>
            </a:r>
            <a:r>
              <a:rPr lang="ru-RU" sz="700" dirty="0">
                <a:latin typeface="+mj-lt"/>
              </a:rPr>
              <a:t>ССАГПЗ</a:t>
            </a:r>
            <a:r>
              <a:rPr lang="ru-RU" sz="700" dirty="0">
                <a:latin typeface="+mj-lt"/>
              </a:rPr>
              <a:t> </a:t>
            </a:r>
            <a:r>
              <a:rPr lang="ru-RU" sz="700" dirty="0">
                <a:latin typeface="+mj-lt"/>
              </a:rPr>
              <a:t>хорошо </a:t>
            </a:r>
            <a:r>
              <a:rPr lang="ru-RU" sz="700" dirty="0">
                <a:latin typeface="+mj-lt"/>
              </a:rPr>
              <a:t>справляются с решением двух фундаментальных задач. Во-первых, эти страны являются финансовым центром региона. </a:t>
            </a:r>
            <a:r>
              <a:rPr lang="ru-RU" sz="700" dirty="0" smtClean="0">
                <a:latin typeface="+mj-lt"/>
              </a:rPr>
              <a:t>К примеру, </a:t>
            </a:r>
            <a:r>
              <a:rPr lang="ru-RU" sz="700" dirty="0">
                <a:latin typeface="+mj-lt"/>
              </a:rPr>
              <a:t>Дубай уже заявил о своем намерении стать мировым центром исламского финансирования. Один только этот элемент финансового сектора демонстрирует высокие темпы роста, и мы ожидаем, что активы мирового центра исламского финансирования более чем удвоятся в цене в течение следующих 4 лет по сравнению с их текущей стоимостью в размере 1,2 трлн долларов США***.</a:t>
            </a:r>
          </a:p>
          <a:p>
            <a:r>
              <a:rPr lang="ru-RU" sz="700" dirty="0">
                <a:latin typeface="+mj-lt"/>
              </a:rPr>
              <a:t>Во-вторых, авиакомпании региона успешно развиваются и с максимальной выгодой использовали инвестиции и пассажиропотоки </a:t>
            </a:r>
            <a:r>
              <a:rPr lang="ru-RU" sz="700" dirty="0" smtClean="0">
                <a:latin typeface="+mj-lt"/>
              </a:rPr>
              <a:t>в течение последних </a:t>
            </a:r>
            <a:r>
              <a:rPr lang="ru-RU" sz="700" dirty="0">
                <a:latin typeface="+mj-lt"/>
              </a:rPr>
              <a:t>10 лет. Их стратегическое позиционирование себя в качестве крупных пересадочных пунктов и маршрутов обеспечило им высокие темпы роста и место среди крупнейших авиаперевозчиков мира.</a:t>
            </a:r>
          </a:p>
          <a:p>
            <a:endParaRPr lang="ru-RU" sz="700" dirty="0" smtClean="0">
              <a:latin typeface="+mj-lt"/>
            </a:endParaRPr>
          </a:p>
          <a:p>
            <a:pPr>
              <a:spcAft>
                <a:spcPts val="500"/>
              </a:spcAft>
            </a:pPr>
            <a:r>
              <a:rPr lang="ru-RU" sz="700" b="1" dirty="0" smtClean="0">
                <a:solidFill>
                  <a:schemeClr val="bg1"/>
                </a:solidFill>
                <a:latin typeface="Georgia"/>
                <a:ea typeface="Calibri"/>
                <a:cs typeface="Times New Roman"/>
              </a:rPr>
              <a:t>По Вашему мнению, если Дубай выиграет право на проведение </a:t>
            </a:r>
            <a:r>
              <a:rPr lang="ru-RU" sz="700" b="1" dirty="0" smtClean="0">
                <a:solidFill>
                  <a:schemeClr val="bg1"/>
                </a:solidFill>
                <a:latin typeface="Georgia"/>
                <a:ea typeface="Calibri"/>
                <a:cs typeface="Times New Roman"/>
              </a:rPr>
              <a:t>«Экспо-2020», </a:t>
            </a:r>
            <a:r>
              <a:rPr lang="ru-RU" sz="700" b="1" dirty="0" smtClean="0">
                <a:solidFill>
                  <a:schemeClr val="bg1"/>
                </a:solidFill>
                <a:latin typeface="Georgia"/>
                <a:ea typeface="Calibri"/>
                <a:cs typeface="Times New Roman"/>
              </a:rPr>
              <a:t>как это может повлиять на ОАЭ и страны </a:t>
            </a:r>
            <a:r>
              <a:rPr lang="ru-RU" sz="700" b="1" dirty="0">
                <a:solidFill>
                  <a:schemeClr val="bg1"/>
                </a:solidFill>
                <a:latin typeface="Georgia"/>
                <a:ea typeface="Calibri"/>
                <a:cs typeface="Times New Roman"/>
              </a:rPr>
              <a:t>ССАГПЗ </a:t>
            </a:r>
            <a:r>
              <a:rPr lang="ru-RU" sz="700" b="1" dirty="0" smtClean="0">
                <a:solidFill>
                  <a:schemeClr val="bg1"/>
                </a:solidFill>
                <a:latin typeface="Georgia"/>
                <a:ea typeface="Calibri"/>
                <a:cs typeface="Times New Roman"/>
              </a:rPr>
              <a:t>в целом? </a:t>
            </a:r>
            <a:endParaRPr lang="ru-RU" sz="700" b="1" dirty="0">
              <a:latin typeface="+mj-lt"/>
            </a:endParaRPr>
          </a:p>
          <a:p>
            <a:r>
              <a:rPr lang="ru-RU" sz="700" dirty="0" smtClean="0">
                <a:latin typeface="+mj-lt"/>
              </a:rPr>
              <a:t>Всемирная выставка — это формат, который существует более 150 лет, но который при этом остается актуальным и </a:t>
            </a:r>
            <a:r>
              <a:rPr lang="ru-RU" sz="700" dirty="0" smtClean="0">
                <a:latin typeface="+mj-lt"/>
              </a:rPr>
              <a:t>современным.  </a:t>
            </a:r>
            <a:r>
              <a:rPr lang="ru-RU" sz="700" dirty="0" smtClean="0">
                <a:latin typeface="+mj-lt"/>
              </a:rPr>
              <a:t>Мы ожидаем, что проведение </a:t>
            </a:r>
            <a:r>
              <a:rPr lang="ru-RU" sz="700" dirty="0" smtClean="0">
                <a:latin typeface="+mj-lt"/>
              </a:rPr>
              <a:t>«Экспо-2020»  </a:t>
            </a:r>
            <a:r>
              <a:rPr lang="ru-RU" sz="700" dirty="0" smtClean="0">
                <a:latin typeface="+mj-lt"/>
              </a:rPr>
              <a:t>принесет ощутимые и долгосрочные выгоды ОАЭ, </a:t>
            </a:r>
            <a:r>
              <a:rPr lang="ru-RU" sz="700" dirty="0">
                <a:latin typeface="+mj-lt"/>
              </a:rPr>
              <a:t>странам </a:t>
            </a:r>
            <a:r>
              <a:rPr lang="ru-RU" sz="700" dirty="0">
                <a:latin typeface="+mj-lt"/>
              </a:rPr>
              <a:t>ССАГПЗ</a:t>
            </a:r>
            <a:r>
              <a:rPr lang="ru-RU" sz="700" dirty="0">
                <a:latin typeface="+mj-lt"/>
              </a:rPr>
              <a:t> и региону </a:t>
            </a:r>
            <a:r>
              <a:rPr lang="ru-RU" sz="700" dirty="0" smtClean="0">
                <a:latin typeface="+mj-lt"/>
              </a:rPr>
              <a:t>Ближнего Востока в целом. Наследие </a:t>
            </a:r>
            <a:r>
              <a:rPr lang="ru-RU" sz="700" dirty="0" smtClean="0">
                <a:latin typeface="+mj-lt"/>
              </a:rPr>
              <a:t>«Экспо» </a:t>
            </a:r>
            <a:r>
              <a:rPr lang="ru-RU" sz="700" dirty="0" smtClean="0">
                <a:latin typeface="+mj-lt"/>
              </a:rPr>
              <a:t>сохранится: это не только изменения во взглядах населения, но и инвестиции правительства в создание инфраструктуры. </a:t>
            </a:r>
          </a:p>
          <a:p>
            <a:endParaRPr lang="ru-RU" sz="700" dirty="0" smtClean="0">
              <a:latin typeface="+mj-lt"/>
            </a:endParaRPr>
          </a:p>
          <a:p>
            <a:endParaRPr lang="ru-RU" sz="700" dirty="0">
              <a:latin typeface="+mj-lt"/>
            </a:endParaRPr>
          </a:p>
        </p:txBody>
      </p:sp>
      <p:sp>
        <p:nvSpPr>
          <p:cNvPr id="10" name="Title Placeholder 1"/>
          <p:cNvSpPr txBox="1">
            <a:spLocks/>
          </p:cNvSpPr>
          <p:nvPr/>
        </p:nvSpPr>
        <p:spPr>
          <a:xfrm>
            <a:off x="468265" y="656655"/>
            <a:ext cx="6692804" cy="727645"/>
          </a:xfrm>
          <a:prstGeom prst="rect">
            <a:avLst/>
          </a:prstGeom>
        </p:spPr>
        <p:txBody>
          <a:bodyPr vert="horz" lIns="0" tIns="0" rIns="0" bIns="0" rtlCol="0" anchor="t" anchorCtr="0">
            <a:noAutofit/>
          </a:bodyPr>
          <a:lstStyle>
            <a:lvl1pPr algn="l" defTabSz="1018705" rtl="0" eaLnBrk="1" latinLnBrk="0" hangingPunct="1">
              <a:lnSpc>
                <a:spcPct val="100000"/>
              </a:lnSpc>
              <a:spcBef>
                <a:spcPct val="0"/>
              </a:spcBef>
              <a:buNone/>
              <a:defRPr sz="2000" b="1" i="1" kern="1200">
                <a:solidFill>
                  <a:schemeClr val="tx1"/>
                </a:solidFill>
                <a:latin typeface="+mj-lt"/>
                <a:ea typeface="+mj-ea"/>
                <a:cs typeface="+mj-cs"/>
              </a:defRPr>
            </a:lvl1pPr>
          </a:lstStyle>
          <a:p>
            <a:r>
              <a:rPr lang="ru-RU" sz="1400" dirty="0" smtClean="0">
                <a:solidFill>
                  <a:schemeClr val="tx2"/>
                </a:solidFill>
              </a:rPr>
              <a:t>Развитие экономической ситуации: еврозоне по-прежнему еще далеко до полного оздоровления экономической ситуации</a:t>
            </a:r>
            <a:r>
              <a:rPr lang="ru-RU" sz="1400" dirty="0" smtClean="0"/>
              <a:t> </a:t>
            </a:r>
            <a:endParaRPr lang="ru-RU" sz="1400" b="0" i="0" dirty="0">
              <a:solidFill>
                <a:schemeClr val="tx2"/>
              </a:solidFill>
            </a:endParaRPr>
          </a:p>
        </p:txBody>
      </p:sp>
      <p:cxnSp>
        <p:nvCxnSpPr>
          <p:cNvPr id="11" name="Shape 24"/>
          <p:cNvCxnSpPr/>
          <p:nvPr/>
        </p:nvCxnSpPr>
        <p:spPr>
          <a:xfrm flipV="1">
            <a:off x="388937" y="596712"/>
            <a:ext cx="6768000" cy="144000"/>
          </a:xfrm>
          <a:prstGeom prst="bentConnector3">
            <a:avLst>
              <a:gd name="adj1" fmla="val 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410021" y="1548423"/>
            <a:ext cx="3679726" cy="4104414"/>
          </a:xfrm>
          <a:prstGeom prst="rect">
            <a:avLst/>
          </a:prstGeom>
          <a:noFill/>
        </p:spPr>
        <p:txBody>
          <a:bodyPr wrap="square" lIns="0" tIns="0" rIns="0" bIns="0" numCol="1" spcCol="180000" rtlCol="0">
            <a:noAutofit/>
          </a:bodyPr>
          <a:lstStyle/>
          <a:p>
            <a:pPr lvl="0">
              <a:spcBef>
                <a:spcPts val="200"/>
              </a:spcBef>
              <a:spcAft>
                <a:spcPts val="200"/>
              </a:spcAft>
            </a:pPr>
            <a:r>
              <a:rPr lang="ru-RU" sz="800" b="1" dirty="0" smtClean="0">
                <a:latin typeface="Georgia"/>
                <a:ea typeface="Calibri"/>
                <a:cs typeface="Times New Roman"/>
              </a:rPr>
              <a:t>Но </a:t>
            </a:r>
            <a:r>
              <a:rPr lang="ru-RU" sz="800" b="1" dirty="0">
                <a:latin typeface="Georgia"/>
                <a:ea typeface="Calibri"/>
                <a:cs typeface="Times New Roman"/>
              </a:rPr>
              <a:t>еврозона </a:t>
            </a:r>
            <a:r>
              <a:rPr lang="ru-RU" sz="800" b="1" dirty="0" smtClean="0">
                <a:latin typeface="Georgia"/>
                <a:ea typeface="Calibri"/>
                <a:cs typeface="Times New Roman"/>
              </a:rPr>
              <a:t>по крайней мере </a:t>
            </a:r>
            <a:r>
              <a:rPr lang="ru-RU" sz="800" b="1" dirty="0" smtClean="0">
                <a:latin typeface="Georgia"/>
                <a:ea typeface="Calibri"/>
                <a:cs typeface="Times New Roman"/>
              </a:rPr>
              <a:t>перестала </a:t>
            </a:r>
            <a:r>
              <a:rPr lang="ru-RU" sz="800" b="1" dirty="0">
                <a:latin typeface="Georgia"/>
                <a:ea typeface="Calibri"/>
                <a:cs typeface="Times New Roman"/>
              </a:rPr>
              <a:t>тянуть вниз уровень мирового ВВП </a:t>
            </a:r>
          </a:p>
          <a:p>
            <a:pPr lvl="0">
              <a:spcBef>
                <a:spcPts val="200"/>
              </a:spcBef>
              <a:spcAft>
                <a:spcPts val="200"/>
              </a:spcAft>
            </a:pPr>
            <a:r>
              <a:rPr lang="ru-RU" sz="800" dirty="0">
                <a:latin typeface="Georgia"/>
                <a:ea typeface="Calibri"/>
                <a:cs typeface="Times New Roman"/>
              </a:rPr>
              <a:t>Согласно последним данным, полученным из еврозоны, экономика стран валютного союза выросла в 3-м квартале на 0,1%, что подтверждает наш вывод о слабом, но постепенном восстановлении экономики.</a:t>
            </a:r>
          </a:p>
          <a:p>
            <a:pPr lvl="0">
              <a:spcBef>
                <a:spcPts val="200"/>
              </a:spcBef>
              <a:spcAft>
                <a:spcPts val="200"/>
              </a:spcAft>
            </a:pPr>
            <a:r>
              <a:rPr lang="ru-RU" sz="800" dirty="0">
                <a:latin typeface="Georgia"/>
                <a:ea typeface="Calibri"/>
                <a:cs typeface="Times New Roman"/>
              </a:rPr>
              <a:t>Несмотря на скромные темпы роста экономик Испании и Португалии, новости из этих стран носят </a:t>
            </a:r>
            <a:r>
              <a:rPr lang="ru-RU" sz="800" dirty="0" smtClean="0">
                <a:latin typeface="Georgia"/>
                <a:ea typeface="Calibri"/>
                <a:cs typeface="Times New Roman"/>
              </a:rPr>
              <a:t> положительный </a:t>
            </a:r>
            <a:r>
              <a:rPr lang="ru-RU" sz="800" dirty="0">
                <a:latin typeface="Georgia"/>
                <a:ea typeface="Calibri"/>
                <a:cs typeface="Times New Roman"/>
              </a:rPr>
              <a:t>характер: темпы роста в 3-м квартале составили 0,1% и 0,2% соответственно. Отчасти этот рост обусловлен увеличением туристических потоков, о чем мы писали недавно в нашем блоге</a:t>
            </a:r>
            <a:r>
              <a:rPr lang="ru-RU" sz="800" baseline="36000" dirty="0" smtClean="0">
                <a:latin typeface="Georgia"/>
                <a:ea typeface="Calibri"/>
                <a:cs typeface="Times New Roman"/>
              </a:rPr>
              <a:t>1</a:t>
            </a:r>
            <a:r>
              <a:rPr lang="ru-RU" sz="800" dirty="0">
                <a:latin typeface="Georgia"/>
                <a:ea typeface="Calibri"/>
                <a:cs typeface="Times New Roman"/>
              </a:rPr>
              <a:t>.</a:t>
            </a:r>
          </a:p>
          <a:p>
            <a:pPr>
              <a:spcAft>
                <a:spcPts val="500"/>
              </a:spcAft>
            </a:pPr>
            <a:r>
              <a:rPr lang="ru-RU" sz="800" b="1" dirty="0" smtClean="0">
                <a:latin typeface="Georgia"/>
                <a:ea typeface="Calibri"/>
                <a:cs typeface="Times New Roman"/>
              </a:rPr>
              <a:t>Существенные различия в темпах роста экономик отдельных стран еврозоны сохраняются</a:t>
            </a:r>
            <a:endParaRPr lang="ru-RU" sz="800" dirty="0">
              <a:latin typeface="Georgia"/>
              <a:ea typeface="Calibri"/>
              <a:cs typeface="Times New Roman"/>
            </a:endParaRPr>
          </a:p>
          <a:p>
            <a:pPr>
              <a:spcAft>
                <a:spcPts val="500"/>
              </a:spcAft>
            </a:pPr>
            <a:r>
              <a:rPr lang="ru-RU" sz="800" dirty="0">
                <a:latin typeface="Georgia"/>
                <a:ea typeface="Calibri"/>
                <a:cs typeface="Times New Roman"/>
              </a:rPr>
              <a:t>Различия сохраняются как в темпах экономического роста, так и в уровне ВВП по сравнению с докризисными значениями. Как видно из графика 4, экономика Германии выросла примерно на 4% с момента начала кризиса (по нашему определению, это четвертый квартал 2007 </a:t>
            </a:r>
            <a:r>
              <a:rPr lang="ru-RU" sz="800" dirty="0" smtClean="0">
                <a:latin typeface="Georgia"/>
                <a:ea typeface="Calibri"/>
                <a:cs typeface="Times New Roman"/>
              </a:rPr>
              <a:t>года). </a:t>
            </a:r>
            <a:r>
              <a:rPr lang="ru-RU" sz="800" dirty="0">
                <a:latin typeface="Georgia"/>
                <a:ea typeface="Calibri"/>
                <a:cs typeface="Times New Roman"/>
              </a:rPr>
              <a:t>При этом экономики периферийных стран по-прежнему далеки от докризисных значений: например, ВВП Испании все еще на 5% меньше докризисного уровня. </a:t>
            </a:r>
          </a:p>
          <a:p>
            <a:pPr>
              <a:spcAft>
                <a:spcPts val="500"/>
              </a:spcAft>
            </a:pPr>
            <a:r>
              <a:rPr lang="ru-RU" sz="800" dirty="0">
                <a:latin typeface="Georgia"/>
                <a:ea typeface="Calibri"/>
                <a:cs typeface="Times New Roman"/>
              </a:rPr>
              <a:t>Мы прогнозируем, что средние темпы роста еврозоны составят в следующем году 0,9%. Хорошая новость, однако, состоит в том, что этот показатель выше минимальных ежегодных средних темпов роста, которые необходимы еврозоне для выхода на докризисный уровень ВВП к 2015 </a:t>
            </a:r>
            <a:r>
              <a:rPr lang="ru-RU" sz="800" dirty="0" smtClean="0">
                <a:latin typeface="Georgia"/>
                <a:ea typeface="Calibri"/>
                <a:cs typeface="Times New Roman"/>
              </a:rPr>
              <a:t>году </a:t>
            </a:r>
            <a:r>
              <a:rPr lang="ru-RU" sz="800" dirty="0">
                <a:latin typeface="Georgia"/>
                <a:ea typeface="Calibri"/>
                <a:cs typeface="Times New Roman"/>
              </a:rPr>
              <a:t>(см. таблицу 1).  </a:t>
            </a:r>
          </a:p>
          <a:p>
            <a:pPr>
              <a:spcAft>
                <a:spcPts val="500"/>
              </a:spcAft>
            </a:pPr>
            <a:r>
              <a:rPr lang="ru-RU" sz="800" dirty="0" smtClean="0">
                <a:latin typeface="Georgia"/>
                <a:ea typeface="Calibri"/>
                <a:cs typeface="Times New Roman"/>
              </a:rPr>
              <a:t>Но, </a:t>
            </a:r>
            <a:r>
              <a:rPr lang="ru-RU" sz="800" dirty="0">
                <a:latin typeface="Georgia"/>
                <a:ea typeface="Calibri"/>
                <a:cs typeface="Times New Roman"/>
              </a:rPr>
              <a:t>как видно из таблицы 1, периферийным странам еврозоны будет гораздо сложнее достичь таких темпов роста. Например, как показывает наш анализ, экономика Италии, у которой самые низкие результаты (см. график 2), должна расти в среднем на 4,1% в год для того, чтобы к 2015 году выйти на докризисный уровень, или (что более реально) на 1,3% в год для достижения той же цели к 2020 году. Но даже эта цель может оказаться </a:t>
            </a:r>
            <a:r>
              <a:rPr lang="ru-RU" sz="800" dirty="0" smtClean="0">
                <a:latin typeface="Georgia"/>
                <a:ea typeface="Calibri"/>
                <a:cs typeface="Times New Roman"/>
              </a:rPr>
              <a:t>труднодостижимой</a:t>
            </a:r>
            <a:r>
              <a:rPr lang="ru-RU" sz="800" dirty="0">
                <a:latin typeface="Georgia"/>
                <a:ea typeface="Calibri"/>
                <a:cs typeface="Times New Roman"/>
              </a:rPr>
              <a:t>, </a:t>
            </a:r>
            <a:r>
              <a:rPr lang="ru-RU" sz="800" dirty="0" smtClean="0">
                <a:latin typeface="Georgia"/>
                <a:ea typeface="Calibri"/>
                <a:cs typeface="Times New Roman"/>
              </a:rPr>
              <a:t>если принять </a:t>
            </a:r>
            <a:r>
              <a:rPr lang="ru-RU" sz="800" dirty="0">
                <a:latin typeface="Georgia"/>
                <a:ea typeface="Calibri"/>
                <a:cs typeface="Times New Roman"/>
              </a:rPr>
              <a:t>во внимание тот факт, что экономика Италии демонстрировала нулевой рост в период </a:t>
            </a:r>
            <a:r>
              <a:rPr lang="ru-RU" sz="800" dirty="0" smtClean="0">
                <a:latin typeface="Georgia"/>
                <a:ea typeface="Calibri"/>
                <a:cs typeface="Times New Roman"/>
              </a:rPr>
              <a:t>2010–2013 годов.</a:t>
            </a:r>
            <a:endParaRPr lang="ru-RU" sz="800" dirty="0">
              <a:latin typeface="Georgia"/>
              <a:ea typeface="Calibri"/>
              <a:cs typeface="Times New Roman"/>
            </a:endParaRPr>
          </a:p>
          <a:p>
            <a:pPr>
              <a:spcAft>
                <a:spcPts val="600"/>
              </a:spcAft>
            </a:pPr>
            <a:endParaRPr lang="ru-RU" sz="800" dirty="0">
              <a:effectLst/>
              <a:latin typeface="Georgia"/>
              <a:ea typeface="Calibri"/>
              <a:cs typeface="Times New Roman"/>
            </a:endParaRPr>
          </a:p>
        </p:txBody>
      </p:sp>
      <p:sp>
        <p:nvSpPr>
          <p:cNvPr id="32" name="Title Placeholder 1"/>
          <p:cNvSpPr txBox="1">
            <a:spLocks/>
          </p:cNvSpPr>
          <p:nvPr/>
        </p:nvSpPr>
        <p:spPr>
          <a:xfrm>
            <a:off x="4621347" y="7128520"/>
            <a:ext cx="2534388" cy="265460"/>
          </a:xfrm>
          <a:prstGeom prst="rect">
            <a:avLst/>
          </a:prstGeom>
        </p:spPr>
        <p:txBody>
          <a:bodyPr vert="horz" lIns="0" tIns="0" rIns="0" bIns="0" rtlCol="0" anchor="t" anchorCtr="0">
            <a:noAutofit/>
          </a:bodyPr>
          <a:lstStyle>
            <a:lvl1pPr algn="l" defTabSz="1018705" rtl="0" eaLnBrk="1" latinLnBrk="0" hangingPunct="1">
              <a:lnSpc>
                <a:spcPct val="100000"/>
              </a:lnSpc>
              <a:spcBef>
                <a:spcPct val="0"/>
              </a:spcBef>
              <a:buNone/>
              <a:defRPr sz="2000" b="1" i="1" kern="1200">
                <a:solidFill>
                  <a:schemeClr val="tx1"/>
                </a:solidFill>
                <a:latin typeface="+mj-lt"/>
                <a:ea typeface="+mj-ea"/>
                <a:cs typeface="+mj-cs"/>
              </a:defRPr>
            </a:lvl1pPr>
          </a:lstStyle>
          <a:p>
            <a:endParaRPr lang="en-IN" sz="1600" b="0" i="0" dirty="0">
              <a:solidFill>
                <a:schemeClr val="bg1"/>
              </a:solidFill>
            </a:endParaRPr>
          </a:p>
        </p:txBody>
      </p:sp>
      <p:grpSp>
        <p:nvGrpSpPr>
          <p:cNvPr id="7" name="Group 6"/>
          <p:cNvGrpSpPr/>
          <p:nvPr/>
        </p:nvGrpSpPr>
        <p:grpSpPr>
          <a:xfrm>
            <a:off x="537069" y="10473272"/>
            <a:ext cx="2307458" cy="130012"/>
            <a:chOff x="715992" y="10343260"/>
            <a:chExt cx="2110316" cy="107722"/>
          </a:xfrm>
        </p:grpSpPr>
        <p:sp>
          <p:nvSpPr>
            <p:cNvPr id="49" name="Slide Number Placeholder 5"/>
            <p:cNvSpPr txBox="1">
              <a:spLocks/>
            </p:cNvSpPr>
            <p:nvPr/>
          </p:nvSpPr>
          <p:spPr>
            <a:xfrm>
              <a:off x="715992" y="10343260"/>
              <a:ext cx="70532" cy="107722"/>
            </a:xfrm>
            <a:prstGeom prst="rect">
              <a:avLst/>
            </a:prstGeom>
          </p:spPr>
          <p:txBody>
            <a:bodyPr wrap="square" lIns="0" tIns="0" rIns="0" bIns="0" anchor="t" anchorCtr="0">
              <a:spAutoFit/>
            </a:bodyPr>
            <a:lstStyle>
              <a:defPPr>
                <a:defRPr lang="en-US"/>
              </a:defPPr>
              <a:lvl1pPr marL="0" algn="r" defTabSz="1018824" rtl="0" eaLnBrk="1" latinLnBrk="0" hangingPunct="1">
                <a:defRPr sz="1000" kern="1200">
                  <a:solidFill>
                    <a:schemeClr val="tx1"/>
                  </a:solidFill>
                  <a:latin typeface="Arial" pitchFamily="34" charset="0"/>
                  <a:ea typeface="+mn-ea"/>
                  <a:cs typeface="Arial" pitchFamily="34" charset="0"/>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a:lstStyle>
            <a:p>
              <a:pPr algn="l"/>
              <a:fld id="{FEBD7F86-1881-4698-8703-FB80B0800997}" type="slidenum">
                <a:rPr lang="en-IN" sz="700" b="1" smtClean="0"/>
                <a:pPr algn="l"/>
                <a:t>2</a:t>
              </a:fld>
              <a:endParaRPr lang="ru-RU" sz="700" b="1" dirty="0"/>
            </a:p>
          </p:txBody>
        </p:sp>
        <p:sp>
          <p:nvSpPr>
            <p:cNvPr id="50" name="Slide Number Placeholder 5"/>
            <p:cNvSpPr txBox="1">
              <a:spLocks/>
            </p:cNvSpPr>
            <p:nvPr/>
          </p:nvSpPr>
          <p:spPr>
            <a:xfrm>
              <a:off x="715992" y="10343260"/>
              <a:ext cx="2110316" cy="89254"/>
            </a:xfrm>
            <a:prstGeom prst="rect">
              <a:avLst/>
            </a:prstGeom>
          </p:spPr>
          <p:txBody>
            <a:bodyPr wrap="square" lIns="0" tIns="0" rIns="0" bIns="0" anchor="t" anchorCtr="0">
              <a:spAutoFit/>
            </a:bodyPr>
            <a:lstStyle>
              <a:defPPr>
                <a:defRPr lang="en-US"/>
              </a:defPPr>
              <a:lvl1pPr marL="0" algn="r" defTabSz="1018824" rtl="0" eaLnBrk="1" latinLnBrk="0" hangingPunct="1">
                <a:defRPr sz="1000" kern="1200">
                  <a:solidFill>
                    <a:schemeClr val="tx1"/>
                  </a:solidFill>
                  <a:latin typeface="Arial" pitchFamily="34" charset="0"/>
                  <a:ea typeface="+mn-ea"/>
                  <a:cs typeface="Arial" pitchFamily="34" charset="0"/>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a:lstStyle>
            <a:p>
              <a:pPr algn="l"/>
              <a:r>
                <a:rPr lang="ru-RU" sz="700" b="1" dirty="0" smtClean="0"/>
                <a:t>Обзор мировой экономики</a:t>
              </a:r>
              <a:r>
                <a:rPr lang="ru-RU" sz="700" dirty="0" smtClean="0"/>
                <a:t>, декабрь 2013 г.</a:t>
              </a:r>
              <a:endParaRPr lang="ru-RU" sz="700" dirty="0"/>
            </a:p>
          </p:txBody>
        </p:sp>
      </p:grpSp>
      <p:sp>
        <p:nvSpPr>
          <p:cNvPr id="5" name="TextBox 4"/>
          <p:cNvSpPr txBox="1"/>
          <p:nvPr/>
        </p:nvSpPr>
        <p:spPr>
          <a:xfrm>
            <a:off x="468263" y="6066780"/>
            <a:ext cx="1103916" cy="576064"/>
          </a:xfrm>
          <a:prstGeom prst="rect">
            <a:avLst/>
          </a:prstGeom>
          <a:solidFill>
            <a:schemeClr val="bg2"/>
          </a:solidFill>
          <a:ln>
            <a:solidFill>
              <a:schemeClr val="bg2"/>
            </a:solidFill>
          </a:ln>
        </p:spPr>
        <p:txBody>
          <a:bodyPr wrap="square" lIns="0" tIns="0" rIns="0" bIns="0" rtlCol="0">
            <a:noAutofit/>
          </a:bodyPr>
          <a:lstStyle/>
          <a:p>
            <a:r>
              <a:rPr lang="ru-RU" sz="700" b="1" i="1" dirty="0">
                <a:latin typeface="Georgia" pitchFamily="18" charset="0"/>
              </a:rPr>
              <a:t>Хани </a:t>
            </a:r>
            <a:r>
              <a:rPr lang="ru-RU" sz="700" b="1" i="1" dirty="0" smtClean="0">
                <a:latin typeface="Georgia" pitchFamily="18" charset="0"/>
              </a:rPr>
              <a:t>Ашкар</a:t>
            </a:r>
            <a:r>
              <a:rPr lang="en-US" sz="700" b="1" i="1" dirty="0">
                <a:latin typeface="Georgia" pitchFamily="18" charset="0"/>
              </a:rPr>
              <a:t>,</a:t>
            </a:r>
            <a:endParaRPr lang="ru-RU" sz="700" b="1" i="1" dirty="0">
              <a:latin typeface="Georgia" pitchFamily="18" charset="0"/>
            </a:endParaRPr>
          </a:p>
          <a:p>
            <a:r>
              <a:rPr lang="ru-RU" sz="700" b="1" i="1" dirty="0" smtClean="0">
                <a:latin typeface="Georgia" pitchFamily="18" charset="0"/>
              </a:rPr>
              <a:t>старший партнер PwC в регионе Ближнего Востока</a:t>
            </a:r>
          </a:p>
          <a:p>
            <a:endParaRPr lang="ru-RU" sz="700" b="1" i="1" dirty="0" smtClean="0">
              <a:latin typeface="Georgia" pitchFamily="18" charset="0"/>
            </a:endParaRPr>
          </a:p>
        </p:txBody>
      </p:sp>
      <p:grpSp>
        <p:nvGrpSpPr>
          <p:cNvPr id="4" name="Group 3"/>
          <p:cNvGrpSpPr/>
          <p:nvPr/>
        </p:nvGrpSpPr>
        <p:grpSpPr>
          <a:xfrm>
            <a:off x="4126872" y="1458267"/>
            <a:ext cx="3028863" cy="4194569"/>
            <a:chOff x="4126872" y="1540798"/>
            <a:chExt cx="3028863" cy="4032448"/>
          </a:xfrm>
        </p:grpSpPr>
        <p:sp>
          <p:nvSpPr>
            <p:cNvPr id="25" name="TextBox 24"/>
            <p:cNvSpPr txBox="1"/>
            <p:nvPr/>
          </p:nvSpPr>
          <p:spPr>
            <a:xfrm>
              <a:off x="4140671" y="1577092"/>
              <a:ext cx="3015064" cy="107722"/>
            </a:xfrm>
            <a:prstGeom prst="rect">
              <a:avLst/>
            </a:prstGeom>
            <a:noFill/>
          </p:spPr>
          <p:txBody>
            <a:bodyPr wrap="square" lIns="0" tIns="0" rIns="0" bIns="0" rtlCol="0">
              <a:spAutoFit/>
            </a:bodyPr>
            <a:lstStyle/>
            <a:p>
              <a:pPr>
                <a:spcAft>
                  <a:spcPts val="900"/>
                </a:spcAft>
              </a:pPr>
              <a:r>
                <a:rPr lang="ru-RU" sz="700" b="1" dirty="0"/>
                <a:t>График 2. ВВП стран еврозоны все еще ниже </a:t>
              </a:r>
              <a:r>
                <a:rPr lang="ru-RU" sz="700" b="1" dirty="0" smtClean="0"/>
                <a:t>докризисного </a:t>
              </a:r>
              <a:r>
                <a:rPr lang="ru-RU" sz="700" b="1" dirty="0"/>
                <a:t>уровня </a:t>
              </a:r>
              <a:endParaRPr lang="ru-RU" sz="700" b="1" baseline="30000" dirty="0" smtClean="0"/>
            </a:p>
          </p:txBody>
        </p:sp>
        <p:cxnSp>
          <p:nvCxnSpPr>
            <p:cNvPr id="21" name="Straight Connector 20"/>
            <p:cNvCxnSpPr/>
            <p:nvPr/>
          </p:nvCxnSpPr>
          <p:spPr>
            <a:xfrm>
              <a:off x="4140671" y="1540798"/>
              <a:ext cx="3013256"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140672" y="1753486"/>
              <a:ext cx="3013255" cy="3336"/>
            </a:xfrm>
            <a:prstGeom prst="line">
              <a:avLst/>
            </a:prstGeom>
            <a:ln w="1270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4126872" y="5448753"/>
              <a:ext cx="3013255" cy="0"/>
            </a:xfrm>
            <a:prstGeom prst="line">
              <a:avLst/>
            </a:prstGeom>
            <a:ln w="1270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4140671" y="5573246"/>
              <a:ext cx="3013256"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126872" y="5452574"/>
              <a:ext cx="2508982" cy="107722"/>
            </a:xfrm>
            <a:prstGeom prst="rect">
              <a:avLst/>
            </a:prstGeom>
            <a:noFill/>
          </p:spPr>
          <p:txBody>
            <a:bodyPr wrap="square" lIns="0" tIns="0" rIns="0" bIns="0" rtlCol="0">
              <a:spAutoFit/>
            </a:bodyPr>
            <a:lstStyle/>
            <a:p>
              <a:pPr>
                <a:spcAft>
                  <a:spcPts val="900"/>
                </a:spcAft>
              </a:pPr>
              <a:r>
                <a:rPr lang="ru-RU" sz="700" i="1" dirty="0">
                  <a:latin typeface="Georgia" pitchFamily="18" charset="0"/>
                </a:rPr>
                <a:t>Источник: Thomson Datastream, анализ PwC</a:t>
              </a:r>
            </a:p>
          </p:txBody>
        </p:sp>
      </p:grpSp>
      <p:sp>
        <p:nvSpPr>
          <p:cNvPr id="2" name="TextBox 1"/>
          <p:cNvSpPr txBox="1"/>
          <p:nvPr/>
        </p:nvSpPr>
        <p:spPr>
          <a:xfrm>
            <a:off x="468265" y="9883204"/>
            <a:ext cx="6685662" cy="432048"/>
          </a:xfrm>
          <a:prstGeom prst="rect">
            <a:avLst/>
          </a:prstGeom>
          <a:noFill/>
        </p:spPr>
        <p:txBody>
          <a:bodyPr wrap="square" lIns="0" tIns="0" rIns="0" bIns="0" rtlCol="0">
            <a:noAutofit/>
          </a:bodyPr>
          <a:lstStyle/>
          <a:p>
            <a:pPr>
              <a:spcAft>
                <a:spcPts val="100"/>
              </a:spcAft>
            </a:pPr>
            <a:r>
              <a:rPr lang="ru-RU" sz="650" baseline="42000" dirty="0" smtClean="0">
                <a:latin typeface="+mj-lt"/>
              </a:rPr>
              <a:t>1</a:t>
            </a:r>
            <a:r>
              <a:rPr lang="ru-RU" dirty="0" smtClean="0"/>
              <a:t> </a:t>
            </a:r>
            <a:r>
              <a:rPr lang="ru-RU" sz="650" dirty="0" smtClean="0">
                <a:latin typeface="+mj-lt"/>
              </a:rPr>
              <a:t>«Летнее солнце согрело Европу</a:t>
            </a:r>
            <a:r>
              <a:rPr lang="ru-RU" sz="650" dirty="0" smtClean="0">
                <a:latin typeface="+mj-lt"/>
              </a:rPr>
              <a:t>»</a:t>
            </a:r>
            <a:r>
              <a:rPr lang="ru-RU" sz="650" dirty="0">
                <a:latin typeface="+mj-lt"/>
              </a:rPr>
              <a:t>,</a:t>
            </a:r>
            <a:r>
              <a:rPr lang="ru-RU" dirty="0" smtClean="0"/>
              <a:t> </a:t>
            </a:r>
            <a:r>
              <a:rPr lang="ru-RU" sz="600" dirty="0" smtClean="0"/>
              <a:t>см</a:t>
            </a:r>
            <a:r>
              <a:rPr lang="ru-RU" sz="600" dirty="0" smtClean="0">
                <a:latin typeface="+mj-lt"/>
              </a:rPr>
              <a:t>.: </a:t>
            </a:r>
            <a:r>
              <a:rPr lang="ru-RU" sz="600" dirty="0" smtClean="0">
                <a:latin typeface="+mj-lt"/>
                <a:hlinkClick r:id="rId2"/>
              </a:rPr>
              <a:t>http://pwc.blogs.com/economics_in_business/2013/09/summer-sunshine-warms-up-europe.html</a:t>
            </a:r>
            <a:endParaRPr lang="ru-RU" sz="600" dirty="0">
              <a:latin typeface="+mj-lt"/>
            </a:endParaRPr>
          </a:p>
          <a:p>
            <a:pPr>
              <a:spcAft>
                <a:spcPts val="100"/>
              </a:spcAft>
            </a:pPr>
            <a:r>
              <a:rPr lang="ru-RU" sz="600" dirty="0" smtClean="0"/>
              <a:t>* </a:t>
            </a:r>
            <a:r>
              <a:rPr lang="ru-RU" sz="600" dirty="0">
                <a:latin typeface="+mj-lt"/>
              </a:rPr>
              <a:t>Прогнозы PwC </a:t>
            </a:r>
            <a:r>
              <a:rPr lang="ru-RU" sz="600" dirty="0" smtClean="0">
                <a:latin typeface="+mj-lt"/>
              </a:rPr>
              <a:t>по </a:t>
            </a:r>
            <a:r>
              <a:rPr lang="ru-RU" sz="600" dirty="0" smtClean="0">
                <a:latin typeface="+mj-lt"/>
              </a:rPr>
              <a:t>Ближнему </a:t>
            </a:r>
            <a:r>
              <a:rPr lang="ru-RU" sz="650" dirty="0" smtClean="0">
                <a:latin typeface="+mj-lt"/>
              </a:rPr>
              <a:t>Востоку (PwC Middle East projections), ** «Уплата налогов в 2014 г.» (Paying Taxes 2014), </a:t>
            </a:r>
            <a:r>
              <a:rPr lang="ru-RU" sz="650" i="1" dirty="0" smtClean="0">
                <a:latin typeface="+mj-lt"/>
              </a:rPr>
              <a:t>Всемирный банк и PwC</a:t>
            </a:r>
            <a:r>
              <a:rPr lang="ru-RU" sz="650" i="1" dirty="0">
                <a:latin typeface="+mj-lt"/>
              </a:rPr>
              <a:t>,  </a:t>
            </a:r>
            <a:r>
              <a:rPr lang="ru-RU" sz="650" dirty="0" smtClean="0">
                <a:latin typeface="+mj-lt"/>
                <a:hlinkClick r:id="rId3" action="ppaction://hlinkfile"/>
              </a:rPr>
              <a:t>pwc.com/payingtaxes</a:t>
            </a:r>
            <a:r>
              <a:rPr lang="ru-RU" sz="650" dirty="0" smtClean="0">
                <a:latin typeface="+mj-lt"/>
              </a:rPr>
              <a:t> , ***  «Исламское финансирование, создание стоимости» (Islamic Finance, Creating value), </a:t>
            </a:r>
            <a:r>
              <a:rPr lang="ru-RU" sz="650" i="1" dirty="0">
                <a:latin typeface="+mj-lt"/>
              </a:rPr>
              <a:t>PwC </a:t>
            </a:r>
            <a:r>
              <a:rPr lang="ru-RU" sz="650" dirty="0">
                <a:latin typeface="+mj-lt"/>
                <a:hlinkClick r:id="rId4"/>
              </a:rPr>
              <a:t>https://www.pwc.com/m1/en/publications/islamic_finance_capability_statement.pdf</a:t>
            </a:r>
            <a:endParaRPr lang="ru-RU" sz="650" dirty="0">
              <a:latin typeface="+mj-lt"/>
            </a:endParaRPr>
          </a:p>
          <a:p>
            <a:pPr>
              <a:spcAft>
                <a:spcPts val="100"/>
              </a:spcAft>
            </a:pPr>
            <a:endParaRPr lang="ru-RU" sz="700" dirty="0" smtClean="0">
              <a:latin typeface="+mj-lt"/>
            </a:endParaRPr>
          </a:p>
        </p:txBody>
      </p:sp>
      <p:sp>
        <p:nvSpPr>
          <p:cNvPr id="6" name="TextBox 5"/>
          <p:cNvSpPr txBox="1"/>
          <p:nvPr/>
        </p:nvSpPr>
        <p:spPr>
          <a:xfrm>
            <a:off x="6228903" y="3834532"/>
            <a:ext cx="648072" cy="144016"/>
          </a:xfrm>
          <a:prstGeom prst="rect">
            <a:avLst/>
          </a:prstGeom>
          <a:solidFill>
            <a:schemeClr val="bg1"/>
          </a:solidFill>
        </p:spPr>
        <p:txBody>
          <a:bodyPr wrap="square" lIns="0" tIns="0" rIns="0" bIns="0" rtlCol="0">
            <a:noAutofit/>
          </a:bodyPr>
          <a:lstStyle/>
          <a:p>
            <a:pPr>
              <a:spcAft>
                <a:spcPts val="900"/>
              </a:spcAft>
            </a:pPr>
            <a:endParaRPr lang="en-GB" sz="2000" dirty="0" smtClean="0">
              <a:latin typeface="Georgia" pitchFamily="18" charset="0"/>
            </a:endParaRPr>
          </a:p>
        </p:txBody>
      </p:sp>
      <p:graphicFrame>
        <p:nvGraphicFramePr>
          <p:cNvPr id="29" name="Chart 28"/>
          <p:cNvGraphicFramePr>
            <a:graphicFrameLocks/>
          </p:cNvGraphicFramePr>
          <p:nvPr>
            <p:extLst>
              <p:ext uri="{D42A27DB-BD31-4B8C-83A1-F6EECF244321}">
                <p14:modId xmlns:p14="http://schemas.microsoft.com/office/powerpoint/2010/main" val="1546546134"/>
              </p:ext>
            </p:extLst>
          </p:nvPr>
        </p:nvGraphicFramePr>
        <p:xfrm>
          <a:off x="4140671" y="1689819"/>
          <a:ext cx="3042580" cy="2005445"/>
        </p:xfrm>
        <a:graphic>
          <a:graphicData uri="http://schemas.openxmlformats.org/drawingml/2006/chart">
            <c:chart xmlns:c="http://schemas.openxmlformats.org/drawingml/2006/chart" xmlns:r="http://schemas.openxmlformats.org/officeDocument/2006/relationships" r:id="rId5"/>
          </a:graphicData>
        </a:graphic>
      </p:graphicFrame>
      <p:sp>
        <p:nvSpPr>
          <p:cNvPr id="8" name="TextBox 7"/>
          <p:cNvSpPr txBox="1"/>
          <p:nvPr/>
        </p:nvSpPr>
        <p:spPr>
          <a:xfrm>
            <a:off x="4500711" y="3978548"/>
            <a:ext cx="504056" cy="72008"/>
          </a:xfrm>
          <a:prstGeom prst="rect">
            <a:avLst/>
          </a:prstGeom>
          <a:solidFill>
            <a:schemeClr val="bg1"/>
          </a:solidFill>
        </p:spPr>
        <p:txBody>
          <a:bodyPr wrap="square" lIns="0" tIns="0" rIns="0" bIns="0" rtlCol="0">
            <a:noAutofit/>
          </a:bodyPr>
          <a:lstStyle/>
          <a:p>
            <a:pPr>
              <a:spcAft>
                <a:spcPts val="900"/>
              </a:spcAft>
            </a:pPr>
            <a:endParaRPr lang="en-GB" sz="2000" dirty="0" smtClean="0">
              <a:latin typeface="Georgia"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1539604504"/>
              </p:ext>
            </p:extLst>
          </p:nvPr>
        </p:nvGraphicFramePr>
        <p:xfrm>
          <a:off x="4212679" y="4050555"/>
          <a:ext cx="2909904" cy="1417320"/>
        </p:xfrm>
        <a:graphic>
          <a:graphicData uri="http://schemas.openxmlformats.org/drawingml/2006/table">
            <a:tbl>
              <a:tblPr firstRow="1" bandRow="1">
                <a:tableStyleId>{3C2FFA5D-87B4-456A-9821-1D502468CF0F}</a:tableStyleId>
              </a:tblPr>
              <a:tblGrid>
                <a:gridCol w="1309456"/>
                <a:gridCol w="800224"/>
                <a:gridCol w="800224"/>
              </a:tblGrid>
              <a:tr h="575524">
                <a:tc>
                  <a:txBody>
                    <a:bodyPr/>
                    <a:lstStyle/>
                    <a:p>
                      <a:pPr algn="l"/>
                      <a:r>
                        <a:rPr lang="en-GB" sz="700" dirty="0" smtClean="0"/>
                        <a:t>Ежегодные темпы </a:t>
                      </a:r>
                      <a:r>
                        <a:rPr lang="en-GB" sz="700" dirty="0" smtClean="0"/>
                        <a:t>роста</a:t>
                      </a:r>
                      <a:r>
                        <a:rPr lang="ru-RU" sz="700" dirty="0" smtClean="0"/>
                        <a:t>, необходимые для выхода</a:t>
                      </a:r>
                      <a:r>
                        <a:rPr lang="ru-RU" sz="700" baseline="0" dirty="0" smtClean="0"/>
                        <a:t> на уровень</a:t>
                      </a:r>
                      <a:r>
                        <a:rPr lang="ru-RU" sz="700" dirty="0" smtClean="0"/>
                        <a:t> </a:t>
                      </a:r>
                      <a:r>
                        <a:rPr lang="en-GB" sz="700" dirty="0" smtClean="0"/>
                        <a:t>ВВП</a:t>
                      </a:r>
                      <a:r>
                        <a:rPr lang="ru-RU" sz="700" dirty="0" smtClean="0"/>
                        <a:t>, достигнутый в</a:t>
                      </a:r>
                      <a:r>
                        <a:rPr lang="en-GB" sz="700" dirty="0" smtClean="0"/>
                        <a:t> </a:t>
                      </a:r>
                      <a:r>
                        <a:rPr lang="en-GB" sz="700" dirty="0" smtClean="0"/>
                        <a:t>4 кв. 2007 </a:t>
                      </a:r>
                      <a:r>
                        <a:rPr lang="en-GB" sz="700" dirty="0" smtClean="0"/>
                        <a:t>года:</a:t>
                      </a:r>
                      <a:endParaRPr lang="ru-RU" sz="700" dirty="0"/>
                    </a:p>
                  </a:txBody>
                  <a:tcPr/>
                </a:tc>
                <a:tc>
                  <a:txBody>
                    <a:bodyPr/>
                    <a:lstStyle/>
                    <a:p>
                      <a:pPr algn="ctr"/>
                      <a:r>
                        <a:rPr lang="ru-RU" sz="700" i="1" dirty="0" smtClean="0"/>
                        <a:t>к </a:t>
                      </a:r>
                      <a:r>
                        <a:rPr lang="en-GB" sz="700" i="1" dirty="0" smtClean="0"/>
                        <a:t>2015</a:t>
                      </a:r>
                      <a:r>
                        <a:rPr lang="ru-RU" sz="700" i="1" dirty="0" smtClean="0"/>
                        <a:t> г.</a:t>
                      </a:r>
                      <a:endParaRPr lang="ru-RU" sz="700" i="1" dirty="0"/>
                    </a:p>
                  </a:txBody>
                  <a:tcPr/>
                </a:tc>
                <a:tc>
                  <a:txBody>
                    <a:bodyPr/>
                    <a:lstStyle/>
                    <a:p>
                      <a:pPr algn="ctr"/>
                      <a:r>
                        <a:rPr lang="ru-RU" sz="700" i="1" dirty="0" smtClean="0"/>
                        <a:t>к</a:t>
                      </a:r>
                      <a:r>
                        <a:rPr lang="ru-RU" sz="700" i="1" baseline="0" dirty="0" smtClean="0"/>
                        <a:t> </a:t>
                      </a:r>
                      <a:r>
                        <a:rPr lang="en-GB" sz="700" i="1" dirty="0" smtClean="0"/>
                        <a:t>2020</a:t>
                      </a:r>
                      <a:r>
                        <a:rPr lang="ru-RU" sz="700" i="1" dirty="0" smtClean="0"/>
                        <a:t> г.</a:t>
                      </a:r>
                      <a:endParaRPr lang="ru-RU" sz="700" i="1" dirty="0"/>
                    </a:p>
                  </a:txBody>
                  <a:tcPr/>
                </a:tc>
              </a:tr>
              <a:tr h="182483">
                <a:tc>
                  <a:txBody>
                    <a:bodyPr/>
                    <a:lstStyle/>
                    <a:p>
                      <a:pPr algn="l"/>
                      <a:r>
                        <a:rPr lang="en-GB" sz="700" dirty="0" smtClean="0"/>
                        <a:t>Еврозона</a:t>
                      </a:r>
                      <a:endParaRPr lang="ru-RU" sz="700" dirty="0"/>
                    </a:p>
                  </a:txBody>
                  <a:tcPr/>
                </a:tc>
                <a:tc>
                  <a:txBody>
                    <a:bodyPr/>
                    <a:lstStyle/>
                    <a:p>
                      <a:pPr algn="ctr"/>
                      <a:r>
                        <a:rPr lang="en-GB" sz="700" dirty="0" smtClean="0"/>
                        <a:t>0,7%</a:t>
                      </a:r>
                      <a:endParaRPr lang="ru-RU" sz="700" dirty="0"/>
                    </a:p>
                  </a:txBody>
                  <a:tcPr/>
                </a:tc>
                <a:tc>
                  <a:txBody>
                    <a:bodyPr/>
                    <a:lstStyle/>
                    <a:p>
                      <a:pPr algn="ctr"/>
                      <a:r>
                        <a:rPr lang="en-GB" sz="700" dirty="0" smtClean="0"/>
                        <a:t>0,2%</a:t>
                      </a:r>
                      <a:endParaRPr lang="ru-RU" sz="700" dirty="0"/>
                    </a:p>
                  </a:txBody>
                  <a:tcPr/>
                </a:tc>
              </a:tr>
              <a:tr h="182483">
                <a:tc>
                  <a:txBody>
                    <a:bodyPr/>
                    <a:lstStyle/>
                    <a:p>
                      <a:pPr algn="l"/>
                      <a:r>
                        <a:rPr lang="en-GB" sz="700" dirty="0" smtClean="0"/>
                        <a:t>Испания</a:t>
                      </a:r>
                      <a:endParaRPr lang="ru-RU" sz="700" dirty="0"/>
                    </a:p>
                  </a:txBody>
                  <a:tcPr/>
                </a:tc>
                <a:tc>
                  <a:txBody>
                    <a:bodyPr/>
                    <a:lstStyle/>
                    <a:p>
                      <a:pPr algn="ctr"/>
                      <a:r>
                        <a:rPr lang="en-GB" sz="700" dirty="0" smtClean="0"/>
                        <a:t>2,4%</a:t>
                      </a:r>
                      <a:endParaRPr lang="ru-RU" sz="700" dirty="0"/>
                    </a:p>
                  </a:txBody>
                  <a:tcPr/>
                </a:tc>
                <a:tc>
                  <a:txBody>
                    <a:bodyPr/>
                    <a:lstStyle/>
                    <a:p>
                      <a:pPr algn="ctr"/>
                      <a:r>
                        <a:rPr lang="en-GB" sz="700" dirty="0" smtClean="0"/>
                        <a:t>0,7%</a:t>
                      </a:r>
                      <a:endParaRPr lang="ru-RU" sz="700" dirty="0"/>
                    </a:p>
                  </a:txBody>
                  <a:tcPr/>
                </a:tc>
              </a:tr>
              <a:tr h="182483">
                <a:tc>
                  <a:txBody>
                    <a:bodyPr/>
                    <a:lstStyle/>
                    <a:p>
                      <a:pPr algn="l"/>
                      <a:r>
                        <a:rPr lang="en-GB" sz="700" dirty="0" smtClean="0"/>
                        <a:t>Португалия</a:t>
                      </a:r>
                      <a:endParaRPr lang="ru-RU" sz="700" dirty="0"/>
                    </a:p>
                  </a:txBody>
                  <a:tcPr/>
                </a:tc>
                <a:tc>
                  <a:txBody>
                    <a:bodyPr/>
                    <a:lstStyle/>
                    <a:p>
                      <a:pPr algn="ctr"/>
                      <a:r>
                        <a:rPr lang="en-GB" sz="700" dirty="0" smtClean="0"/>
                        <a:t>3,4%</a:t>
                      </a:r>
                      <a:endParaRPr lang="ru-RU" sz="700" dirty="0"/>
                    </a:p>
                  </a:txBody>
                  <a:tcPr/>
                </a:tc>
                <a:tc>
                  <a:txBody>
                    <a:bodyPr/>
                    <a:lstStyle/>
                    <a:p>
                      <a:pPr algn="ctr"/>
                      <a:r>
                        <a:rPr lang="en-GB" sz="700" dirty="0" smtClean="0"/>
                        <a:t>1,1%</a:t>
                      </a:r>
                      <a:endParaRPr lang="ru-RU" sz="700" dirty="0"/>
                    </a:p>
                  </a:txBody>
                  <a:tcPr/>
                </a:tc>
              </a:tr>
              <a:tr h="182483">
                <a:tc>
                  <a:txBody>
                    <a:bodyPr/>
                    <a:lstStyle/>
                    <a:p>
                      <a:pPr algn="l"/>
                      <a:r>
                        <a:rPr lang="en-GB" sz="700" dirty="0" smtClean="0"/>
                        <a:t>Италия</a:t>
                      </a:r>
                      <a:endParaRPr lang="ru-RU" sz="700" dirty="0"/>
                    </a:p>
                  </a:txBody>
                  <a:tcPr/>
                </a:tc>
                <a:tc>
                  <a:txBody>
                    <a:bodyPr/>
                    <a:lstStyle/>
                    <a:p>
                      <a:pPr algn="ctr"/>
                      <a:r>
                        <a:rPr lang="en-GB" sz="700" dirty="0" smtClean="0"/>
                        <a:t>4,1%</a:t>
                      </a:r>
                      <a:endParaRPr lang="ru-RU" sz="700" dirty="0"/>
                    </a:p>
                  </a:txBody>
                  <a:tcPr/>
                </a:tc>
                <a:tc>
                  <a:txBody>
                    <a:bodyPr/>
                    <a:lstStyle/>
                    <a:p>
                      <a:pPr algn="ctr"/>
                      <a:r>
                        <a:rPr lang="en-GB" sz="700" dirty="0" smtClean="0"/>
                        <a:t>1,3%</a:t>
                      </a:r>
                      <a:endParaRPr lang="ru-RU" sz="700" dirty="0"/>
                    </a:p>
                  </a:txBody>
                  <a:tcPr/>
                </a:tc>
              </a:tr>
            </a:tbl>
          </a:graphicData>
        </a:graphic>
      </p:graphicFrame>
      <p:sp>
        <p:nvSpPr>
          <p:cNvPr id="28" name="TextBox 27"/>
          <p:cNvSpPr txBox="1"/>
          <p:nvPr/>
        </p:nvSpPr>
        <p:spPr>
          <a:xfrm>
            <a:off x="4140671" y="3762524"/>
            <a:ext cx="3015064" cy="215444"/>
          </a:xfrm>
          <a:prstGeom prst="rect">
            <a:avLst/>
          </a:prstGeom>
          <a:noFill/>
        </p:spPr>
        <p:txBody>
          <a:bodyPr wrap="square" lIns="0" tIns="0" rIns="0" bIns="0" rtlCol="0">
            <a:spAutoFit/>
          </a:bodyPr>
          <a:lstStyle/>
          <a:p>
            <a:pPr>
              <a:spcAft>
                <a:spcPts val="900"/>
              </a:spcAft>
            </a:pPr>
            <a:r>
              <a:rPr lang="ru-RU" sz="700" b="1" dirty="0" smtClean="0"/>
              <a:t>Таблица 1. Периферийным странам еврозоны еще далеко до докризисных уровней </a:t>
            </a:r>
            <a:r>
              <a:rPr lang="ru-RU" sz="700" b="1" dirty="0" smtClean="0"/>
              <a:t>ВВП </a:t>
            </a:r>
            <a:endParaRPr lang="ru-RU" sz="700" b="1" baseline="30000" dirty="0" smtClean="0"/>
          </a:p>
        </p:txBody>
      </p:sp>
      <p:pic>
        <p:nvPicPr>
          <p:cNvPr id="3" name="Picture 2"/>
          <p:cNvPicPr>
            <a:picLocks noChangeAspect="1"/>
          </p:cNvPicPr>
          <p:nvPr/>
        </p:nvPicPr>
        <p:blipFill rotWithShape="1">
          <a:blip r:embed="rId6" cstate="print">
            <a:extLst>
              <a:ext uri="{28A0092B-C50C-407E-A947-70E740481C1C}">
                <a14:useLocalDpi xmlns:a14="http://schemas.microsoft.com/office/drawing/2010/main" val="0"/>
              </a:ext>
            </a:extLst>
          </a:blip>
          <a:srcRect l="21575" t="5350" r="14214" b="50798"/>
          <a:stretch/>
        </p:blipFill>
        <p:spPr>
          <a:xfrm>
            <a:off x="1567258" y="5850756"/>
            <a:ext cx="773213" cy="792088"/>
          </a:xfrm>
          <a:prstGeom prst="rect">
            <a:avLst/>
          </a:prstGeom>
        </p:spPr>
      </p:pic>
      <p:cxnSp>
        <p:nvCxnSpPr>
          <p:cNvPr id="30" name="Straight Connector 29"/>
          <p:cNvCxnSpPr/>
          <p:nvPr/>
        </p:nvCxnSpPr>
        <p:spPr>
          <a:xfrm>
            <a:off x="4140671" y="3762524"/>
            <a:ext cx="3013256"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4140672" y="3978548"/>
            <a:ext cx="3013255" cy="3336"/>
          </a:xfrm>
          <a:prstGeom prst="line">
            <a:avLst/>
          </a:prstGeom>
          <a:ln w="12700">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10021" y="5778748"/>
            <a:ext cx="6759431" cy="216024"/>
          </a:xfrm>
          <a:prstGeom prst="rect">
            <a:avLst/>
          </a:prstGeom>
          <a:solidFill>
            <a:schemeClr val="tx2"/>
          </a:solidFill>
        </p:spPr>
        <p:txBody>
          <a:bodyPr wrap="square" lIns="0" tIns="0" rIns="0" bIns="0" rtlCol="0">
            <a:noAutofit/>
          </a:bodyPr>
          <a:lstStyle/>
          <a:p>
            <a:pPr>
              <a:spcAft>
                <a:spcPts val="900"/>
              </a:spcAft>
            </a:pPr>
            <a:r>
              <a:rPr lang="ru-RU" sz="1400" b="1" i="1" dirty="0" smtClean="0">
                <a:solidFill>
                  <a:schemeClr val="bg1"/>
                </a:solidFill>
                <a:latin typeface="Georgia" pitchFamily="18" charset="0"/>
              </a:rPr>
              <a:t>Интервью </a:t>
            </a:r>
            <a:r>
              <a:rPr lang="ru-RU" sz="1400" b="1" i="1" dirty="0" smtClean="0">
                <a:solidFill>
                  <a:schemeClr val="bg1"/>
                </a:solidFill>
                <a:latin typeface="Georgia" pitchFamily="18" charset="0"/>
              </a:rPr>
              <a:t>со старшим </a:t>
            </a:r>
            <a:r>
              <a:rPr lang="ru-RU" sz="1400" b="1" i="1" dirty="0" smtClean="0">
                <a:solidFill>
                  <a:schemeClr val="bg1"/>
                </a:solidFill>
                <a:latin typeface="Georgia" pitchFamily="18" charset="0"/>
              </a:rPr>
              <a:t>партнером PwC на Ближнем Востоке</a:t>
            </a:r>
          </a:p>
        </p:txBody>
      </p:sp>
      <p:sp>
        <p:nvSpPr>
          <p:cNvPr id="13" name="TextBox 12"/>
          <p:cNvSpPr txBox="1"/>
          <p:nvPr/>
        </p:nvSpPr>
        <p:spPr>
          <a:xfrm>
            <a:off x="5004767" y="9163124"/>
            <a:ext cx="1944216" cy="576064"/>
          </a:xfrm>
          <a:prstGeom prst="rect">
            <a:avLst/>
          </a:prstGeom>
          <a:solidFill>
            <a:schemeClr val="accent5"/>
          </a:solidFill>
        </p:spPr>
        <p:txBody>
          <a:bodyPr wrap="square" lIns="36000" tIns="36000" rIns="36000" bIns="36000" rtlCol="0">
            <a:noAutofit/>
          </a:bodyPr>
          <a:lstStyle/>
          <a:p>
            <a:pPr>
              <a:spcAft>
                <a:spcPts val="900"/>
              </a:spcAft>
            </a:pPr>
            <a:r>
              <a:rPr lang="ru-RU" sz="900" dirty="0" smtClean="0">
                <a:solidFill>
                  <a:schemeClr val="bg1"/>
                </a:solidFill>
                <a:latin typeface="Georgia" pitchFamily="18" charset="0"/>
              </a:rPr>
              <a:t>С полным текстом интервью вы можете ознакомиться на нашем вебсайте pwc.co.uk/GEW.</a:t>
            </a:r>
          </a:p>
        </p:txBody>
      </p:sp>
    </p:spTree>
    <p:extLst>
      <p:ext uri="{BB962C8B-B14F-4D97-AF65-F5344CB8AC3E}">
        <p14:creationId xmlns:p14="http://schemas.microsoft.com/office/powerpoint/2010/main" val="33096120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3348583" y="1384300"/>
            <a:ext cx="3977906" cy="8865421"/>
          </a:xfrm>
          <a:prstGeom prst="rect">
            <a:avLst/>
          </a:prstGeom>
          <a:noFill/>
        </p:spPr>
        <p:txBody>
          <a:bodyPr wrap="square" lIns="0" tIns="0" rIns="0" bIns="0" numCol="1" spcCol="180000" rtlCol="0">
            <a:noAutofit/>
          </a:bodyPr>
          <a:lstStyle/>
          <a:p>
            <a:pPr>
              <a:lnSpc>
                <a:spcPct val="115000"/>
              </a:lnSpc>
              <a:spcAft>
                <a:spcPts val="600"/>
              </a:spcAft>
            </a:pPr>
            <a:r>
              <a:rPr lang="ru-RU" sz="700" b="1" dirty="0">
                <a:latin typeface="+mj-lt"/>
                <a:ea typeface="Calibri"/>
                <a:cs typeface="Times New Roman"/>
              </a:rPr>
              <a:t>Экономики стран Персидского залива — молодые, крупные и </a:t>
            </a:r>
            <a:r>
              <a:rPr lang="ru-RU" sz="700" b="1" dirty="0" smtClean="0">
                <a:latin typeface="+mj-lt"/>
                <a:ea typeface="Calibri"/>
                <a:cs typeface="Times New Roman"/>
              </a:rPr>
              <a:t>динамично растущие</a:t>
            </a:r>
            <a:endParaRPr lang="ru-RU" sz="700" dirty="0">
              <a:latin typeface="+mj-lt"/>
              <a:ea typeface="Calibri"/>
              <a:cs typeface="Times New Roman"/>
            </a:endParaRPr>
          </a:p>
          <a:p>
            <a:pPr>
              <a:lnSpc>
                <a:spcPct val="115000"/>
              </a:lnSpc>
              <a:spcAft>
                <a:spcPts val="600"/>
              </a:spcAft>
            </a:pPr>
            <a:r>
              <a:rPr lang="ru-RU" sz="700" dirty="0">
                <a:latin typeface="Georgia"/>
                <a:ea typeface="Calibri"/>
                <a:cs typeface="Times New Roman"/>
              </a:rPr>
              <a:t>На протяжении последнего десятилетия в центре внимания аналитиков были семь крупнейших стран с развивающейся экономикой (страны, входящие в </a:t>
            </a:r>
            <a:r>
              <a:rPr lang="ru-RU" sz="700" dirty="0">
                <a:latin typeface="Georgia"/>
                <a:ea typeface="Calibri"/>
                <a:cs typeface="Times New Roman"/>
              </a:rPr>
              <a:t>E7*). Мы считаем, что экономика </a:t>
            </a:r>
            <a:r>
              <a:rPr lang="ru-RU" sz="700" dirty="0">
                <a:latin typeface="Georgia"/>
                <a:ea typeface="Calibri"/>
                <a:cs typeface="Times New Roman"/>
              </a:rPr>
              <a:t>стран </a:t>
            </a:r>
            <a:r>
              <a:rPr lang="ru-RU" sz="700" dirty="0">
                <a:latin typeface="Georgia"/>
                <a:ea typeface="Calibri"/>
                <a:cs typeface="Times New Roman"/>
              </a:rPr>
              <a:t>— </a:t>
            </a:r>
            <a:r>
              <a:rPr lang="ru-RU" sz="700" dirty="0">
                <a:latin typeface="Georgia"/>
                <a:ea typeface="Calibri"/>
                <a:cs typeface="Times New Roman"/>
              </a:rPr>
              <a:t>членов </a:t>
            </a:r>
            <a:r>
              <a:rPr lang="ru-RU" sz="700" dirty="0">
                <a:latin typeface="Georgia"/>
                <a:ea typeface="Calibri"/>
                <a:cs typeface="Times New Roman"/>
              </a:rPr>
              <a:t>Совета сотрудничества арабских </a:t>
            </a:r>
            <a:r>
              <a:rPr lang="ru-RU" sz="700" dirty="0" smtClean="0">
                <a:latin typeface="Georgia"/>
                <a:ea typeface="Calibri"/>
                <a:cs typeface="Times New Roman"/>
              </a:rPr>
              <a:t>государств </a:t>
            </a:r>
            <a:r>
              <a:rPr lang="ru-RU" sz="700" dirty="0">
                <a:latin typeface="Georgia"/>
                <a:ea typeface="Calibri"/>
                <a:cs typeface="Times New Roman"/>
              </a:rPr>
              <a:t>Персидского залива (ССАГПЗ **) заслуживает большего внимания со стороны международного </a:t>
            </a:r>
            <a:r>
              <a:rPr lang="ru-RU" sz="700" dirty="0">
                <a:latin typeface="Georgia"/>
                <a:ea typeface="Calibri"/>
                <a:cs typeface="Times New Roman"/>
              </a:rPr>
              <a:t>бизнес-сообщества.  </a:t>
            </a:r>
          </a:p>
          <a:p>
            <a:pPr>
              <a:lnSpc>
                <a:spcPct val="115000"/>
              </a:lnSpc>
              <a:spcAft>
                <a:spcPts val="600"/>
              </a:spcAft>
            </a:pPr>
            <a:r>
              <a:rPr lang="ru-RU" sz="700" dirty="0">
                <a:latin typeface="Georgia"/>
                <a:ea typeface="Calibri"/>
                <a:cs typeface="Times New Roman"/>
              </a:rPr>
              <a:t>Как видно на графике 3, в 2012 году </a:t>
            </a:r>
            <a:r>
              <a:rPr lang="ru-RU" sz="700" dirty="0" smtClean="0">
                <a:latin typeface="Georgia"/>
                <a:ea typeface="Calibri"/>
                <a:cs typeface="Times New Roman"/>
              </a:rPr>
              <a:t>ССАГПЗ </a:t>
            </a:r>
            <a:r>
              <a:rPr lang="ru-RU" sz="700" dirty="0">
                <a:latin typeface="Georgia"/>
                <a:ea typeface="Calibri"/>
                <a:cs typeface="Times New Roman"/>
              </a:rPr>
              <a:t>как единый экономический </a:t>
            </a:r>
            <a:r>
              <a:rPr lang="ru-RU" sz="700" dirty="0" smtClean="0">
                <a:latin typeface="Georgia"/>
                <a:ea typeface="Calibri"/>
                <a:cs typeface="Times New Roman"/>
              </a:rPr>
              <a:t>блок </a:t>
            </a:r>
            <a:r>
              <a:rPr lang="ru-RU" sz="700" dirty="0">
                <a:latin typeface="Georgia"/>
                <a:ea typeface="Calibri"/>
                <a:cs typeface="Times New Roman"/>
              </a:rPr>
              <a:t>занял </a:t>
            </a:r>
            <a:r>
              <a:rPr lang="ru-RU" sz="700" dirty="0" smtClean="0">
                <a:latin typeface="Georgia"/>
                <a:ea typeface="Calibri"/>
                <a:cs typeface="Times New Roman"/>
              </a:rPr>
              <a:t>третье </a:t>
            </a:r>
            <a:r>
              <a:rPr lang="ru-RU" sz="700" dirty="0">
                <a:latin typeface="Georgia"/>
                <a:ea typeface="Calibri"/>
                <a:cs typeface="Times New Roman"/>
              </a:rPr>
              <a:t>место среди крупнейших </a:t>
            </a:r>
            <a:r>
              <a:rPr lang="ru-RU" sz="700" dirty="0" smtClean="0">
                <a:latin typeface="Georgia"/>
                <a:ea typeface="Calibri"/>
                <a:cs typeface="Times New Roman"/>
              </a:rPr>
              <a:t>быстрорастущих </a:t>
            </a:r>
            <a:r>
              <a:rPr lang="ru-RU" sz="700" dirty="0">
                <a:latin typeface="Georgia"/>
                <a:ea typeface="Calibri"/>
                <a:cs typeface="Times New Roman"/>
              </a:rPr>
              <a:t>рыночных экономик мира. По объемам экономики он достиг размеров экономики Индии (исходя из ВВП по текущим рыночным обменным курсам).  С 2000 года </a:t>
            </a:r>
            <a:r>
              <a:rPr lang="ru-RU" sz="700" dirty="0" smtClean="0">
                <a:latin typeface="Georgia"/>
                <a:ea typeface="Calibri"/>
                <a:cs typeface="Times New Roman"/>
              </a:rPr>
              <a:t> экономика </a:t>
            </a:r>
            <a:r>
              <a:rPr lang="ru-RU" sz="700" dirty="0">
                <a:latin typeface="Georgia"/>
                <a:ea typeface="Calibri"/>
                <a:cs typeface="Times New Roman"/>
              </a:rPr>
              <a:t>стран </a:t>
            </a:r>
            <a:r>
              <a:rPr lang="ru-RU" sz="700" dirty="0">
                <a:latin typeface="Georgia"/>
                <a:ea typeface="Calibri"/>
                <a:cs typeface="Times New Roman"/>
              </a:rPr>
              <a:t>ССАГПЗ </a:t>
            </a:r>
            <a:r>
              <a:rPr lang="ru-RU" sz="700" dirty="0">
                <a:latin typeface="Georgia"/>
                <a:ea typeface="Calibri"/>
                <a:cs typeface="Times New Roman"/>
              </a:rPr>
              <a:t>росла в среднем на 8,1% в год — быстрее, чем большинство стран с развивающейся </a:t>
            </a:r>
            <a:r>
              <a:rPr lang="ru-RU" sz="700" dirty="0" smtClean="0">
                <a:latin typeface="Georgia"/>
                <a:ea typeface="Calibri"/>
                <a:cs typeface="Times New Roman"/>
              </a:rPr>
              <a:t>экономикой</a:t>
            </a:r>
            <a:r>
              <a:rPr lang="ru-RU" sz="700" dirty="0">
                <a:latin typeface="Georgia"/>
                <a:ea typeface="Calibri"/>
                <a:cs typeface="Times New Roman"/>
              </a:rPr>
              <a:t>, включая Россию и Бразилию. Перспективы экономического роста </a:t>
            </a:r>
            <a:r>
              <a:rPr lang="ru-RU" sz="700" dirty="0">
                <a:latin typeface="Georgia"/>
                <a:ea typeface="Calibri"/>
                <a:cs typeface="Times New Roman"/>
              </a:rPr>
              <a:t>стран ССАГПЗ также представляются </a:t>
            </a:r>
            <a:r>
              <a:rPr lang="ru-RU" sz="700" dirty="0">
                <a:latin typeface="Georgia"/>
                <a:ea typeface="Calibri"/>
                <a:cs typeface="Times New Roman"/>
              </a:rPr>
              <a:t>благоприятными, так как ожидается, что к 2025 году размер трудоспособного населения </a:t>
            </a:r>
            <a:r>
              <a:rPr lang="ru-RU" sz="700" dirty="0" smtClean="0">
                <a:latin typeface="Georgia"/>
                <a:ea typeface="Calibri"/>
                <a:cs typeface="Times New Roman"/>
              </a:rPr>
              <a:t> в этих странах вырастет </a:t>
            </a:r>
            <a:r>
              <a:rPr lang="ru-RU" sz="700" dirty="0">
                <a:latin typeface="Georgia"/>
                <a:ea typeface="Calibri"/>
                <a:cs typeface="Times New Roman"/>
              </a:rPr>
              <a:t>почти втрое.</a:t>
            </a:r>
          </a:p>
          <a:p>
            <a:pPr>
              <a:lnSpc>
                <a:spcPct val="115000"/>
              </a:lnSpc>
              <a:spcAft>
                <a:spcPts val="600"/>
              </a:spcAft>
            </a:pPr>
            <a:r>
              <a:rPr lang="ru-RU" sz="700" b="1" dirty="0" smtClean="0">
                <a:latin typeface="Georgia"/>
                <a:ea typeface="Calibri"/>
                <a:cs typeface="Times New Roman"/>
              </a:rPr>
              <a:t>Более благоприятный бизнес-климат, чем можно было бы предположить</a:t>
            </a:r>
          </a:p>
          <a:p>
            <a:pPr>
              <a:lnSpc>
                <a:spcPct val="115000"/>
              </a:lnSpc>
              <a:spcAft>
                <a:spcPts val="600"/>
              </a:spcAft>
            </a:pPr>
            <a:r>
              <a:rPr lang="ru-RU" sz="700" dirty="0">
                <a:latin typeface="Georgia"/>
                <a:ea typeface="Calibri"/>
                <a:cs typeface="Times New Roman"/>
              </a:rPr>
              <a:t>Так какие же факторы способствуют этому росту? Высокие мировые цены на энергоносители остаются важным фактором, но не только в них дело.  Экономика России, которая также основана на экспорте энергоносителей, в среднем </a:t>
            </a:r>
            <a:r>
              <a:rPr lang="ru-RU" sz="700" dirty="0" smtClean="0">
                <a:latin typeface="Georgia"/>
                <a:ea typeface="Calibri"/>
                <a:cs typeface="Times New Roman"/>
              </a:rPr>
              <a:t>росла </a:t>
            </a:r>
            <a:r>
              <a:rPr lang="ru-RU" sz="700" dirty="0">
                <a:latin typeface="Georgia"/>
                <a:ea typeface="Calibri"/>
                <a:cs typeface="Times New Roman"/>
              </a:rPr>
              <a:t>на 6,9% ежегодно в течение </a:t>
            </a:r>
            <a:r>
              <a:rPr lang="ru-RU" sz="700" dirty="0" smtClean="0">
                <a:latin typeface="Georgia"/>
                <a:ea typeface="Calibri"/>
                <a:cs typeface="Times New Roman"/>
              </a:rPr>
              <a:t>2000–2012 годов, </a:t>
            </a:r>
            <a:r>
              <a:rPr lang="ru-RU" sz="700" dirty="0">
                <a:latin typeface="Georgia"/>
                <a:ea typeface="Calibri"/>
                <a:cs typeface="Times New Roman"/>
              </a:rPr>
              <a:t>что примерно на 1,5 </a:t>
            </a:r>
            <a:r>
              <a:rPr lang="ru-RU" sz="700" dirty="0" smtClean="0">
                <a:latin typeface="Georgia"/>
                <a:ea typeface="Calibri"/>
                <a:cs typeface="Times New Roman"/>
              </a:rPr>
              <a:t>процентного пункта </a:t>
            </a:r>
            <a:r>
              <a:rPr lang="ru-RU" sz="700" dirty="0">
                <a:latin typeface="Georgia"/>
                <a:ea typeface="Calibri"/>
                <a:cs typeface="Times New Roman"/>
              </a:rPr>
              <a:t>медленнее темпов роста стран Персидского залива. </a:t>
            </a:r>
          </a:p>
          <a:p>
            <a:pPr>
              <a:lnSpc>
                <a:spcPct val="115000"/>
              </a:lnSpc>
              <a:spcAft>
                <a:spcPts val="600"/>
              </a:spcAft>
            </a:pPr>
            <a:r>
              <a:rPr lang="ru-RU" sz="700" dirty="0" smtClean="0">
                <a:latin typeface="Georgia"/>
                <a:ea typeface="Calibri"/>
                <a:cs typeface="Times New Roman"/>
              </a:rPr>
              <a:t>Что страны Персидского залива делают иначе? </a:t>
            </a:r>
          </a:p>
          <a:p>
            <a:pPr marL="171450" indent="-171450">
              <a:lnSpc>
                <a:spcPct val="115000"/>
              </a:lnSpc>
              <a:spcAft>
                <a:spcPts val="600"/>
              </a:spcAft>
              <a:buFont typeface="Arial" panose="020B0604020202020204" pitchFamily="34" charset="0"/>
              <a:buChar char="•"/>
            </a:pPr>
            <a:r>
              <a:rPr lang="ru-RU" sz="700" dirty="0" smtClean="0">
                <a:latin typeface="Georgia"/>
                <a:ea typeface="Calibri"/>
                <a:cs typeface="Times New Roman"/>
              </a:rPr>
              <a:t>Во-первых, страны </a:t>
            </a:r>
            <a:r>
              <a:rPr lang="ru-RU" sz="700" dirty="0">
                <a:latin typeface="Georgia"/>
                <a:ea typeface="Calibri"/>
                <a:cs typeface="Times New Roman"/>
              </a:rPr>
              <a:t>ССАГПЗ </a:t>
            </a:r>
            <a:r>
              <a:rPr lang="ru-RU" sz="700" dirty="0" smtClean="0">
                <a:latin typeface="Georgia"/>
                <a:ea typeface="Calibri"/>
                <a:cs typeface="Times New Roman"/>
              </a:rPr>
              <a:t>продолжают поддерживать более благоприятный бизнес-климат, чем в других развивающихся странах, входящих в E7.  Как </a:t>
            </a:r>
            <a:r>
              <a:rPr lang="ru-RU" sz="700" dirty="0" smtClean="0">
                <a:latin typeface="Georgia"/>
                <a:ea typeface="Calibri"/>
                <a:cs typeface="Times New Roman"/>
              </a:rPr>
              <a:t>показано на графике </a:t>
            </a:r>
            <a:r>
              <a:rPr lang="ru-RU" sz="700" dirty="0" smtClean="0">
                <a:latin typeface="Georgia"/>
                <a:ea typeface="Calibri"/>
                <a:cs typeface="Times New Roman"/>
              </a:rPr>
              <a:t>4, </a:t>
            </a:r>
            <a:r>
              <a:rPr lang="ru-RU" sz="700" dirty="0">
                <a:latin typeface="Georgia"/>
                <a:ea typeface="Calibri"/>
                <a:cs typeface="Times New Roman"/>
              </a:rPr>
              <a:t>все страны </a:t>
            </a:r>
            <a:r>
              <a:rPr lang="ru-RU" sz="700" dirty="0">
                <a:latin typeface="Georgia"/>
                <a:ea typeface="Calibri"/>
                <a:cs typeface="Times New Roman"/>
              </a:rPr>
              <a:t>ССАГПЗ </a:t>
            </a:r>
            <a:r>
              <a:rPr lang="ru-RU" sz="700" dirty="0">
                <a:latin typeface="Georgia"/>
                <a:ea typeface="Calibri"/>
                <a:cs typeface="Times New Roman"/>
              </a:rPr>
              <a:t>за исключением </a:t>
            </a:r>
            <a:r>
              <a:rPr lang="ru-RU" sz="700" dirty="0" smtClean="0">
                <a:latin typeface="Georgia"/>
                <a:ea typeface="Calibri"/>
                <a:cs typeface="Times New Roman"/>
              </a:rPr>
              <a:t>одной занимают более высокие позиции, чем какая-либо из стран </a:t>
            </a:r>
            <a:r>
              <a:rPr lang="ru-RU" sz="700" dirty="0" smtClean="0">
                <a:latin typeface="Georgia"/>
                <a:ea typeface="Calibri"/>
                <a:cs typeface="Times New Roman"/>
              </a:rPr>
              <a:t>E7, </a:t>
            </a:r>
            <a:r>
              <a:rPr lang="ru-RU" sz="700" dirty="0" smtClean="0">
                <a:latin typeface="Georgia"/>
                <a:ea typeface="Calibri"/>
                <a:cs typeface="Times New Roman"/>
              </a:rPr>
              <a:t>в последнем рейтинге Всемирного банка «Легкость ведения бизнеса». </a:t>
            </a:r>
          </a:p>
          <a:p>
            <a:pPr marL="171450" indent="-171450">
              <a:lnSpc>
                <a:spcPct val="115000"/>
              </a:lnSpc>
              <a:spcAft>
                <a:spcPts val="600"/>
              </a:spcAft>
              <a:buFont typeface="Arial" panose="020B0604020202020204" pitchFamily="34" charset="0"/>
              <a:buChar char="•"/>
            </a:pPr>
            <a:r>
              <a:rPr lang="ru-RU" sz="700" dirty="0" smtClean="0">
                <a:latin typeface="Georgia"/>
                <a:ea typeface="Calibri"/>
                <a:cs typeface="Times New Roman"/>
              </a:rPr>
              <a:t>Во-вторых, наличие благоприятного бизнес-климата способствовало расцвету предпринимательской деятельности в сферах, не связанных с нефтедобычей. Как показано на графике 5, несмотря на тот </a:t>
            </a:r>
            <a:r>
              <a:rPr lang="ru-RU" sz="700" dirty="0" smtClean="0">
                <a:latin typeface="Georgia"/>
                <a:ea typeface="Calibri"/>
                <a:cs typeface="Times New Roman"/>
              </a:rPr>
              <a:t>факт, </a:t>
            </a:r>
            <a:r>
              <a:rPr lang="ru-RU" sz="700" dirty="0" smtClean="0">
                <a:latin typeface="Georgia"/>
                <a:ea typeface="Calibri"/>
                <a:cs typeface="Times New Roman"/>
              </a:rPr>
              <a:t>что углеводороды по-прежнему составляют </a:t>
            </a:r>
            <a:r>
              <a:rPr lang="ru-RU" sz="700" dirty="0">
                <a:latin typeface="Georgia"/>
                <a:ea typeface="Calibri"/>
                <a:cs typeface="Times New Roman"/>
              </a:rPr>
              <a:t>существенную долю ВВП в отдельных странах Персидского залива, с 2000 года в странах </a:t>
            </a:r>
            <a:r>
              <a:rPr lang="ru-RU" sz="700" dirty="0">
                <a:latin typeface="Georgia"/>
                <a:ea typeface="Calibri"/>
                <a:cs typeface="Times New Roman"/>
              </a:rPr>
              <a:t>ССАГПЗ </a:t>
            </a:r>
            <a:r>
              <a:rPr lang="ru-RU" sz="700" dirty="0">
                <a:latin typeface="Georgia"/>
                <a:ea typeface="Calibri"/>
                <a:cs typeface="Times New Roman"/>
              </a:rPr>
              <a:t>отмечаются высокие темпы роста недобывающих отраслей. </a:t>
            </a:r>
          </a:p>
          <a:p>
            <a:pPr marL="171450" indent="-171450">
              <a:lnSpc>
                <a:spcPct val="115000"/>
              </a:lnSpc>
              <a:spcAft>
                <a:spcPts val="600"/>
              </a:spcAft>
              <a:buFont typeface="Arial" panose="020B0604020202020204" pitchFamily="34" charset="0"/>
              <a:buChar char="•"/>
            </a:pPr>
            <a:r>
              <a:rPr lang="ru-RU" sz="700" dirty="0" smtClean="0">
                <a:latin typeface="Georgia"/>
                <a:ea typeface="Calibri"/>
                <a:cs typeface="Times New Roman"/>
              </a:rPr>
              <a:t>В-третьих, в целом финансовая система стран </a:t>
            </a:r>
            <a:r>
              <a:rPr lang="ru-RU" sz="700" dirty="0">
                <a:latin typeface="Georgia"/>
                <a:ea typeface="Calibri"/>
                <a:cs typeface="Times New Roman"/>
              </a:rPr>
              <a:t>ССАГПЗ </a:t>
            </a:r>
            <a:r>
              <a:rPr lang="ru-RU" sz="700" dirty="0">
                <a:latin typeface="Georgia"/>
                <a:ea typeface="Calibri"/>
                <a:cs typeface="Times New Roman"/>
              </a:rPr>
              <a:t>в хорошем </a:t>
            </a:r>
            <a:r>
              <a:rPr lang="ru-RU" sz="700" dirty="0" smtClean="0">
                <a:latin typeface="Georgia"/>
                <a:ea typeface="Calibri"/>
                <a:cs typeface="Times New Roman"/>
              </a:rPr>
              <a:t>состоянии, что помогло региону достаточно спокойно пережить финансовых кризис. Например, недавно МВФ заявил о том, что «банковская система Саудовской Аравии остается хорошо капитализированной, прибыльной и высоколиквидной»</a:t>
            </a:r>
            <a:r>
              <a:rPr lang="ru-RU" sz="700" baseline="30000" dirty="0">
                <a:latin typeface="Georgia"/>
                <a:ea typeface="Calibri"/>
                <a:cs typeface="Times New Roman"/>
              </a:rPr>
              <a:t>1</a:t>
            </a:r>
            <a:r>
              <a:rPr lang="ru-RU" sz="700" dirty="0" smtClean="0">
                <a:latin typeface="Georgia"/>
                <a:ea typeface="Calibri"/>
                <a:cs typeface="Times New Roman"/>
              </a:rPr>
              <a:t>.</a:t>
            </a:r>
            <a:endParaRPr lang="ru-RU" sz="700" dirty="0">
              <a:latin typeface="Georgia"/>
              <a:ea typeface="Calibri"/>
              <a:cs typeface="Times New Roman"/>
            </a:endParaRPr>
          </a:p>
          <a:p>
            <a:pPr>
              <a:lnSpc>
                <a:spcPct val="115000"/>
              </a:lnSpc>
              <a:spcAft>
                <a:spcPts val="600"/>
              </a:spcAft>
            </a:pPr>
            <a:r>
              <a:rPr lang="ru-RU" sz="700" b="1" dirty="0" smtClean="0">
                <a:latin typeface="Georgia"/>
                <a:ea typeface="Calibri"/>
                <a:cs typeface="Times New Roman"/>
              </a:rPr>
              <a:t>К 2025 году пот</a:t>
            </a:r>
            <a:r>
              <a:rPr lang="ru-RU" sz="700" b="1" dirty="0" smtClean="0">
                <a:latin typeface="Georgia"/>
                <a:ea typeface="Calibri"/>
                <a:cs typeface="Times New Roman"/>
              </a:rPr>
              <a:t>ребуется создать 10 </a:t>
            </a:r>
            <a:r>
              <a:rPr lang="ru-RU" sz="700" b="1" dirty="0" smtClean="0">
                <a:latin typeface="Georgia"/>
                <a:ea typeface="Calibri"/>
                <a:cs typeface="Times New Roman"/>
              </a:rPr>
              <a:t>миллионов рабочих мест </a:t>
            </a:r>
            <a:endParaRPr lang="ru-RU" sz="700" b="1" dirty="0" smtClean="0">
              <a:latin typeface="Georgia"/>
              <a:ea typeface="Calibri"/>
              <a:cs typeface="Times New Roman"/>
            </a:endParaRPr>
          </a:p>
          <a:p>
            <a:pPr>
              <a:lnSpc>
                <a:spcPct val="115000"/>
              </a:lnSpc>
              <a:spcAft>
                <a:spcPts val="600"/>
              </a:spcAft>
            </a:pPr>
            <a:r>
              <a:rPr lang="ru-RU" sz="700" dirty="0" smtClean="0">
                <a:latin typeface="Georgia"/>
                <a:ea typeface="Calibri"/>
                <a:cs typeface="Times New Roman"/>
              </a:rPr>
              <a:t>Результаты </a:t>
            </a:r>
            <a:r>
              <a:rPr lang="ru-RU" sz="700" dirty="0">
                <a:latin typeface="Georgia"/>
                <a:ea typeface="Calibri"/>
                <a:cs typeface="Times New Roman"/>
              </a:rPr>
              <a:t>нашего анализа показывают, что в отличие от некоторых развивающихся стран E7 (особенно России</a:t>
            </a:r>
            <a:r>
              <a:rPr lang="ru-RU" sz="700" dirty="0" smtClean="0">
                <a:latin typeface="Georgia"/>
                <a:ea typeface="Calibri"/>
                <a:cs typeface="Times New Roman"/>
              </a:rPr>
              <a:t>) </a:t>
            </a:r>
            <a:r>
              <a:rPr lang="ru-RU" sz="700" dirty="0">
                <a:latin typeface="Georgia"/>
                <a:ea typeface="Calibri"/>
                <a:cs typeface="Times New Roman"/>
              </a:rPr>
              <a:t>количество трудоспособного населения в странах Персидского залива будет быстро расти в течение следующих 10 лет. По оценкам ООН, потенциально размер трудовых ресурсов вырастет примерно на треть к 2025 году. Для того чтобы занять такое количество </a:t>
            </a:r>
            <a:r>
              <a:rPr lang="ru-RU" sz="700" dirty="0" smtClean="0">
                <a:latin typeface="Georgia"/>
                <a:ea typeface="Calibri"/>
                <a:cs typeface="Times New Roman"/>
              </a:rPr>
              <a:t>людей, </a:t>
            </a:r>
            <a:r>
              <a:rPr lang="ru-RU" sz="700" dirty="0">
                <a:latin typeface="Georgia"/>
                <a:ea typeface="Calibri"/>
                <a:cs typeface="Times New Roman"/>
              </a:rPr>
              <a:t>необходимо будет создать 10 млн новых рабочих мест. Это </a:t>
            </a:r>
            <a:r>
              <a:rPr lang="ru-RU" sz="700" dirty="0" smtClean="0">
                <a:latin typeface="Georgia"/>
                <a:ea typeface="Calibri"/>
                <a:cs typeface="Times New Roman"/>
              </a:rPr>
              <a:t>открывает перед странами </a:t>
            </a:r>
            <a:r>
              <a:rPr lang="ru-RU" sz="700" dirty="0">
                <a:latin typeface="Georgia"/>
                <a:ea typeface="Calibri"/>
                <a:cs typeface="Times New Roman"/>
              </a:rPr>
              <a:t>Персидского залива новые возможности, но при этом создает и большую проблему в будущем. </a:t>
            </a:r>
          </a:p>
          <a:p>
            <a:pPr>
              <a:lnSpc>
                <a:spcPct val="115000"/>
              </a:lnSpc>
              <a:spcAft>
                <a:spcPts val="600"/>
              </a:spcAft>
            </a:pPr>
            <a:r>
              <a:rPr lang="ru-RU" sz="700" dirty="0" smtClean="0">
                <a:latin typeface="Georgia"/>
                <a:ea typeface="Calibri"/>
                <a:cs typeface="Times New Roman"/>
              </a:rPr>
              <a:t>По нашему мнению, это дает странам Персидского залива великолепную возможность реализовать реформы и стимулировать дальнейшее развитие частного сектора в отраслях, не связанных с углеводородами. Это позволит </a:t>
            </a:r>
            <a:r>
              <a:rPr lang="ru-RU" sz="700" dirty="0">
                <a:latin typeface="Georgia"/>
                <a:ea typeface="Calibri"/>
                <a:cs typeface="Times New Roman"/>
              </a:rPr>
              <a:t>странам ССАГПЗ </a:t>
            </a:r>
            <a:r>
              <a:rPr lang="ru-RU" sz="700" dirty="0" smtClean="0">
                <a:latin typeface="Georgia"/>
                <a:ea typeface="Calibri"/>
                <a:cs typeface="Times New Roman"/>
              </a:rPr>
              <a:t>создать необходимые новые рабочие места в будущем и диверсифицировать экономику, которая сегодня базируется на добыче нефти. </a:t>
            </a:r>
          </a:p>
          <a:p>
            <a:pPr>
              <a:lnSpc>
                <a:spcPct val="114000"/>
              </a:lnSpc>
              <a:spcAft>
                <a:spcPts val="300"/>
              </a:spcAft>
            </a:pPr>
            <a:r>
              <a:rPr lang="ru-RU" sz="700" dirty="0" smtClean="0">
                <a:latin typeface="Georgia"/>
                <a:ea typeface="Calibri"/>
                <a:cs typeface="Times New Roman"/>
              </a:rPr>
              <a:t>Эти </a:t>
            </a:r>
            <a:r>
              <a:rPr lang="ru-RU" sz="700" dirty="0">
                <a:latin typeface="Georgia"/>
                <a:ea typeface="Calibri"/>
                <a:cs typeface="Times New Roman"/>
              </a:rPr>
              <a:t>изменения будут иметь национальные, региональные и международные последствия для бизнеса. Страны </a:t>
            </a:r>
            <a:r>
              <a:rPr lang="ru-RU" sz="700" dirty="0">
                <a:latin typeface="Georgia"/>
                <a:ea typeface="Calibri"/>
                <a:cs typeface="Times New Roman"/>
              </a:rPr>
              <a:t>ССАГПЗ </a:t>
            </a:r>
            <a:r>
              <a:rPr lang="ru-RU" sz="700" dirty="0">
                <a:latin typeface="Georgia"/>
                <a:ea typeface="Calibri"/>
                <a:cs typeface="Times New Roman"/>
              </a:rPr>
              <a:t>могут повысить свою роль в качестве связующего центра между Западом и Востоком.  </a:t>
            </a:r>
            <a:r>
              <a:rPr lang="ru-RU" sz="700" dirty="0" smtClean="0">
                <a:latin typeface="Georgia"/>
                <a:ea typeface="Calibri"/>
                <a:cs typeface="Times New Roman"/>
              </a:rPr>
              <a:t>Опираясь </a:t>
            </a:r>
            <a:r>
              <a:rPr lang="ru-RU" sz="700" dirty="0">
                <a:latin typeface="Georgia"/>
                <a:ea typeface="Calibri"/>
                <a:cs typeface="Times New Roman"/>
              </a:rPr>
              <a:t>на уже крепкую банковскую систему, страны Персидского залива могут стать международным центром исламского финансирования.  Персидский залив может также стать  важным пунктом осуществления инвестиций «с Юга на Юг»</a:t>
            </a:r>
            <a:r>
              <a:rPr lang="ru-RU" sz="700" baseline="30000" dirty="0" smtClean="0">
                <a:latin typeface="Georgia"/>
                <a:ea typeface="Calibri"/>
                <a:cs typeface="Times New Roman"/>
              </a:rPr>
              <a:t>2</a:t>
            </a:r>
            <a:r>
              <a:rPr lang="ru-RU" sz="700" dirty="0">
                <a:latin typeface="Georgia"/>
                <a:ea typeface="Calibri"/>
                <a:cs typeface="Times New Roman"/>
              </a:rPr>
              <a:t>.  Развитие этих направлений </a:t>
            </a:r>
            <a:r>
              <a:rPr lang="ru-RU" sz="700" dirty="0" smtClean="0">
                <a:latin typeface="Georgia"/>
                <a:ea typeface="Calibri"/>
                <a:cs typeface="Times New Roman"/>
              </a:rPr>
              <a:t>деятельности </a:t>
            </a:r>
            <a:r>
              <a:rPr lang="ru-RU" sz="700" dirty="0">
                <a:latin typeface="Georgia"/>
                <a:ea typeface="Calibri"/>
                <a:cs typeface="Times New Roman"/>
              </a:rPr>
              <a:t>поможет обеспечить необходимые возможности для многих миллионов молодых выпускников вузов, которые появятся в регионе до 2025 года. </a:t>
            </a:r>
          </a:p>
          <a:p>
            <a:pPr>
              <a:spcAft>
                <a:spcPts val="200"/>
              </a:spcAft>
            </a:pPr>
            <a:r>
              <a:rPr lang="ru-RU" sz="700" baseline="30000" dirty="0" smtClean="0">
                <a:solidFill>
                  <a:srgbClr val="000000"/>
                </a:solidFill>
                <a:latin typeface="Georgia"/>
                <a:ea typeface="Calibri"/>
                <a:cs typeface="Times New Roman"/>
              </a:rPr>
              <a:t>1</a:t>
            </a:r>
            <a:r>
              <a:rPr lang="ru-RU" sz="700" dirty="0" smtClean="0">
                <a:solidFill>
                  <a:srgbClr val="000000"/>
                </a:solidFill>
                <a:latin typeface="Georgia"/>
                <a:ea typeface="Calibri"/>
                <a:cs typeface="Times New Roman"/>
              </a:rPr>
              <a:t> “Saudi Arabia: 2013 Article IV Consultation”, июль </a:t>
            </a:r>
            <a:r>
              <a:rPr lang="ru-RU" sz="700" dirty="0" smtClean="0">
                <a:solidFill>
                  <a:srgbClr val="000000"/>
                </a:solidFill>
                <a:latin typeface="Georgia"/>
                <a:ea typeface="Calibri"/>
                <a:cs typeface="Times New Roman"/>
              </a:rPr>
              <a:t>2013 </a:t>
            </a:r>
            <a:r>
              <a:rPr lang="ru-RU" sz="700" dirty="0" smtClean="0">
                <a:solidFill>
                  <a:srgbClr val="000000"/>
                </a:solidFill>
                <a:latin typeface="Georgia"/>
                <a:ea typeface="Calibri"/>
                <a:cs typeface="Times New Roman"/>
              </a:rPr>
              <a:t>г. </a:t>
            </a:r>
          </a:p>
          <a:p>
            <a:pPr>
              <a:spcAft>
                <a:spcPts val="200"/>
              </a:spcAft>
            </a:pPr>
            <a:r>
              <a:rPr lang="ru-RU" sz="700" baseline="30000" dirty="0">
                <a:solidFill>
                  <a:srgbClr val="000000"/>
                </a:solidFill>
                <a:latin typeface="Georgia"/>
                <a:ea typeface="Calibri"/>
                <a:cs typeface="Times New Roman"/>
              </a:rPr>
              <a:t>2</a:t>
            </a:r>
            <a:r>
              <a:rPr lang="ru-RU" sz="700" dirty="0" smtClean="0"/>
              <a:t> </a:t>
            </a:r>
            <a:r>
              <a:rPr lang="ru-RU" sz="700" dirty="0" smtClean="0">
                <a:solidFill>
                  <a:srgbClr val="000000"/>
                </a:solidFill>
                <a:latin typeface="Georgia"/>
                <a:cs typeface="Times New Roman"/>
              </a:rPr>
              <a:t>Относится к инвестиционным потокам между развивающимися странами E7 и другими развивающимися экономиками.</a:t>
            </a:r>
            <a:endParaRPr lang="ru-RU" sz="700" dirty="0" smtClean="0">
              <a:latin typeface="Georgia" pitchFamily="18" charset="0"/>
            </a:endParaRPr>
          </a:p>
          <a:p>
            <a:pPr lvl="0">
              <a:spcAft>
                <a:spcPts val="600"/>
              </a:spcAft>
            </a:pPr>
            <a:endParaRPr lang="ru-RU" sz="700" baseline="30000" dirty="0">
              <a:solidFill>
                <a:srgbClr val="000000"/>
              </a:solidFill>
              <a:latin typeface="Georgia"/>
              <a:ea typeface="Calibri"/>
              <a:cs typeface="Times New Roman"/>
            </a:endParaRPr>
          </a:p>
          <a:p>
            <a:pPr>
              <a:spcAft>
                <a:spcPts val="900"/>
              </a:spcAft>
            </a:pPr>
            <a:endParaRPr lang="ru-RU" sz="700" dirty="0">
              <a:latin typeface="Georgia" pitchFamily="18" charset="0"/>
            </a:endParaRPr>
          </a:p>
          <a:p>
            <a:pPr>
              <a:lnSpc>
                <a:spcPct val="115000"/>
              </a:lnSpc>
              <a:spcAft>
                <a:spcPts val="600"/>
              </a:spcAft>
            </a:pPr>
            <a:endParaRPr lang="ru-RU" sz="700" dirty="0" smtClean="0">
              <a:latin typeface="Georgia"/>
              <a:ea typeface="Calibri"/>
              <a:cs typeface="Times New Roman"/>
            </a:endParaRPr>
          </a:p>
          <a:p>
            <a:pPr>
              <a:lnSpc>
                <a:spcPct val="115000"/>
              </a:lnSpc>
              <a:spcAft>
                <a:spcPts val="600"/>
              </a:spcAft>
            </a:pPr>
            <a:endParaRPr lang="ru-RU" sz="700" dirty="0">
              <a:latin typeface="Georgia"/>
              <a:ea typeface="Calibri"/>
              <a:cs typeface="Times New Roman"/>
            </a:endParaRPr>
          </a:p>
        </p:txBody>
      </p:sp>
      <p:sp>
        <p:nvSpPr>
          <p:cNvPr id="47" name="TextBox 46"/>
          <p:cNvSpPr txBox="1"/>
          <p:nvPr/>
        </p:nvSpPr>
        <p:spPr>
          <a:xfrm>
            <a:off x="537068" y="1431614"/>
            <a:ext cx="2722041" cy="346249"/>
          </a:xfrm>
          <a:prstGeom prst="rect">
            <a:avLst/>
          </a:prstGeom>
          <a:noFill/>
        </p:spPr>
        <p:txBody>
          <a:bodyPr wrap="square" lIns="0" tIns="0" rIns="0" bIns="0" rtlCol="0">
            <a:spAutoFit/>
          </a:bodyPr>
          <a:lstStyle/>
          <a:p>
            <a:pPr>
              <a:spcAft>
                <a:spcPts val="900"/>
              </a:spcAft>
            </a:pPr>
            <a:r>
              <a:rPr lang="ru-RU" sz="750" b="1" dirty="0"/>
              <a:t>График 3. Размеры и динамичные темпы развития </a:t>
            </a:r>
            <a:r>
              <a:rPr lang="ru-RU" sz="750" b="1" dirty="0"/>
              <a:t>экономики стран ССАГПЗ не </a:t>
            </a:r>
            <a:r>
              <a:rPr lang="ru-RU" sz="750" b="1" dirty="0"/>
              <a:t>позволяют </a:t>
            </a:r>
            <a:r>
              <a:rPr lang="ru-RU" sz="750" b="1" dirty="0" smtClean="0"/>
              <a:t>игнорировать эти государства</a:t>
            </a:r>
            <a:endParaRPr lang="ru-RU" sz="750" b="1" dirty="0"/>
          </a:p>
        </p:txBody>
      </p:sp>
      <p:cxnSp>
        <p:nvCxnSpPr>
          <p:cNvPr id="35" name="Straight Connector 34"/>
          <p:cNvCxnSpPr/>
          <p:nvPr/>
        </p:nvCxnSpPr>
        <p:spPr>
          <a:xfrm>
            <a:off x="537069" y="1377822"/>
            <a:ext cx="2688124"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516965" y="1700059"/>
            <a:ext cx="2688124" cy="0"/>
          </a:xfrm>
          <a:prstGeom prst="line">
            <a:avLst/>
          </a:prstGeom>
          <a:ln w="1270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536835" y="4179277"/>
            <a:ext cx="2688124" cy="0"/>
          </a:xfrm>
          <a:prstGeom prst="line">
            <a:avLst/>
          </a:prstGeom>
          <a:ln w="1270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536835" y="4554612"/>
            <a:ext cx="2688124"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540271" y="4194572"/>
            <a:ext cx="2687890" cy="538609"/>
          </a:xfrm>
          <a:prstGeom prst="rect">
            <a:avLst/>
          </a:prstGeom>
          <a:noFill/>
        </p:spPr>
        <p:txBody>
          <a:bodyPr wrap="square" lIns="0" tIns="0" rIns="0" bIns="0" rtlCol="0">
            <a:spAutoFit/>
          </a:bodyPr>
          <a:lstStyle/>
          <a:p>
            <a:r>
              <a:rPr lang="ru-RU" sz="700" i="1" dirty="0" smtClean="0">
                <a:latin typeface="+mj-lt"/>
              </a:rPr>
              <a:t>Размер </a:t>
            </a:r>
            <a:r>
              <a:rPr lang="ru-RU" sz="700" i="1" dirty="0" smtClean="0">
                <a:latin typeface="+mj-lt"/>
              </a:rPr>
              <a:t>кружка указывает </a:t>
            </a:r>
            <a:r>
              <a:rPr lang="ru-RU" sz="700" i="1" dirty="0" smtClean="0">
                <a:latin typeface="+mj-lt"/>
              </a:rPr>
              <a:t>на размер экономики и рассчитывается исходя из ВВП по текущим обменным курсам валют. </a:t>
            </a:r>
          </a:p>
          <a:p>
            <a:r>
              <a:rPr lang="ru-RU" sz="700" i="1" dirty="0">
                <a:latin typeface="+mj-lt"/>
              </a:rPr>
              <a:t>Источник: МВФ, аналитические данные PwC</a:t>
            </a:r>
          </a:p>
          <a:p>
            <a:endParaRPr lang="ru-RU" sz="700" i="1" dirty="0" smtClean="0">
              <a:latin typeface="+mj-lt"/>
            </a:endParaRPr>
          </a:p>
        </p:txBody>
      </p:sp>
      <p:grpSp>
        <p:nvGrpSpPr>
          <p:cNvPr id="5" name="Group 4"/>
          <p:cNvGrpSpPr/>
          <p:nvPr/>
        </p:nvGrpSpPr>
        <p:grpSpPr>
          <a:xfrm>
            <a:off x="5220791" y="10343260"/>
            <a:ext cx="1940277" cy="261610"/>
            <a:chOff x="5360044" y="10343260"/>
            <a:chExt cx="1804681" cy="261610"/>
          </a:xfrm>
        </p:grpSpPr>
        <p:sp>
          <p:nvSpPr>
            <p:cNvPr id="79" name="Slide Number Placeholder 5"/>
            <p:cNvSpPr txBox="1">
              <a:spLocks/>
            </p:cNvSpPr>
            <p:nvPr/>
          </p:nvSpPr>
          <p:spPr>
            <a:xfrm>
              <a:off x="7094193" y="10343260"/>
              <a:ext cx="70532" cy="107722"/>
            </a:xfrm>
            <a:prstGeom prst="rect">
              <a:avLst/>
            </a:prstGeom>
          </p:spPr>
          <p:txBody>
            <a:bodyPr wrap="square" lIns="0" tIns="0" rIns="0" bIns="0" anchor="t" anchorCtr="0">
              <a:spAutoFit/>
            </a:bodyPr>
            <a:lstStyle>
              <a:defPPr>
                <a:defRPr lang="en-US"/>
              </a:defPPr>
              <a:lvl1pPr marL="0" algn="r" defTabSz="1018824" rtl="0" eaLnBrk="1" latinLnBrk="0" hangingPunct="1">
                <a:defRPr sz="1000" kern="1200">
                  <a:solidFill>
                    <a:schemeClr val="tx1"/>
                  </a:solidFill>
                  <a:latin typeface="Arial" pitchFamily="34" charset="0"/>
                  <a:ea typeface="+mn-ea"/>
                  <a:cs typeface="Arial" pitchFamily="34" charset="0"/>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a:lstStyle>
            <a:p>
              <a:pPr algn="l"/>
              <a:fld id="{FEBD7F86-1881-4698-8703-FB80B0800997}" type="slidenum">
                <a:rPr lang="en-IN" sz="700" b="1" smtClean="0"/>
                <a:pPr algn="l"/>
                <a:t>3</a:t>
              </a:fld>
              <a:endParaRPr lang="ru-RU" sz="700" b="1" dirty="0"/>
            </a:p>
          </p:txBody>
        </p:sp>
        <p:sp>
          <p:nvSpPr>
            <p:cNvPr id="80" name="Slide Number Placeholder 5"/>
            <p:cNvSpPr txBox="1">
              <a:spLocks/>
            </p:cNvSpPr>
            <p:nvPr/>
          </p:nvSpPr>
          <p:spPr>
            <a:xfrm>
              <a:off x="5360044" y="10343260"/>
              <a:ext cx="1668727" cy="261610"/>
            </a:xfrm>
            <a:prstGeom prst="rect">
              <a:avLst/>
            </a:prstGeom>
          </p:spPr>
          <p:txBody>
            <a:bodyPr wrap="square" lIns="0" tIns="0" rIns="0" bIns="0" anchor="t" anchorCtr="0">
              <a:spAutoFit/>
            </a:bodyPr>
            <a:lstStyle>
              <a:defPPr>
                <a:defRPr lang="en-US"/>
              </a:defPPr>
              <a:lvl1pPr marL="0" algn="r" defTabSz="1018824" rtl="0" eaLnBrk="1" latinLnBrk="0" hangingPunct="1">
                <a:defRPr sz="1000" kern="1200">
                  <a:solidFill>
                    <a:schemeClr val="tx1"/>
                  </a:solidFill>
                  <a:latin typeface="Arial" pitchFamily="34" charset="0"/>
                  <a:ea typeface="+mn-ea"/>
                  <a:cs typeface="Arial" pitchFamily="34" charset="0"/>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a:lstStyle>
            <a:p>
              <a:pPr algn="l"/>
              <a:r>
                <a:rPr lang="ru-RU" sz="700" b="1" dirty="0" smtClean="0"/>
                <a:t>Обзор мировой экономики</a:t>
              </a:r>
              <a:r>
                <a:rPr lang="ru-RU" dirty="0" smtClean="0"/>
                <a:t>, </a:t>
              </a:r>
              <a:r>
                <a:rPr lang="ru-RU" sz="700" dirty="0" smtClean="0"/>
                <a:t>декабрь 2013 г.</a:t>
              </a:r>
              <a:endParaRPr lang="ru-RU" sz="700" dirty="0"/>
            </a:p>
          </p:txBody>
        </p:sp>
      </p:grpSp>
      <p:grpSp>
        <p:nvGrpSpPr>
          <p:cNvPr id="77" name="Group 76"/>
          <p:cNvGrpSpPr/>
          <p:nvPr/>
        </p:nvGrpSpPr>
        <p:grpSpPr>
          <a:xfrm>
            <a:off x="388937" y="596712"/>
            <a:ext cx="6772131" cy="787588"/>
            <a:chOff x="589626" y="596712"/>
            <a:chExt cx="6583246" cy="787588"/>
          </a:xfrm>
        </p:grpSpPr>
        <p:sp>
          <p:nvSpPr>
            <p:cNvPr id="98" name="Title Placeholder 1"/>
            <p:cNvSpPr txBox="1">
              <a:spLocks/>
            </p:cNvSpPr>
            <p:nvPr/>
          </p:nvSpPr>
          <p:spPr>
            <a:xfrm>
              <a:off x="733626" y="656655"/>
              <a:ext cx="6439246" cy="727645"/>
            </a:xfrm>
            <a:prstGeom prst="rect">
              <a:avLst/>
            </a:prstGeom>
          </p:spPr>
          <p:txBody>
            <a:bodyPr vert="horz" lIns="0" tIns="0" rIns="0" bIns="0" rtlCol="0" anchor="t" anchorCtr="0">
              <a:noAutofit/>
            </a:bodyPr>
            <a:lstStyle>
              <a:lvl1pPr algn="l" defTabSz="1018705" rtl="0" eaLnBrk="1" latinLnBrk="0" hangingPunct="1">
                <a:lnSpc>
                  <a:spcPct val="100000"/>
                </a:lnSpc>
                <a:spcBef>
                  <a:spcPct val="0"/>
                </a:spcBef>
                <a:buNone/>
                <a:defRPr sz="2000" b="1" i="1" kern="1200">
                  <a:solidFill>
                    <a:schemeClr val="tx1"/>
                  </a:solidFill>
                  <a:latin typeface="+mj-lt"/>
                  <a:ea typeface="+mj-ea"/>
                  <a:cs typeface="+mj-cs"/>
                </a:defRPr>
              </a:lvl1pPr>
            </a:lstStyle>
            <a:p>
              <a:r>
                <a:rPr lang="ru-RU" b="0" i="0" dirty="0" smtClean="0">
                  <a:solidFill>
                    <a:schemeClr val="tx2"/>
                  </a:solidFill>
                </a:rPr>
                <a:t>По ту сторону нефти: перспективы экономики стран Персидского залива</a:t>
              </a:r>
              <a:endParaRPr lang="ru-RU" b="0" i="0" dirty="0">
                <a:solidFill>
                  <a:schemeClr val="tx2"/>
                </a:solidFill>
              </a:endParaRPr>
            </a:p>
          </p:txBody>
        </p:sp>
        <p:cxnSp>
          <p:nvCxnSpPr>
            <p:cNvPr id="100" name="Shape 24"/>
            <p:cNvCxnSpPr/>
            <p:nvPr/>
          </p:nvCxnSpPr>
          <p:spPr>
            <a:xfrm flipV="1">
              <a:off x="589626" y="596712"/>
              <a:ext cx="6579230" cy="144000"/>
            </a:xfrm>
            <a:prstGeom prst="bentConnector3">
              <a:avLst>
                <a:gd name="adj1" fmla="val 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192" name="TextBox 191"/>
          <p:cNvSpPr txBox="1"/>
          <p:nvPr/>
        </p:nvSpPr>
        <p:spPr>
          <a:xfrm>
            <a:off x="537069" y="4884455"/>
            <a:ext cx="2687890" cy="353943"/>
          </a:xfrm>
          <a:prstGeom prst="rect">
            <a:avLst/>
          </a:prstGeom>
          <a:noFill/>
        </p:spPr>
        <p:txBody>
          <a:bodyPr wrap="square" lIns="0" tIns="0" rIns="0" bIns="0" rtlCol="0">
            <a:spAutoFit/>
          </a:bodyPr>
          <a:lstStyle/>
          <a:p>
            <a:pPr>
              <a:spcAft>
                <a:spcPts val="900"/>
              </a:spcAft>
            </a:pPr>
            <a:r>
              <a:rPr lang="ru-RU" sz="800" b="1" dirty="0" smtClean="0"/>
              <a:t>График 4. </a:t>
            </a:r>
            <a:r>
              <a:rPr lang="ru-RU" sz="750" b="1" dirty="0" smtClean="0"/>
              <a:t>Большинство </a:t>
            </a:r>
            <a:r>
              <a:rPr lang="ru-RU" sz="750" b="1" dirty="0"/>
              <a:t>стран </a:t>
            </a:r>
            <a:r>
              <a:rPr lang="ru-RU" sz="750" b="1" dirty="0"/>
              <a:t>ССАГПЗ</a:t>
            </a:r>
            <a:r>
              <a:rPr lang="ru-RU" sz="750" b="1" dirty="0"/>
              <a:t> </a:t>
            </a:r>
            <a:r>
              <a:rPr lang="ru-RU" sz="750" b="1" dirty="0" smtClean="0"/>
              <a:t>опережают </a:t>
            </a:r>
            <a:r>
              <a:rPr lang="ru-RU" sz="750" b="1" dirty="0" smtClean="0"/>
              <a:t>своих конкурентов среди развивающихся стран по показателям легкости ведения бизнеса</a:t>
            </a:r>
          </a:p>
        </p:txBody>
      </p:sp>
      <p:cxnSp>
        <p:nvCxnSpPr>
          <p:cNvPr id="193" name="Straight Connector 192"/>
          <p:cNvCxnSpPr/>
          <p:nvPr/>
        </p:nvCxnSpPr>
        <p:spPr>
          <a:xfrm>
            <a:off x="537069" y="4842644"/>
            <a:ext cx="2688124"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a:off x="537069" y="5202684"/>
            <a:ext cx="2688124" cy="0"/>
          </a:xfrm>
          <a:prstGeom prst="line">
            <a:avLst/>
          </a:prstGeom>
          <a:ln w="1270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327" name="Straight Connector 326"/>
          <p:cNvCxnSpPr/>
          <p:nvPr/>
        </p:nvCxnSpPr>
        <p:spPr>
          <a:xfrm>
            <a:off x="536835" y="7290916"/>
            <a:ext cx="2688124" cy="0"/>
          </a:xfrm>
          <a:prstGeom prst="line">
            <a:avLst/>
          </a:prstGeom>
          <a:ln w="1270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328" name="Straight Connector 327"/>
          <p:cNvCxnSpPr/>
          <p:nvPr/>
        </p:nvCxnSpPr>
        <p:spPr>
          <a:xfrm>
            <a:off x="536835" y="7506940"/>
            <a:ext cx="2688124"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330" name="TextBox 329"/>
          <p:cNvSpPr txBox="1"/>
          <p:nvPr/>
        </p:nvSpPr>
        <p:spPr>
          <a:xfrm>
            <a:off x="560041" y="7733309"/>
            <a:ext cx="2687890" cy="346249"/>
          </a:xfrm>
          <a:prstGeom prst="rect">
            <a:avLst/>
          </a:prstGeom>
          <a:noFill/>
        </p:spPr>
        <p:txBody>
          <a:bodyPr wrap="square" lIns="0" tIns="0" rIns="0" bIns="0" rtlCol="0">
            <a:spAutoFit/>
          </a:bodyPr>
          <a:lstStyle/>
          <a:p>
            <a:pPr>
              <a:spcAft>
                <a:spcPts val="900"/>
              </a:spcAft>
            </a:pPr>
            <a:r>
              <a:rPr lang="ru-RU" sz="750" b="1" dirty="0"/>
              <a:t>График 5. Сектора экономики, не связанные с углеводородами, потенциально могут стать движущей силой экономического роста</a:t>
            </a:r>
          </a:p>
        </p:txBody>
      </p:sp>
      <p:cxnSp>
        <p:nvCxnSpPr>
          <p:cNvPr id="331" name="Straight Connector 330"/>
          <p:cNvCxnSpPr/>
          <p:nvPr/>
        </p:nvCxnSpPr>
        <p:spPr>
          <a:xfrm>
            <a:off x="548035" y="7722964"/>
            <a:ext cx="2688124"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32" name="Straight Connector 331"/>
          <p:cNvCxnSpPr/>
          <p:nvPr/>
        </p:nvCxnSpPr>
        <p:spPr>
          <a:xfrm>
            <a:off x="560041" y="8010996"/>
            <a:ext cx="2688124" cy="0"/>
          </a:xfrm>
          <a:prstGeom prst="line">
            <a:avLst/>
          </a:prstGeom>
          <a:ln w="1270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333" name="Straight Connector 332"/>
          <p:cNvCxnSpPr/>
          <p:nvPr/>
        </p:nvCxnSpPr>
        <p:spPr>
          <a:xfrm>
            <a:off x="525084" y="10101461"/>
            <a:ext cx="2688124" cy="0"/>
          </a:xfrm>
          <a:prstGeom prst="line">
            <a:avLst/>
          </a:prstGeom>
          <a:ln w="1270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334" name="Straight Connector 333"/>
          <p:cNvCxnSpPr/>
          <p:nvPr/>
        </p:nvCxnSpPr>
        <p:spPr>
          <a:xfrm>
            <a:off x="560041" y="10315252"/>
            <a:ext cx="2688124"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335" name="TextBox 334"/>
          <p:cNvSpPr txBox="1"/>
          <p:nvPr/>
        </p:nvSpPr>
        <p:spPr>
          <a:xfrm>
            <a:off x="324247" y="10101461"/>
            <a:ext cx="3240360" cy="107722"/>
          </a:xfrm>
          <a:prstGeom prst="rect">
            <a:avLst/>
          </a:prstGeom>
          <a:noFill/>
        </p:spPr>
        <p:txBody>
          <a:bodyPr wrap="square" lIns="0" tIns="0" rIns="0" bIns="0" rtlCol="0">
            <a:spAutoFit/>
          </a:bodyPr>
          <a:lstStyle/>
          <a:p>
            <a:pPr>
              <a:spcAft>
                <a:spcPts val="900"/>
              </a:spcAft>
            </a:pPr>
            <a:r>
              <a:rPr lang="ru-RU" sz="700" i="1" dirty="0">
                <a:latin typeface="+mj-lt"/>
              </a:rPr>
              <a:t>Источник: национальные статистические службы; прогнозы PwC </a:t>
            </a:r>
          </a:p>
        </p:txBody>
      </p:sp>
      <p:sp>
        <p:nvSpPr>
          <p:cNvPr id="28" name="TextBox 27"/>
          <p:cNvSpPr txBox="1"/>
          <p:nvPr/>
        </p:nvSpPr>
        <p:spPr>
          <a:xfrm>
            <a:off x="537069" y="7317455"/>
            <a:ext cx="2687890" cy="107722"/>
          </a:xfrm>
          <a:prstGeom prst="rect">
            <a:avLst/>
          </a:prstGeom>
          <a:noFill/>
        </p:spPr>
        <p:txBody>
          <a:bodyPr wrap="square" lIns="0" tIns="0" rIns="0" bIns="0" rtlCol="0">
            <a:spAutoFit/>
          </a:bodyPr>
          <a:lstStyle/>
          <a:p>
            <a:pPr>
              <a:spcAft>
                <a:spcPts val="900"/>
              </a:spcAft>
            </a:pPr>
            <a:r>
              <a:rPr lang="ru-RU" sz="700" i="1" dirty="0">
                <a:latin typeface="+mj-lt"/>
              </a:rPr>
              <a:t>Источник: Всемирный банк, рейтинг «Легкость ведения бизнеса», 2014 г. </a:t>
            </a:r>
          </a:p>
        </p:txBody>
      </p:sp>
      <p:graphicFrame>
        <p:nvGraphicFramePr>
          <p:cNvPr id="33" name="Chart 32"/>
          <p:cNvGraphicFramePr>
            <a:graphicFrameLocks/>
          </p:cNvGraphicFramePr>
          <p:nvPr>
            <p:extLst>
              <p:ext uri="{D42A27DB-BD31-4B8C-83A1-F6EECF244321}">
                <p14:modId xmlns:p14="http://schemas.microsoft.com/office/powerpoint/2010/main" val="2767341543"/>
              </p:ext>
            </p:extLst>
          </p:nvPr>
        </p:nvGraphicFramePr>
        <p:xfrm>
          <a:off x="476685" y="1800946"/>
          <a:ext cx="2850405" cy="237833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8" name="Chart 37"/>
          <p:cNvGraphicFramePr>
            <a:graphicFrameLocks/>
          </p:cNvGraphicFramePr>
          <p:nvPr>
            <p:extLst>
              <p:ext uri="{D42A27DB-BD31-4B8C-83A1-F6EECF244321}">
                <p14:modId xmlns:p14="http://schemas.microsoft.com/office/powerpoint/2010/main" val="4276063459"/>
              </p:ext>
            </p:extLst>
          </p:nvPr>
        </p:nvGraphicFramePr>
        <p:xfrm>
          <a:off x="480060" y="5210512"/>
          <a:ext cx="2808312" cy="218560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6" name="Chart 35"/>
          <p:cNvGraphicFramePr>
            <a:graphicFrameLocks/>
          </p:cNvGraphicFramePr>
          <p:nvPr>
            <p:extLst>
              <p:ext uri="{D42A27DB-BD31-4B8C-83A1-F6EECF244321}">
                <p14:modId xmlns:p14="http://schemas.microsoft.com/office/powerpoint/2010/main" val="2625472197"/>
              </p:ext>
            </p:extLst>
          </p:nvPr>
        </p:nvGraphicFramePr>
        <p:xfrm>
          <a:off x="479322" y="8010996"/>
          <a:ext cx="2676138" cy="208449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329306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 name="Table 32"/>
          <p:cNvGraphicFramePr>
            <a:graphicFrameLocks noGrp="1"/>
          </p:cNvGraphicFramePr>
          <p:nvPr>
            <p:extLst>
              <p:ext uri="{D42A27DB-BD31-4B8C-83A1-F6EECF244321}">
                <p14:modId xmlns:p14="http://schemas.microsoft.com/office/powerpoint/2010/main" val="3638418673"/>
              </p:ext>
            </p:extLst>
          </p:nvPr>
        </p:nvGraphicFramePr>
        <p:xfrm>
          <a:off x="252239" y="5797331"/>
          <a:ext cx="6889390" cy="1652184"/>
        </p:xfrm>
        <a:graphic>
          <a:graphicData uri="http://schemas.openxmlformats.org/drawingml/2006/table">
            <a:tbl>
              <a:tblPr>
                <a:tableStyleId>{69D073F8-1565-44D7-B386-08B59EADF2EE}</a:tableStyleId>
              </a:tblPr>
              <a:tblGrid>
                <a:gridCol w="1355696"/>
                <a:gridCol w="1757365"/>
                <a:gridCol w="2614385"/>
                <a:gridCol w="1161944"/>
              </a:tblGrid>
              <a:tr h="154383">
                <a:tc gridSpan="4">
                  <a:txBody>
                    <a:bodyPr/>
                    <a:lstStyle/>
                    <a:p>
                      <a:pPr algn="l">
                        <a:lnSpc>
                          <a:spcPct val="115000"/>
                        </a:lnSpc>
                        <a:spcAft>
                          <a:spcPts val="0"/>
                        </a:spcAft>
                      </a:pPr>
                      <a:r>
                        <a:rPr lang="ru-RU" sz="800" b="1" dirty="0" smtClean="0">
                          <a:solidFill>
                            <a:schemeClr val="tx1"/>
                          </a:solidFill>
                          <a:effectLst/>
                          <a:latin typeface="+mj-lt"/>
                          <a:ea typeface="Calibri"/>
                          <a:cs typeface="Times New Roman"/>
                        </a:rPr>
                        <a:t>Прогнозные процентные ставки по ведущим странам</a:t>
                      </a:r>
                      <a:endParaRPr lang="ru-RU" sz="800" b="1" dirty="0">
                        <a:solidFill>
                          <a:schemeClr val="tx1"/>
                        </a:solidFill>
                        <a:effectLst/>
                        <a:latin typeface="+mj-lt"/>
                        <a:ea typeface="Calibri"/>
                        <a:cs typeface="Times New Roman"/>
                      </a:endParaRPr>
                    </a:p>
                  </a:txBody>
                  <a:tcPr marL="36000" marR="18000" marT="18000" marB="18000">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noFill/>
                  </a:tcPr>
                </a:tc>
                <a:tc hMerge="1">
                  <a:txBody>
                    <a:bodyPr/>
                    <a:lstStyle/>
                    <a:p>
                      <a:endParaRPr lang="ru-RU"/>
                    </a:p>
                  </a:txBody>
                  <a:tcPr/>
                </a:tc>
                <a:tc hMerge="1">
                  <a:txBody>
                    <a:bodyPr/>
                    <a:lstStyle/>
                    <a:p>
                      <a:pPr algn="r">
                        <a:lnSpc>
                          <a:spcPct val="115000"/>
                        </a:lnSpc>
                        <a:spcAft>
                          <a:spcPts val="0"/>
                        </a:spcAft>
                      </a:pPr>
                      <a:endParaRPr lang="ru-RU" sz="900" dirty="0">
                        <a:effectLst/>
                        <a:latin typeface="+mn-lt"/>
                        <a:ea typeface="Calibri"/>
                        <a:cs typeface="Times New Roman"/>
                      </a:endParaRPr>
                    </a:p>
                  </a:txBody>
                  <a:tcPr marL="18000" marR="18000" marT="18000" marB="18000">
                    <a:lnB w="12700" cap="flat" cmpd="sng" algn="ctr">
                      <a:solidFill>
                        <a:schemeClr val="bg2"/>
                      </a:solidFill>
                      <a:prstDash val="solid"/>
                      <a:round/>
                      <a:headEnd type="none" w="med" len="med"/>
                      <a:tailEnd type="none" w="med" len="med"/>
                    </a:lnB>
                    <a:solidFill>
                      <a:schemeClr val="tx2"/>
                    </a:solidFill>
                  </a:tcPr>
                </a:tc>
                <a:tc hMerge="1">
                  <a:txBody>
                    <a:bodyPr/>
                    <a:lstStyle/>
                    <a:p>
                      <a:pPr algn="r">
                        <a:lnSpc>
                          <a:spcPct val="115000"/>
                        </a:lnSpc>
                        <a:spcAft>
                          <a:spcPts val="0"/>
                        </a:spcAft>
                      </a:pPr>
                      <a:endParaRPr lang="ru-RU" sz="900" dirty="0">
                        <a:effectLst/>
                        <a:latin typeface="+mn-lt"/>
                        <a:ea typeface="Calibri"/>
                        <a:cs typeface="Times New Roman"/>
                      </a:endParaRPr>
                    </a:p>
                  </a:txBody>
                  <a:tcPr marL="18000" marR="18000" marT="18000" marB="18000">
                    <a:lnB w="12700" cap="flat" cmpd="sng" algn="ctr">
                      <a:solidFill>
                        <a:schemeClr val="bg2"/>
                      </a:solidFill>
                      <a:prstDash val="solid"/>
                      <a:round/>
                      <a:headEnd type="none" w="med" len="med"/>
                      <a:tailEnd type="none" w="med" len="med"/>
                    </a:lnB>
                    <a:solidFill>
                      <a:schemeClr val="tx2"/>
                    </a:solidFill>
                  </a:tcPr>
                </a:tc>
              </a:tr>
              <a:tr h="285795">
                <a:tc>
                  <a:txBody>
                    <a:bodyPr/>
                    <a:lstStyle/>
                    <a:p>
                      <a:pPr algn="l">
                        <a:lnSpc>
                          <a:spcPct val="115000"/>
                        </a:lnSpc>
                        <a:spcAft>
                          <a:spcPts val="0"/>
                        </a:spcAft>
                      </a:pPr>
                      <a:endParaRPr lang="ru-RU" sz="800" b="1" dirty="0">
                        <a:solidFill>
                          <a:schemeClr val="tx1"/>
                        </a:solidFill>
                        <a:effectLst/>
                        <a:latin typeface="+mj-lt"/>
                        <a:ea typeface="Calibri"/>
                        <a:cs typeface="Times New Roman"/>
                      </a:endParaRPr>
                    </a:p>
                  </a:txBody>
                  <a:tcPr marL="36000" marR="18000" marT="18000" marB="18000">
                    <a:lnT w="12700" cap="flat" cmpd="sng" algn="ctr">
                      <a:solidFill>
                        <a:schemeClr val="tx2"/>
                      </a:solidFill>
                      <a:prstDash val="solid"/>
                      <a:round/>
                      <a:headEnd type="none" w="med" len="med"/>
                      <a:tailEnd type="none" w="med" len="med"/>
                    </a:lnT>
                    <a:noFill/>
                  </a:tcPr>
                </a:tc>
                <a:tc>
                  <a:txBody>
                    <a:bodyPr/>
                    <a:lstStyle/>
                    <a:p>
                      <a:pPr algn="l">
                        <a:lnSpc>
                          <a:spcPct val="115000"/>
                        </a:lnSpc>
                        <a:spcAft>
                          <a:spcPts val="0"/>
                        </a:spcAft>
                      </a:pPr>
                      <a:r>
                        <a:rPr lang="ru-RU" sz="800" b="1" dirty="0" smtClean="0">
                          <a:solidFill>
                            <a:schemeClr val="tx1"/>
                          </a:solidFill>
                          <a:effectLst/>
                          <a:latin typeface="+mj-lt"/>
                          <a:ea typeface="Calibri"/>
                          <a:cs typeface="Times New Roman"/>
                        </a:rPr>
                        <a:t>Текущее состояние </a:t>
                      </a:r>
                      <a:endParaRPr lang="ru-RU" sz="800" b="1" dirty="0" smtClean="0">
                        <a:solidFill>
                          <a:schemeClr val="tx1"/>
                        </a:solidFill>
                        <a:effectLst/>
                        <a:latin typeface="+mj-lt"/>
                        <a:ea typeface="Calibri"/>
                        <a:cs typeface="Times New Roman"/>
                      </a:endParaRPr>
                    </a:p>
                    <a:p>
                      <a:pPr algn="l">
                        <a:lnSpc>
                          <a:spcPct val="115000"/>
                        </a:lnSpc>
                        <a:spcAft>
                          <a:spcPts val="0"/>
                        </a:spcAft>
                      </a:pPr>
                      <a:r>
                        <a:rPr lang="ru-RU" sz="800" b="1" dirty="0" smtClean="0">
                          <a:solidFill>
                            <a:schemeClr val="tx1"/>
                          </a:solidFill>
                          <a:effectLst/>
                          <a:latin typeface="+mj-lt"/>
                          <a:ea typeface="Calibri"/>
                          <a:cs typeface="Times New Roman"/>
                        </a:rPr>
                        <a:t>(последнее </a:t>
                      </a:r>
                      <a:r>
                        <a:rPr lang="ru-RU" sz="800" b="1" dirty="0" smtClean="0">
                          <a:solidFill>
                            <a:schemeClr val="tx1"/>
                          </a:solidFill>
                          <a:effectLst/>
                          <a:latin typeface="+mj-lt"/>
                          <a:ea typeface="Calibri"/>
                          <a:cs typeface="Times New Roman"/>
                        </a:rPr>
                        <a:t>изменение)</a:t>
                      </a:r>
                      <a:endParaRPr lang="ru-RU" sz="800" b="1" dirty="0">
                        <a:solidFill>
                          <a:schemeClr val="tx1"/>
                        </a:solidFill>
                        <a:effectLst/>
                        <a:latin typeface="+mj-lt"/>
                        <a:ea typeface="Calibri"/>
                        <a:cs typeface="Times New Roman"/>
                      </a:endParaRPr>
                    </a:p>
                  </a:txBody>
                  <a:tcPr marL="36000" marR="18000" marT="18000" marB="18000">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noFill/>
                  </a:tcPr>
                </a:tc>
                <a:tc>
                  <a:txBody>
                    <a:bodyPr/>
                    <a:lstStyle/>
                    <a:p>
                      <a:pPr algn="l">
                        <a:lnSpc>
                          <a:spcPct val="115000"/>
                        </a:lnSpc>
                        <a:spcAft>
                          <a:spcPts val="0"/>
                        </a:spcAft>
                      </a:pPr>
                      <a:r>
                        <a:rPr lang="ru-RU" sz="800" b="1" dirty="0" smtClean="0">
                          <a:solidFill>
                            <a:schemeClr val="tx1"/>
                          </a:solidFill>
                          <a:effectLst/>
                          <a:latin typeface="+mj-lt"/>
                          <a:ea typeface="Calibri"/>
                          <a:cs typeface="Times New Roman"/>
                        </a:rPr>
                        <a:t>Ожидание</a:t>
                      </a:r>
                      <a:endParaRPr lang="ru-RU" sz="800" b="1" dirty="0">
                        <a:solidFill>
                          <a:schemeClr val="tx1"/>
                        </a:solidFill>
                        <a:effectLst/>
                        <a:latin typeface="+mj-lt"/>
                        <a:ea typeface="Calibri"/>
                        <a:cs typeface="Times New Roman"/>
                      </a:endParaRPr>
                    </a:p>
                  </a:txBody>
                  <a:tcPr marL="36000" marR="18000" marT="18000" marB="18000">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noFill/>
                  </a:tcPr>
                </a:tc>
                <a:tc>
                  <a:txBody>
                    <a:bodyPr/>
                    <a:lstStyle/>
                    <a:p>
                      <a:pPr algn="l">
                        <a:lnSpc>
                          <a:spcPct val="115000"/>
                        </a:lnSpc>
                        <a:spcAft>
                          <a:spcPts val="0"/>
                        </a:spcAft>
                      </a:pPr>
                      <a:r>
                        <a:rPr lang="ru-RU" sz="800" b="1" dirty="0" smtClean="0">
                          <a:solidFill>
                            <a:schemeClr val="tx1"/>
                          </a:solidFill>
                          <a:effectLst/>
                          <a:latin typeface="+mj-lt"/>
                          <a:ea typeface="Calibri"/>
                          <a:cs typeface="Times New Roman"/>
                        </a:rPr>
                        <a:t>Следующее заседание</a:t>
                      </a:r>
                      <a:endParaRPr lang="ru-RU" sz="800" b="1" dirty="0">
                        <a:solidFill>
                          <a:schemeClr val="tx1"/>
                        </a:solidFill>
                        <a:effectLst/>
                        <a:latin typeface="+mj-lt"/>
                        <a:ea typeface="Calibri"/>
                        <a:cs typeface="Times New Roman"/>
                      </a:endParaRPr>
                    </a:p>
                  </a:txBody>
                  <a:tcPr marL="36000" marR="18000" marT="18000" marB="18000">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noFill/>
                  </a:tcPr>
                </a:tc>
              </a:tr>
              <a:tr h="335253">
                <a:tc>
                  <a:txBody>
                    <a:bodyPr/>
                    <a:lstStyle/>
                    <a:p>
                      <a:pPr algn="l">
                        <a:lnSpc>
                          <a:spcPct val="115000"/>
                        </a:lnSpc>
                        <a:spcAft>
                          <a:spcPts val="0"/>
                        </a:spcAft>
                      </a:pPr>
                      <a:r>
                        <a:rPr lang="ru-RU" sz="800" dirty="0" smtClean="0">
                          <a:solidFill>
                            <a:schemeClr val="tx1"/>
                          </a:solidFill>
                          <a:effectLst/>
                          <a:latin typeface="+mj-lt"/>
                          <a:ea typeface="Calibri"/>
                          <a:cs typeface="Times New Roman"/>
                        </a:rPr>
                        <a:t>Федеральный резервная система</a:t>
                      </a:r>
                      <a:endParaRPr lang="ru-RU" sz="800" dirty="0">
                        <a:solidFill>
                          <a:schemeClr val="tx1"/>
                        </a:solidFill>
                        <a:effectLst/>
                        <a:latin typeface="+mj-lt"/>
                        <a:ea typeface="Calibri"/>
                        <a:cs typeface="Times New Roman"/>
                      </a:endParaRPr>
                    </a:p>
                  </a:txBody>
                  <a:tcPr marL="36000" marR="18000" marT="18000" marB="18000">
                    <a:lnB w="12700" cap="flat" cmpd="sng" algn="ctr">
                      <a:solidFill>
                        <a:schemeClr val="tx2"/>
                      </a:solidFill>
                      <a:prstDash val="sysDot"/>
                      <a:round/>
                      <a:headEnd type="none" w="med" len="med"/>
                      <a:tailEnd type="none" w="med" len="med"/>
                    </a:lnB>
                  </a:tcPr>
                </a:tc>
                <a:tc>
                  <a:txBody>
                    <a:bodyPr/>
                    <a:lstStyle/>
                    <a:p>
                      <a:r>
                        <a:rPr lang="ru-RU" sz="800" dirty="0" smtClean="0">
                          <a:solidFill>
                            <a:schemeClr val="tx1"/>
                          </a:solidFill>
                          <a:latin typeface="+mj-lt"/>
                        </a:rPr>
                        <a:t>0-0,25% (декабрь 2008 г.)</a:t>
                      </a:r>
                      <a:endParaRPr lang="ru-RU" sz="800" dirty="0">
                        <a:solidFill>
                          <a:schemeClr val="tx1"/>
                        </a:solidFill>
                        <a:latin typeface="+mj-lt"/>
                      </a:endParaRPr>
                    </a:p>
                  </a:txBody>
                  <a:tcPr marL="36000" marR="18000" marT="18000" marB="18000">
                    <a:lnT w="12700" cap="flat" cmpd="sng" algn="ctr">
                      <a:solidFill>
                        <a:schemeClr val="tx2"/>
                      </a:solidFill>
                      <a:prstDash val="solid"/>
                      <a:round/>
                      <a:headEnd type="none" w="med" len="med"/>
                      <a:tailEnd type="none" w="med" len="med"/>
                    </a:lnT>
                    <a:lnB w="12700" cap="flat" cmpd="sng" algn="ctr">
                      <a:solidFill>
                        <a:schemeClr val="tx2"/>
                      </a:solidFill>
                      <a:prstDash val="sysDot"/>
                      <a:round/>
                      <a:headEnd type="none" w="med" len="med"/>
                      <a:tailEnd type="none" w="med" len="med"/>
                    </a:lnB>
                  </a:tcPr>
                </a:tc>
                <a:tc>
                  <a:txBody>
                    <a:bodyPr/>
                    <a:lstStyle/>
                    <a:p>
                      <a:pPr algn="l">
                        <a:lnSpc>
                          <a:spcPct val="115000"/>
                        </a:lnSpc>
                        <a:spcAft>
                          <a:spcPts val="0"/>
                        </a:spcAft>
                      </a:pPr>
                      <a:r>
                        <a:rPr lang="ru-RU" sz="800" dirty="0" smtClean="0">
                          <a:solidFill>
                            <a:schemeClr val="tx1"/>
                          </a:solidFill>
                          <a:effectLst/>
                          <a:latin typeface="+mj-lt"/>
                          <a:ea typeface="Calibri"/>
                          <a:cs typeface="Times New Roman"/>
                        </a:rPr>
                        <a:t>Ожидаемое сворачивание программы количественного смягчения (QE) в 2014 г.</a:t>
                      </a:r>
                      <a:endParaRPr lang="ru-RU" sz="800" dirty="0">
                        <a:solidFill>
                          <a:schemeClr val="tx1"/>
                        </a:solidFill>
                        <a:effectLst/>
                        <a:latin typeface="+mj-lt"/>
                        <a:ea typeface="Calibri"/>
                        <a:cs typeface="Times New Roman"/>
                      </a:endParaRPr>
                    </a:p>
                  </a:txBody>
                  <a:tcPr marL="36000" marR="18000" marT="18000" marB="18000">
                    <a:lnT w="12700" cap="flat" cmpd="sng" algn="ctr">
                      <a:solidFill>
                        <a:schemeClr val="tx2"/>
                      </a:solidFill>
                      <a:prstDash val="solid"/>
                      <a:round/>
                      <a:headEnd type="none" w="med" len="med"/>
                      <a:tailEnd type="none" w="med" len="med"/>
                    </a:lnT>
                    <a:lnB w="12700" cap="flat" cmpd="sng" algn="ctr">
                      <a:solidFill>
                        <a:schemeClr val="tx2"/>
                      </a:solidFill>
                      <a:prstDash val="sysDot"/>
                      <a:round/>
                      <a:headEnd type="none" w="med" len="med"/>
                      <a:tailEnd type="none" w="med" len="med"/>
                    </a:lnB>
                  </a:tcPr>
                </a:tc>
                <a:tc>
                  <a:txBody>
                    <a:bodyPr/>
                    <a:lstStyle/>
                    <a:p>
                      <a:pPr algn="l">
                        <a:lnSpc>
                          <a:spcPct val="115000"/>
                        </a:lnSpc>
                        <a:spcAft>
                          <a:spcPts val="0"/>
                        </a:spcAft>
                      </a:pPr>
                      <a:r>
                        <a:rPr lang="ru-RU" sz="800" dirty="0" smtClean="0">
                          <a:solidFill>
                            <a:schemeClr val="tx1"/>
                          </a:solidFill>
                          <a:effectLst/>
                          <a:latin typeface="+mj-lt"/>
                          <a:ea typeface="Calibri"/>
                          <a:cs typeface="Times New Roman"/>
                        </a:rPr>
                        <a:t>17/18 декабря</a:t>
                      </a:r>
                      <a:r>
                        <a:rPr dirty="0"/>
                        <a:t> </a:t>
                      </a:r>
                      <a:endParaRPr lang="ru-RU" sz="800" dirty="0">
                        <a:solidFill>
                          <a:schemeClr val="tx1"/>
                        </a:solidFill>
                        <a:effectLst/>
                        <a:latin typeface="+mj-lt"/>
                        <a:ea typeface="Calibri"/>
                        <a:cs typeface="Times New Roman"/>
                      </a:endParaRPr>
                    </a:p>
                  </a:txBody>
                  <a:tcPr marL="36000" marR="18000" marT="18000" marB="18000">
                    <a:lnT w="12700" cap="flat" cmpd="sng" algn="ctr">
                      <a:solidFill>
                        <a:schemeClr val="tx2"/>
                      </a:solidFill>
                      <a:prstDash val="solid"/>
                      <a:round/>
                      <a:headEnd type="none" w="med" len="med"/>
                      <a:tailEnd type="none" w="med" len="med"/>
                    </a:lnT>
                    <a:lnB w="12700" cap="flat" cmpd="sng" algn="ctr">
                      <a:solidFill>
                        <a:schemeClr val="tx2"/>
                      </a:solidFill>
                      <a:prstDash val="sysDot"/>
                      <a:round/>
                      <a:headEnd type="none" w="med" len="med"/>
                      <a:tailEnd type="none" w="med" len="med"/>
                    </a:lnB>
                    <a:noFill/>
                  </a:tcPr>
                </a:tc>
              </a:tr>
              <a:tr h="285795">
                <a:tc>
                  <a:txBody>
                    <a:bodyPr/>
                    <a:lstStyle/>
                    <a:p>
                      <a:pPr algn="l">
                        <a:lnSpc>
                          <a:spcPct val="115000"/>
                        </a:lnSpc>
                        <a:spcAft>
                          <a:spcPts val="0"/>
                        </a:spcAft>
                      </a:pPr>
                      <a:r>
                        <a:rPr lang="ru-RU" sz="800" dirty="0" smtClean="0">
                          <a:solidFill>
                            <a:schemeClr val="tx1"/>
                          </a:solidFill>
                          <a:effectLst/>
                          <a:latin typeface="+mj-lt"/>
                          <a:ea typeface="Calibri"/>
                          <a:cs typeface="Times New Roman"/>
                        </a:rPr>
                        <a:t>Европейский центральный банк</a:t>
                      </a:r>
                      <a:endParaRPr lang="ru-RU" sz="800" dirty="0">
                        <a:solidFill>
                          <a:schemeClr val="tx1"/>
                        </a:solidFill>
                        <a:effectLst/>
                        <a:latin typeface="+mj-lt"/>
                        <a:ea typeface="Calibri"/>
                        <a:cs typeface="Times New Roman"/>
                      </a:endParaRPr>
                    </a:p>
                  </a:txBody>
                  <a:tcPr marL="36000" marR="18000" marT="18000" marB="18000">
                    <a:lnT w="12700" cap="flat" cmpd="sng" algn="ctr">
                      <a:solidFill>
                        <a:schemeClr val="tx2"/>
                      </a:solidFill>
                      <a:prstDash val="sysDot"/>
                      <a:round/>
                      <a:headEnd type="none" w="med" len="med"/>
                      <a:tailEnd type="none" w="med" len="med"/>
                    </a:lnT>
                    <a:lnB w="12700" cap="flat" cmpd="sng" algn="ctr">
                      <a:solidFill>
                        <a:schemeClr val="tx2"/>
                      </a:solidFill>
                      <a:prstDash val="sysDot"/>
                      <a:round/>
                      <a:headEnd type="none" w="med" len="med"/>
                      <a:tailEnd type="none" w="med" len="med"/>
                    </a:lnB>
                  </a:tcPr>
                </a:tc>
                <a:tc>
                  <a:txBody>
                    <a:bodyPr/>
                    <a:lstStyle/>
                    <a:p>
                      <a:r>
                        <a:rPr lang="ru-RU" sz="800" dirty="0" smtClean="0">
                          <a:solidFill>
                            <a:schemeClr val="tx1"/>
                          </a:solidFill>
                          <a:latin typeface="+mj-lt"/>
                        </a:rPr>
                        <a:t>0,25% (ноябрь 2013 г.)</a:t>
                      </a:r>
                      <a:endParaRPr lang="ru-RU" sz="800" dirty="0">
                        <a:solidFill>
                          <a:schemeClr val="tx1"/>
                        </a:solidFill>
                        <a:latin typeface="+mj-lt"/>
                      </a:endParaRPr>
                    </a:p>
                  </a:txBody>
                  <a:tcPr marL="36000" marR="18000" marT="18000" marB="18000">
                    <a:lnT w="12700" cap="flat" cmpd="sng" algn="ctr">
                      <a:solidFill>
                        <a:schemeClr val="tx2"/>
                      </a:solidFill>
                      <a:prstDash val="sysDot"/>
                      <a:round/>
                      <a:headEnd type="none" w="med" len="med"/>
                      <a:tailEnd type="none" w="med" len="med"/>
                    </a:lnT>
                    <a:lnB w="12700" cap="flat" cmpd="sng" algn="ctr">
                      <a:solidFill>
                        <a:schemeClr val="tx2"/>
                      </a:solidFill>
                      <a:prstDash val="sysDot"/>
                      <a:round/>
                      <a:headEnd type="none" w="med" len="med"/>
                      <a:tailEnd type="none" w="med" len="med"/>
                    </a:lnB>
                  </a:tcPr>
                </a:tc>
                <a:tc>
                  <a:txBody>
                    <a:bodyPr/>
                    <a:lstStyle/>
                    <a:p>
                      <a:pPr algn="l">
                        <a:lnSpc>
                          <a:spcPct val="115000"/>
                        </a:lnSpc>
                        <a:spcAft>
                          <a:spcPts val="0"/>
                        </a:spcAft>
                      </a:pPr>
                      <a:r>
                        <a:rPr lang="ru-RU" sz="800" dirty="0" smtClean="0">
                          <a:solidFill>
                            <a:schemeClr val="tx1"/>
                          </a:solidFill>
                          <a:effectLst/>
                          <a:latin typeface="+mj-lt"/>
                          <a:ea typeface="Calibri"/>
                          <a:cs typeface="Times New Roman"/>
                        </a:rPr>
                        <a:t>В состоянии ожидания - по меньшей мере до 2014 г.</a:t>
                      </a:r>
                      <a:endParaRPr lang="ru-RU" sz="800" dirty="0">
                        <a:solidFill>
                          <a:schemeClr val="tx1"/>
                        </a:solidFill>
                        <a:effectLst/>
                        <a:latin typeface="+mj-lt"/>
                        <a:ea typeface="Calibri"/>
                        <a:cs typeface="Times New Roman"/>
                      </a:endParaRPr>
                    </a:p>
                  </a:txBody>
                  <a:tcPr marL="36000" marR="18000" marT="18000" marB="18000">
                    <a:lnT w="12700" cap="flat" cmpd="sng" algn="ctr">
                      <a:solidFill>
                        <a:schemeClr val="tx2"/>
                      </a:solidFill>
                      <a:prstDash val="sysDot"/>
                      <a:round/>
                      <a:headEnd type="none" w="med" len="med"/>
                      <a:tailEnd type="none" w="med" len="med"/>
                    </a:lnT>
                    <a:lnB w="12700" cap="flat" cmpd="sng" algn="ctr">
                      <a:solidFill>
                        <a:schemeClr val="tx2"/>
                      </a:solidFill>
                      <a:prstDash val="sysDot"/>
                      <a:round/>
                      <a:headEnd type="none" w="med" len="med"/>
                      <a:tailEnd type="none" w="med" len="med"/>
                    </a:lnB>
                  </a:tcPr>
                </a:tc>
                <a:tc>
                  <a:txBody>
                    <a:bodyPr/>
                    <a:lstStyle/>
                    <a:p>
                      <a:pPr algn="l">
                        <a:lnSpc>
                          <a:spcPct val="115000"/>
                        </a:lnSpc>
                        <a:spcAft>
                          <a:spcPts val="0"/>
                        </a:spcAft>
                      </a:pPr>
                      <a:r>
                        <a:rPr lang="ru-RU" sz="800" baseline="0" dirty="0" smtClean="0">
                          <a:solidFill>
                            <a:schemeClr val="tx1"/>
                          </a:solidFill>
                          <a:effectLst/>
                          <a:latin typeface="+mj-lt"/>
                          <a:ea typeface="Calibri"/>
                          <a:cs typeface="Times New Roman"/>
                        </a:rPr>
                        <a:t>5 декабря</a:t>
                      </a:r>
                      <a:endParaRPr lang="ru-RU" sz="800" dirty="0">
                        <a:solidFill>
                          <a:schemeClr val="tx1"/>
                        </a:solidFill>
                        <a:effectLst/>
                        <a:latin typeface="+mj-lt"/>
                        <a:ea typeface="Calibri"/>
                        <a:cs typeface="Times New Roman"/>
                      </a:endParaRPr>
                    </a:p>
                  </a:txBody>
                  <a:tcPr marL="36000" marR="18000" marT="18000" marB="18000">
                    <a:lnT w="12700" cap="flat" cmpd="sng" algn="ctr">
                      <a:solidFill>
                        <a:schemeClr val="tx2"/>
                      </a:solidFill>
                      <a:prstDash val="sysDot"/>
                      <a:round/>
                      <a:headEnd type="none" w="med" len="med"/>
                      <a:tailEnd type="none" w="med" len="med"/>
                    </a:lnT>
                    <a:lnB w="12700" cap="flat" cmpd="sng" algn="ctr">
                      <a:solidFill>
                        <a:schemeClr val="tx2"/>
                      </a:solidFill>
                      <a:prstDash val="sysDot"/>
                      <a:round/>
                      <a:headEnd type="none" w="med" len="med"/>
                      <a:tailEnd type="none" w="med" len="med"/>
                    </a:lnB>
                    <a:noFill/>
                  </a:tcPr>
                </a:tc>
              </a:tr>
              <a:tr h="417208">
                <a:tc>
                  <a:txBody>
                    <a:bodyPr/>
                    <a:lstStyle/>
                    <a:p>
                      <a:pPr algn="l">
                        <a:lnSpc>
                          <a:spcPct val="115000"/>
                        </a:lnSpc>
                        <a:spcAft>
                          <a:spcPts val="0"/>
                        </a:spcAft>
                      </a:pPr>
                      <a:r>
                        <a:rPr lang="ru-RU" sz="800" dirty="0" smtClean="0">
                          <a:solidFill>
                            <a:schemeClr val="tx1"/>
                          </a:solidFill>
                          <a:effectLst/>
                          <a:latin typeface="+mj-lt"/>
                          <a:ea typeface="Calibri"/>
                          <a:cs typeface="Times New Roman"/>
                        </a:rPr>
                        <a:t>Банк Англии</a:t>
                      </a:r>
                      <a:endParaRPr lang="ru-RU" sz="800" dirty="0">
                        <a:solidFill>
                          <a:schemeClr val="tx1"/>
                        </a:solidFill>
                        <a:effectLst/>
                        <a:latin typeface="+mj-lt"/>
                        <a:ea typeface="Calibri"/>
                        <a:cs typeface="Times New Roman"/>
                      </a:endParaRPr>
                    </a:p>
                  </a:txBody>
                  <a:tcPr marL="36000" marR="18000" marT="18000" marB="18000">
                    <a:lnT w="12700" cap="flat" cmpd="sng" algn="ctr">
                      <a:solidFill>
                        <a:schemeClr val="tx2"/>
                      </a:solidFill>
                      <a:prstDash val="sysDot"/>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r>
                        <a:rPr lang="ru-RU" sz="800" dirty="0" smtClean="0">
                          <a:solidFill>
                            <a:schemeClr val="tx1"/>
                          </a:solidFill>
                          <a:latin typeface="+mj-lt"/>
                        </a:rPr>
                        <a:t>0,5% (март 2009 г.)</a:t>
                      </a:r>
                      <a:endParaRPr lang="ru-RU" sz="800" dirty="0">
                        <a:solidFill>
                          <a:schemeClr val="tx1"/>
                        </a:solidFill>
                        <a:latin typeface="+mj-lt"/>
                      </a:endParaRPr>
                    </a:p>
                  </a:txBody>
                  <a:tcPr marL="36000" marR="18000" marT="18000" marB="18000">
                    <a:lnT w="12700" cap="flat" cmpd="sng" algn="ctr">
                      <a:solidFill>
                        <a:schemeClr val="tx2"/>
                      </a:solidFill>
                      <a:prstDash val="sysDot"/>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algn="l">
                        <a:lnSpc>
                          <a:spcPct val="115000"/>
                        </a:lnSpc>
                        <a:spcAft>
                          <a:spcPts val="0"/>
                        </a:spcAft>
                      </a:pPr>
                      <a:r>
                        <a:rPr lang="ru-RU" sz="800" dirty="0" smtClean="0">
                          <a:solidFill>
                            <a:schemeClr val="tx1"/>
                          </a:solidFill>
                          <a:effectLst/>
                          <a:latin typeface="+mj-lt"/>
                          <a:ea typeface="Calibri"/>
                          <a:cs typeface="Times New Roman"/>
                        </a:rPr>
                        <a:t>В состоянии ожидания - по меньшей мере на срок, в течение которого уровень безработицы превышает 7%</a:t>
                      </a:r>
                      <a:endParaRPr lang="ru-RU" sz="800" dirty="0">
                        <a:solidFill>
                          <a:schemeClr val="tx1"/>
                        </a:solidFill>
                        <a:effectLst/>
                        <a:latin typeface="+mj-lt"/>
                        <a:ea typeface="Calibri"/>
                        <a:cs typeface="Times New Roman"/>
                      </a:endParaRPr>
                    </a:p>
                  </a:txBody>
                  <a:tcPr marL="36000" marR="18000" marT="18000" marB="18000">
                    <a:lnT w="12700" cap="flat" cmpd="sng" algn="ctr">
                      <a:solidFill>
                        <a:schemeClr val="tx2"/>
                      </a:solidFill>
                      <a:prstDash val="sysDot"/>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algn="l">
                        <a:lnSpc>
                          <a:spcPct val="115000"/>
                        </a:lnSpc>
                        <a:spcAft>
                          <a:spcPts val="0"/>
                        </a:spcAft>
                      </a:pPr>
                      <a:r>
                        <a:rPr lang="ru-RU" sz="800" dirty="0" smtClean="0">
                          <a:solidFill>
                            <a:schemeClr val="tx1"/>
                          </a:solidFill>
                          <a:effectLst/>
                          <a:latin typeface="+mj-lt"/>
                          <a:ea typeface="Calibri"/>
                          <a:cs typeface="Times New Roman"/>
                        </a:rPr>
                        <a:t>5</a:t>
                      </a:r>
                      <a:r>
                        <a:rPr dirty="0"/>
                        <a:t> </a:t>
                      </a:r>
                      <a:r>
                        <a:rPr lang="ru-RU" sz="800" dirty="0" smtClean="0">
                          <a:solidFill>
                            <a:schemeClr val="tx1"/>
                          </a:solidFill>
                          <a:effectLst/>
                          <a:latin typeface="+mj-lt"/>
                          <a:ea typeface="Calibri"/>
                          <a:cs typeface="Times New Roman"/>
                        </a:rPr>
                        <a:t>декабря</a:t>
                      </a:r>
                      <a:endParaRPr lang="ru-RU" sz="800" dirty="0">
                        <a:solidFill>
                          <a:schemeClr val="tx1"/>
                        </a:solidFill>
                        <a:effectLst/>
                        <a:latin typeface="+mj-lt"/>
                        <a:ea typeface="Calibri"/>
                        <a:cs typeface="Times New Roman"/>
                      </a:endParaRPr>
                    </a:p>
                  </a:txBody>
                  <a:tcPr marL="36000" marR="18000" marT="18000" marB="18000">
                    <a:lnT w="12700" cap="flat" cmpd="sng" algn="ctr">
                      <a:solidFill>
                        <a:schemeClr val="tx2"/>
                      </a:solidFill>
                      <a:prstDash val="sysDot"/>
                      <a:round/>
                      <a:headEnd type="none" w="med" len="med"/>
                      <a:tailEnd type="none" w="med" len="med"/>
                    </a:lnT>
                    <a:lnB w="12700" cap="flat" cmpd="sng" algn="ctr">
                      <a:solidFill>
                        <a:schemeClr val="tx2"/>
                      </a:solidFill>
                      <a:prstDash val="solid"/>
                      <a:round/>
                      <a:headEnd type="none" w="med" len="med"/>
                      <a:tailEnd type="none" w="med" len="med"/>
                    </a:lnB>
                    <a:noFill/>
                  </a:tcPr>
                </a:tc>
              </a:tr>
            </a:tbl>
          </a:graphicData>
        </a:graphic>
      </p:graphicFrame>
      <p:grpSp>
        <p:nvGrpSpPr>
          <p:cNvPr id="23" name="Group 22"/>
          <p:cNvGrpSpPr/>
          <p:nvPr/>
        </p:nvGrpSpPr>
        <p:grpSpPr>
          <a:xfrm>
            <a:off x="540271" y="7330033"/>
            <a:ext cx="2287580" cy="619694"/>
            <a:chOff x="717551" y="7217983"/>
            <a:chExt cx="2287580" cy="619694"/>
          </a:xfrm>
        </p:grpSpPr>
        <p:pic>
          <p:nvPicPr>
            <p:cNvPr id="3073" name="Picture 1"/>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17551" y="7225677"/>
              <a:ext cx="523784" cy="61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7" name="Rectangle 36"/>
            <p:cNvSpPr/>
            <p:nvPr/>
          </p:nvSpPr>
          <p:spPr bwMode="ltGray">
            <a:xfrm>
              <a:off x="1270440" y="7217983"/>
              <a:ext cx="1734691" cy="38472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spAutoFit/>
            </a:bodyPr>
            <a:lstStyle/>
            <a:p>
              <a:r>
                <a:rPr lang="ru-RU" sz="900" b="1" i="1" dirty="0">
                  <a:solidFill>
                    <a:schemeClr val="tx2"/>
                  </a:solidFill>
                  <a:latin typeface="Georgia" pitchFamily="18" charset="0"/>
                </a:rPr>
                <a:t>Ричард Боксхолл</a:t>
              </a:r>
            </a:p>
            <a:p>
              <a:r>
                <a:rPr lang="ru-RU" sz="800" dirty="0">
                  <a:solidFill>
                    <a:schemeClr val="tx1"/>
                  </a:solidFill>
                  <a:latin typeface="Georgia" pitchFamily="18" charset="0"/>
                </a:rPr>
                <a:t>Тел.:  +44 (0)20 7213 2079</a:t>
              </a:r>
            </a:p>
            <a:p>
              <a:r>
                <a:rPr lang="ru-RU" sz="800" dirty="0">
                  <a:solidFill>
                    <a:schemeClr val="tx1"/>
                  </a:solidFill>
                  <a:latin typeface="Georgia" pitchFamily="18" charset="0"/>
                </a:rPr>
                <a:t>E: richard.boxshall@uk.pwc.com</a:t>
              </a:r>
              <a:endParaRPr lang="ru-RU" sz="800" dirty="0" smtClean="0">
                <a:solidFill>
                  <a:schemeClr val="tx1"/>
                </a:solidFill>
                <a:latin typeface="Georgia" pitchFamily="18" charset="0"/>
              </a:endParaRPr>
            </a:p>
          </p:txBody>
        </p:sp>
      </p:grpSp>
      <p:grpSp>
        <p:nvGrpSpPr>
          <p:cNvPr id="22" name="Group 21"/>
          <p:cNvGrpSpPr/>
          <p:nvPr/>
        </p:nvGrpSpPr>
        <p:grpSpPr>
          <a:xfrm>
            <a:off x="540271" y="8062352"/>
            <a:ext cx="2287581" cy="619694"/>
            <a:chOff x="717550" y="7862670"/>
            <a:chExt cx="2287581" cy="619694"/>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550" y="7870364"/>
              <a:ext cx="523783" cy="61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8" name="Rectangle 37"/>
            <p:cNvSpPr/>
            <p:nvPr/>
          </p:nvSpPr>
          <p:spPr bwMode="ltGray">
            <a:xfrm>
              <a:off x="1270440" y="7862670"/>
              <a:ext cx="1734691" cy="38472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spAutoFit/>
            </a:bodyPr>
            <a:lstStyle/>
            <a:p>
              <a:r>
                <a:rPr lang="ru-RU" sz="900" b="1" i="1" dirty="0">
                  <a:solidFill>
                    <a:schemeClr val="tx2"/>
                  </a:solidFill>
                  <a:latin typeface="Georgia" pitchFamily="18" charset="0"/>
                </a:rPr>
                <a:t>Уильям Циммерн</a:t>
              </a:r>
              <a:endParaRPr lang="ru-RU" sz="900" b="1" i="1" dirty="0" smtClean="0">
                <a:solidFill>
                  <a:schemeClr val="tx2"/>
                </a:solidFill>
                <a:latin typeface="Georgia" pitchFamily="18" charset="0"/>
              </a:endParaRPr>
            </a:p>
            <a:p>
              <a:r>
                <a:rPr lang="ru-RU" sz="800" dirty="0">
                  <a:solidFill>
                    <a:schemeClr val="tx1"/>
                  </a:solidFill>
                  <a:latin typeface="Georgia" pitchFamily="18" charset="0"/>
                </a:rPr>
                <a:t>Тел.:  +44 (0)20 7212 2750</a:t>
              </a:r>
              <a:endParaRPr lang="ru-RU" sz="800" dirty="0" smtClean="0">
                <a:solidFill>
                  <a:schemeClr val="tx1"/>
                </a:solidFill>
                <a:latin typeface="Georgia" pitchFamily="18" charset="0"/>
              </a:endParaRPr>
            </a:p>
            <a:p>
              <a:r>
                <a:rPr lang="ru-RU" sz="800" dirty="0">
                  <a:solidFill>
                    <a:schemeClr val="tx1"/>
                  </a:solidFill>
                  <a:latin typeface="Georgia" pitchFamily="18" charset="0"/>
                </a:rPr>
                <a:t>E: william.zimmern@uk.pwc.com</a:t>
              </a:r>
              <a:endParaRPr lang="ru-RU" sz="800" dirty="0" smtClean="0">
                <a:solidFill>
                  <a:schemeClr val="tx1"/>
                </a:solidFill>
                <a:latin typeface="Georgia" pitchFamily="18" charset="0"/>
              </a:endParaRPr>
            </a:p>
          </p:txBody>
        </p:sp>
      </p:grpSp>
      <p:grpSp>
        <p:nvGrpSpPr>
          <p:cNvPr id="21" name="Group 20"/>
          <p:cNvGrpSpPr/>
          <p:nvPr/>
        </p:nvGrpSpPr>
        <p:grpSpPr>
          <a:xfrm>
            <a:off x="540271" y="8794670"/>
            <a:ext cx="2289138" cy="619694"/>
            <a:chOff x="715993" y="8507358"/>
            <a:chExt cx="2289138" cy="619694"/>
          </a:xfrm>
        </p:grpSpPr>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5993" y="8515052"/>
              <a:ext cx="523783" cy="61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9" name="Rectangle 38"/>
            <p:cNvSpPr/>
            <p:nvPr/>
          </p:nvSpPr>
          <p:spPr bwMode="ltGray">
            <a:xfrm>
              <a:off x="1270440" y="8507358"/>
              <a:ext cx="1734691" cy="38472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spAutoFit/>
            </a:bodyPr>
            <a:lstStyle/>
            <a:p>
              <a:r>
                <a:rPr lang="ru-RU" sz="900" b="1" i="1" dirty="0">
                  <a:solidFill>
                    <a:schemeClr val="tx2"/>
                  </a:solidFill>
                  <a:latin typeface="Georgia" pitchFamily="18" charset="0"/>
                </a:rPr>
                <a:t>Баррет Купелян</a:t>
              </a:r>
              <a:endParaRPr lang="ru-RU" sz="900" b="1" i="1" dirty="0" smtClean="0">
                <a:solidFill>
                  <a:schemeClr val="tx2"/>
                </a:solidFill>
                <a:latin typeface="Georgia" pitchFamily="18" charset="0"/>
              </a:endParaRPr>
            </a:p>
            <a:p>
              <a:r>
                <a:rPr lang="ru-RU" sz="800" dirty="0">
                  <a:solidFill>
                    <a:schemeClr val="tx1"/>
                  </a:solidFill>
                  <a:latin typeface="Georgia" pitchFamily="18" charset="0"/>
                </a:rPr>
                <a:t>Тел.:  44 (0)20 7213 1579</a:t>
              </a:r>
              <a:endParaRPr lang="ru-RU" sz="800" dirty="0" smtClean="0">
                <a:solidFill>
                  <a:schemeClr val="tx1"/>
                </a:solidFill>
                <a:latin typeface="Georgia" pitchFamily="18" charset="0"/>
              </a:endParaRPr>
            </a:p>
            <a:p>
              <a:r>
                <a:rPr lang="ru-RU" sz="800" dirty="0">
                  <a:solidFill>
                    <a:schemeClr val="tx1"/>
                  </a:solidFill>
                  <a:latin typeface="Georgia" pitchFamily="18" charset="0"/>
                </a:rPr>
                <a:t>E: barret.g.kupelian@uk.pwc.com</a:t>
              </a:r>
              <a:endParaRPr lang="ru-RU" sz="800" dirty="0" smtClean="0">
                <a:solidFill>
                  <a:schemeClr val="tx1"/>
                </a:solidFill>
                <a:latin typeface="Georgia" pitchFamily="18" charset="0"/>
              </a:endParaRPr>
            </a:p>
          </p:txBody>
        </p:sp>
      </p:grpSp>
      <p:cxnSp>
        <p:nvCxnSpPr>
          <p:cNvPr id="40" name="Straight Connector 39"/>
          <p:cNvCxnSpPr/>
          <p:nvPr/>
        </p:nvCxnSpPr>
        <p:spPr>
          <a:xfrm flipV="1">
            <a:off x="2725738" y="7378321"/>
            <a:ext cx="297" cy="2064618"/>
          </a:xfrm>
          <a:prstGeom prst="line">
            <a:avLst/>
          </a:prstGeom>
          <a:ln w="12700">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bwMode="ltGray">
          <a:xfrm>
            <a:off x="522373" y="9562281"/>
            <a:ext cx="6619253" cy="330977"/>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Autofit/>
          </a:bodyPr>
          <a:lstStyle/>
          <a:p>
            <a:r>
              <a:rPr lang="ru-RU" sz="700" dirty="0">
                <a:solidFill>
                  <a:schemeClr val="tx1"/>
                </a:solidFill>
                <a:latin typeface="Georgia" pitchFamily="18" charset="0"/>
              </a:rPr>
              <a:t>Мы помогаем вам понять, каким образом крупные экономические, демографические, социальные и экологические изменения влияют на вашу организацию, разрабатывая сценарии, позволяющие выявить возможности роста и, с другой стороны, риски на глобальном, региональном, национальном и местном уровнях. Мы помогаем вам принимать стратегические и тактические решения в области операционной деятельности, ценообразования и инвестиций в интересах повышения стоимости вашего бизнеса. Мы совместно с вами работаем в интересах достижения устойчивого роста бизнеса.</a:t>
            </a:r>
            <a:endParaRPr lang="ru-RU" sz="700" dirty="0" smtClean="0">
              <a:solidFill>
                <a:schemeClr val="tx1"/>
              </a:solidFill>
              <a:latin typeface="Georgia" pitchFamily="18" charset="0"/>
            </a:endParaRPr>
          </a:p>
        </p:txBody>
      </p:sp>
      <p:sp>
        <p:nvSpPr>
          <p:cNvPr id="60" name="Rectangle 59"/>
          <p:cNvSpPr/>
          <p:nvPr/>
        </p:nvSpPr>
        <p:spPr bwMode="ltGray">
          <a:xfrm>
            <a:off x="522372" y="9941371"/>
            <a:ext cx="6633363" cy="820738"/>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spcAft>
                <a:spcPts val="200"/>
              </a:spcAft>
            </a:pPr>
            <a:r>
              <a:rPr lang="ru-RU" sz="500" dirty="0">
                <a:solidFill>
                  <a:schemeClr val="tx1"/>
                </a:solidFill>
              </a:rPr>
              <a:t>Настоящая публикация подготовлена исключительно для создания общего представления об обсуждаемых в ней вопросах и не является профессиональной консультацией. Информация, содержащаяся в данной публикации, не может служить основанием для каких-либо действий в </a:t>
            </a:r>
            <a:r>
              <a:rPr lang="ru-RU" sz="500" dirty="0" smtClean="0">
                <a:solidFill>
                  <a:schemeClr val="tx1"/>
                </a:solidFill>
              </a:rPr>
              <a:t>отсутствие </a:t>
            </a:r>
            <a:r>
              <a:rPr lang="ru-RU" sz="500" dirty="0">
                <a:solidFill>
                  <a:schemeClr val="tx1"/>
                </a:solidFill>
              </a:rPr>
              <a:t>профессионального консультирования со стороны специалистов. В отношении точности или полноты информации, содержащейся в настоящей презентации, не дается никаких заверений или ручательств (явно выраженных или подразумеваемых), и в той степени, в какой это допустимо законодательством, PwC, ее участники, сотрудники и представители не берут на себя никакой ответственности и снимают с себя всякую ответственность за последствия ваших или чьих бы то ни было действий или бездействия исходя из достоверности содержащейся в настоящей презентации информации и за любое основывающееся на ней решение.</a:t>
            </a:r>
          </a:p>
          <a:p>
            <a:pPr>
              <a:spcAft>
                <a:spcPts val="200"/>
              </a:spcAft>
            </a:pPr>
            <a:r>
              <a:rPr lang="ru-RU" sz="500" dirty="0">
                <a:solidFill>
                  <a:schemeClr val="tx1"/>
                </a:solidFill>
              </a:rPr>
              <a:t>PwC оказывает содействие организациям и физическим лицам в получении ожидаемых результатов и выгод. PwC представляет собой сеть фирм в 158 странах мира, объединяющую свыше 180 000 специалистов, которые готовы оказывать услуги в области аудита, налогообложения и бизнес-консультирования на высоком качественном уровне. Расскажите нам о том, что важно для вас, и вы сможете получить подробную информацию по интересующим вас вопросам на нашем сайте www.pwc.com.</a:t>
            </a:r>
          </a:p>
          <a:p>
            <a:pPr>
              <a:spcAft>
                <a:spcPts val="200"/>
              </a:spcAft>
            </a:pPr>
            <a:r>
              <a:rPr lang="ru-RU" sz="500" dirty="0">
                <a:solidFill>
                  <a:schemeClr val="tx1"/>
                </a:solidFill>
              </a:rPr>
              <a:t>© </a:t>
            </a:r>
            <a:r>
              <a:rPr lang="ru-RU" sz="500" dirty="0" smtClean="0">
                <a:solidFill>
                  <a:schemeClr val="tx1"/>
                </a:solidFill>
              </a:rPr>
              <a:t>2013 г. </a:t>
            </a:r>
            <a:r>
              <a:rPr lang="ru-RU" sz="500" dirty="0">
                <a:solidFill>
                  <a:schemeClr val="tx1"/>
                </a:solidFill>
              </a:rPr>
              <a:t>PricewaterhouseCoopers LLP. Все права защищены. В настоящем документе под «PwC» понимается британская фирма, входящая в глобальную сеть PwC, или, в зависимости от контекста, вся глобальная сеть PwC. Каждая фирма сети является самостоятельным юридическим лицом. Более подробная информация представлена на сайте www.pwc.com/structure.</a:t>
            </a:r>
          </a:p>
        </p:txBody>
      </p:sp>
      <p:sp>
        <p:nvSpPr>
          <p:cNvPr id="54" name="Rectangle 53"/>
          <p:cNvSpPr/>
          <p:nvPr/>
        </p:nvSpPr>
        <p:spPr bwMode="ltGray">
          <a:xfrm>
            <a:off x="2809875" y="8947100"/>
            <a:ext cx="4499148" cy="615181"/>
          </a:xfrm>
          <a:prstGeom prst="rect">
            <a:avLst/>
          </a:prstGeom>
          <a:solidFill>
            <a:schemeClr val="tx2"/>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700" b="1" i="1" dirty="0">
                <a:solidFill>
                  <a:schemeClr val="bg1"/>
                </a:solidFill>
                <a:latin typeface="Georgia" pitchFamily="18" charset="0"/>
              </a:rPr>
              <a:t>Мировой потребительский индекс  – это прогнозный индикатор </a:t>
            </a:r>
            <a:r>
              <a:rPr lang="ru-RU" sz="700" b="1" i="1" dirty="0" smtClean="0">
                <a:solidFill>
                  <a:schemeClr val="bg1"/>
                </a:solidFill>
                <a:latin typeface="Georgia" pitchFamily="18" charset="0"/>
              </a:rPr>
              <a:t>потребительских </a:t>
            </a:r>
            <a:r>
              <a:rPr lang="ru-RU" sz="700" b="1" i="1" dirty="0">
                <a:solidFill>
                  <a:schemeClr val="bg1"/>
                </a:solidFill>
                <a:latin typeface="Georgia" pitchFamily="18" charset="0"/>
              </a:rPr>
              <a:t>расходов и перспектив роста в 20 крупнейших экономически развитых странах </a:t>
            </a:r>
            <a:r>
              <a:rPr lang="ru-RU" sz="700" b="1" i="1" dirty="0" smtClean="0">
                <a:solidFill>
                  <a:schemeClr val="bg1"/>
                </a:solidFill>
                <a:latin typeface="Georgia" pitchFamily="18" charset="0"/>
              </a:rPr>
              <a:t>мира. С </a:t>
            </a:r>
            <a:r>
              <a:rPr lang="ru-RU" sz="700" b="1" i="1" dirty="0">
                <a:solidFill>
                  <a:schemeClr val="bg1"/>
                </a:solidFill>
                <a:latin typeface="Georgia" pitchFamily="18" charset="0"/>
              </a:rPr>
              <a:t>более подробной информацией можно ознакомиться на сайте:</a:t>
            </a:r>
            <a:r>
              <a:rPr lang="ru-RU" dirty="0" smtClean="0"/>
              <a:t> </a:t>
            </a:r>
            <a:r>
              <a:rPr lang="ru-RU" sz="700" i="1" dirty="0" smtClean="0">
                <a:solidFill>
                  <a:schemeClr val="bg1"/>
                </a:solidFill>
                <a:latin typeface="Georgia" pitchFamily="18" charset="0"/>
              </a:rPr>
              <a:t>www.pwc.co.uk/globalconsumerindex</a:t>
            </a:r>
            <a:endParaRPr lang="ru-RU" sz="700" dirty="0" smtClean="0">
              <a:solidFill>
                <a:schemeClr val="bg1"/>
              </a:solidFill>
              <a:latin typeface="Georgia" pitchFamily="18" charset="0"/>
            </a:endParaRPr>
          </a:p>
        </p:txBody>
      </p:sp>
      <p:grpSp>
        <p:nvGrpSpPr>
          <p:cNvPr id="24" name="Group 23"/>
          <p:cNvGrpSpPr/>
          <p:nvPr/>
        </p:nvGrpSpPr>
        <p:grpSpPr>
          <a:xfrm>
            <a:off x="388937" y="596712"/>
            <a:ext cx="6772131" cy="787588"/>
            <a:chOff x="589626" y="596712"/>
            <a:chExt cx="6583246" cy="787588"/>
          </a:xfrm>
        </p:grpSpPr>
        <p:sp>
          <p:nvSpPr>
            <p:cNvPr id="25" name="Title Placeholder 1"/>
            <p:cNvSpPr txBox="1">
              <a:spLocks/>
            </p:cNvSpPr>
            <p:nvPr/>
          </p:nvSpPr>
          <p:spPr>
            <a:xfrm>
              <a:off x="733626" y="656655"/>
              <a:ext cx="6439246" cy="727645"/>
            </a:xfrm>
            <a:prstGeom prst="rect">
              <a:avLst/>
            </a:prstGeom>
          </p:spPr>
          <p:txBody>
            <a:bodyPr vert="horz" lIns="0" tIns="0" rIns="0" bIns="0" rtlCol="0" anchor="t" anchorCtr="0">
              <a:noAutofit/>
            </a:bodyPr>
            <a:lstStyle>
              <a:lvl1pPr algn="l" defTabSz="1018705" rtl="0" eaLnBrk="1" latinLnBrk="0" hangingPunct="1">
                <a:lnSpc>
                  <a:spcPct val="100000"/>
                </a:lnSpc>
                <a:spcBef>
                  <a:spcPct val="0"/>
                </a:spcBef>
                <a:buNone/>
                <a:defRPr sz="2000" b="1" i="1" kern="1200">
                  <a:solidFill>
                    <a:schemeClr val="tx1"/>
                  </a:solidFill>
                  <a:latin typeface="+mj-lt"/>
                  <a:ea typeface="+mj-ea"/>
                  <a:cs typeface="+mj-cs"/>
                </a:defRPr>
              </a:lvl1pPr>
            </a:lstStyle>
            <a:p>
              <a:r>
                <a:rPr lang="ru-RU" sz="2400" dirty="0">
                  <a:solidFill>
                    <a:schemeClr val="tx2"/>
                  </a:solidFill>
                </a:rPr>
                <a:t>Прогнозы, декабрь 2013 г.</a:t>
              </a:r>
            </a:p>
          </p:txBody>
        </p:sp>
        <p:cxnSp>
          <p:nvCxnSpPr>
            <p:cNvPr id="27" name="Shape 24"/>
            <p:cNvCxnSpPr/>
            <p:nvPr/>
          </p:nvCxnSpPr>
          <p:spPr>
            <a:xfrm flipV="1">
              <a:off x="589626" y="596712"/>
              <a:ext cx="6579230" cy="144000"/>
            </a:xfrm>
            <a:prstGeom prst="bentConnector3">
              <a:avLst>
                <a:gd name="adj1" fmla="val 0"/>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29" name="TextBox 28"/>
          <p:cNvSpPr txBox="1"/>
          <p:nvPr/>
        </p:nvSpPr>
        <p:spPr>
          <a:xfrm>
            <a:off x="324247" y="5058668"/>
            <a:ext cx="6816379" cy="738664"/>
          </a:xfrm>
          <a:prstGeom prst="rect">
            <a:avLst/>
          </a:prstGeom>
          <a:noFill/>
        </p:spPr>
        <p:txBody>
          <a:bodyPr wrap="square" lIns="0" tIns="0" rIns="0" bIns="0" rtlCol="0">
            <a:spAutoFit/>
          </a:bodyPr>
          <a:lstStyle/>
          <a:p>
            <a:pPr algn="just">
              <a:spcAft>
                <a:spcPts val="900"/>
              </a:spcAft>
            </a:pPr>
            <a:r>
              <a:rPr lang="ru-RU" sz="700" b="1" i="1" dirty="0" smtClean="0">
                <a:latin typeface="Georgia" pitchFamily="18" charset="0"/>
              </a:rPr>
              <a:t>Источники:</a:t>
            </a:r>
            <a:r>
              <a:rPr lang="ru-RU" dirty="0" smtClean="0"/>
              <a:t> </a:t>
            </a:r>
            <a:r>
              <a:rPr lang="ru-RU" sz="700" i="1" dirty="0" smtClean="0">
                <a:latin typeface="Georgia" pitchFamily="18" charset="0"/>
              </a:rPr>
              <a:t>анализ PwC, национальные комитеты статистики, Thomson Datastream и МВФ. Все коэффициенты инфляции относятся к индексу потребительских цен за исключением индийского коэффициента, который связан с  индексом оптовых цен. Обращаем ваше внимание на то, что приведенные выше таблицы отражают прогнозы по нашему основному сценарию и, следовательно, подвержены существенному влиянию фактора неопределенности. Рекомендуем своим клиентам изучить несколько альтернативных сценариев, особенно по еврозоне. * ППС означает паритет покупательной способности, а РОК – рыночные обменные курсы. </a:t>
            </a:r>
          </a:p>
        </p:txBody>
      </p:sp>
      <p:sp>
        <p:nvSpPr>
          <p:cNvPr id="32" name="Rectangle 31"/>
          <p:cNvSpPr/>
          <p:nvPr/>
        </p:nvSpPr>
        <p:spPr bwMode="ltGray">
          <a:xfrm>
            <a:off x="2791570" y="7378321"/>
            <a:ext cx="1904256" cy="1729634"/>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oAutofit/>
          </a:bodyPr>
          <a:lstStyle/>
          <a:p>
            <a:pPr>
              <a:spcAft>
                <a:spcPts val="600"/>
              </a:spcAft>
            </a:pPr>
            <a:r>
              <a:rPr lang="ru-RU" sz="600" b="1" i="1" dirty="0">
                <a:solidFill>
                  <a:schemeClr val="tx2"/>
                </a:solidFill>
                <a:latin typeface="Georgia" pitchFamily="18" charset="0"/>
              </a:rPr>
              <a:t>Мировой потребительский индекс (PwC), ноябрь 2013 г.</a:t>
            </a:r>
          </a:p>
          <a:p>
            <a:pPr>
              <a:spcAft>
                <a:spcPts val="600"/>
              </a:spcAft>
            </a:pPr>
            <a:r>
              <a:rPr lang="ru-RU" sz="600" dirty="0">
                <a:solidFill>
                  <a:schemeClr val="accent3"/>
                </a:solidFill>
                <a:latin typeface="Georgia" pitchFamily="18" charset="0"/>
              </a:rPr>
              <a:t>По мере того как восстановление экономики набирает темп, мировой потребительский индекс вновь достиг новых высот. На рынках капитала наметилось оживление после недавних заявлений о том, что США </a:t>
            </a:r>
            <a:r>
              <a:rPr lang="ru-RU" sz="600" dirty="0" smtClean="0">
                <a:solidFill>
                  <a:schemeClr val="accent3"/>
                </a:solidFill>
                <a:latin typeface="Georgia" pitchFamily="18" charset="0"/>
              </a:rPr>
              <a:t>продолжили </a:t>
            </a:r>
            <a:r>
              <a:rPr lang="ru-RU" sz="600" dirty="0">
                <a:solidFill>
                  <a:schemeClr val="accent3"/>
                </a:solidFill>
                <a:latin typeface="Georgia" pitchFamily="18" charset="0"/>
              </a:rPr>
              <a:t>программу стимулирования экономики. </a:t>
            </a:r>
          </a:p>
          <a:p>
            <a:pPr>
              <a:spcAft>
                <a:spcPts val="600"/>
              </a:spcAft>
            </a:pPr>
            <a:r>
              <a:rPr lang="ru-RU" sz="600" dirty="0" smtClean="0">
                <a:solidFill>
                  <a:schemeClr val="accent3"/>
                </a:solidFill>
                <a:latin typeface="Georgia" pitchFamily="18" charset="0"/>
              </a:rPr>
              <a:t>Объем денежной массы в мире растет, и ситуация в промышленном производстве улучшается.  Это согласуется с положительными ожиданиями рынка и потребителей крупных экономик.</a:t>
            </a:r>
            <a:endParaRPr lang="ru-RU" sz="600" dirty="0">
              <a:solidFill>
                <a:schemeClr val="accent3"/>
              </a:solidFill>
              <a:latin typeface="Georgia" pitchFamily="18" charset="0"/>
            </a:endParaRP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2315" y="1020477"/>
            <a:ext cx="6752692" cy="3966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3719639" y="1242244"/>
            <a:ext cx="360040" cy="4437863"/>
          </a:xfrm>
          <a:prstGeom prst="rect">
            <a:avLst/>
          </a:prstGeom>
          <a:solidFill>
            <a:schemeClr val="accent1">
              <a:alpha val="15000"/>
            </a:schemeClr>
          </a:solidFill>
          <a:ln>
            <a:noFill/>
            <a:prstDash val="solid"/>
          </a:ln>
        </p:spPr>
        <p:txBody>
          <a:bodyPr wrap="square" lIns="0" tIns="0" rIns="0" bIns="0" rtlCol="0">
            <a:noAutofit/>
          </a:bodyPr>
          <a:lstStyle/>
          <a:p>
            <a:pPr>
              <a:spcAft>
                <a:spcPts val="900"/>
              </a:spcAft>
            </a:pPr>
            <a:endParaRPr lang="en-GB" sz="2000" dirty="0" smtClean="0">
              <a:latin typeface="Georgia" pitchFamily="18" charset="0"/>
            </a:endParaRPr>
          </a:p>
        </p:txBody>
      </p:sp>
      <p:sp>
        <p:nvSpPr>
          <p:cNvPr id="28" name="TextBox 27"/>
          <p:cNvSpPr txBox="1"/>
          <p:nvPr/>
        </p:nvSpPr>
        <p:spPr>
          <a:xfrm>
            <a:off x="5789934" y="1242245"/>
            <a:ext cx="432048" cy="4437864"/>
          </a:xfrm>
          <a:prstGeom prst="rect">
            <a:avLst/>
          </a:prstGeom>
          <a:solidFill>
            <a:schemeClr val="accent1">
              <a:alpha val="15000"/>
            </a:schemeClr>
          </a:solidFill>
        </p:spPr>
        <p:txBody>
          <a:bodyPr wrap="square" lIns="0" tIns="0" rIns="0" bIns="0" rtlCol="0">
            <a:noAutofit/>
          </a:bodyPr>
          <a:lstStyle/>
          <a:p>
            <a:pPr>
              <a:spcAft>
                <a:spcPts val="900"/>
              </a:spcAft>
            </a:pPr>
            <a:endParaRPr lang="en-GB" sz="2000" dirty="0" smtClean="0">
              <a:latin typeface="Georgia" pitchFamily="18" charset="0"/>
            </a:endParaRPr>
          </a:p>
        </p:txBody>
      </p:sp>
      <p:graphicFrame>
        <p:nvGraphicFramePr>
          <p:cNvPr id="34" name="Chart 33"/>
          <p:cNvGraphicFramePr>
            <a:graphicFrameLocks/>
          </p:cNvGraphicFramePr>
          <p:nvPr>
            <p:extLst>
              <p:ext uri="{D42A27DB-BD31-4B8C-83A1-F6EECF244321}">
                <p14:modId xmlns:p14="http://schemas.microsoft.com/office/powerpoint/2010/main" val="2465997936"/>
              </p:ext>
            </p:extLst>
          </p:nvPr>
        </p:nvGraphicFramePr>
        <p:xfrm>
          <a:off x="4751389" y="7275766"/>
          <a:ext cx="2390240" cy="1824429"/>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666651929"/>
      </p:ext>
    </p:extLst>
  </p:cSld>
  <p:clrMapOvr>
    <a:masterClrMapping/>
  </p:clrMapOvr>
  <p:timing>
    <p:tnLst>
      <p:par>
        <p:cTn id="1" dur="indefinite" restart="never" nodeType="tmRoot"/>
      </p:par>
    </p:tnLst>
  </p:timing>
</p:sld>
</file>

<file path=ppt/theme/theme1.xml><?xml version="1.0" encoding="utf-8"?>
<a:theme xmlns:a="http://schemas.openxmlformats.org/drawingml/2006/main" name="~2997995">
  <a:themeElements>
    <a:clrScheme name="PwC Burgundy">
      <a:dk1>
        <a:srgbClr val="000000"/>
      </a:dk1>
      <a:lt1>
        <a:srgbClr val="FFFFFF"/>
      </a:lt1>
      <a:dk2>
        <a:srgbClr val="A32020"/>
      </a:dk2>
      <a:lt2>
        <a:srgbClr val="FFFFFF"/>
      </a:lt2>
      <a:accent1>
        <a:srgbClr val="A32020"/>
      </a:accent1>
      <a:accent2>
        <a:srgbClr val="E0301E"/>
      </a:accent2>
      <a:accent3>
        <a:srgbClr val="602320"/>
      </a:accent3>
      <a:accent4>
        <a:srgbClr val="E27588"/>
      </a:accent4>
      <a:accent5>
        <a:srgbClr val="DC6900"/>
      </a:accent5>
      <a:accent6>
        <a:srgbClr val="FFB600"/>
      </a:accent6>
      <a:hlink>
        <a:srgbClr val="0000FF"/>
      </a:hlink>
      <a:folHlink>
        <a:srgbClr val="0000FF"/>
      </a:folHlink>
    </a:clrScheme>
    <a:fontScheme name="PwC">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ltGray">
        <a:solidFill>
          <a:schemeClr val="tx2"/>
        </a:solidFill>
        <a:ln w="3175">
          <a:solidFill>
            <a:schemeClr val="tx2"/>
          </a:solidFill>
        </a:ln>
      </a:spPr>
      <a:bodyPr rtlCol="0" anchor="ctr"/>
      <a:lstStyle>
        <a:defPPr algn="ctr">
          <a:defRPr dirty="0" err="1" smtClean="0">
            <a:solidFill>
              <a:schemeClr val="bg1"/>
            </a:solidFill>
            <a:latin typeface="Georgia" pitchFamily="18"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0" tIns="0" rIns="0" bIns="0" rtlCol="0">
        <a:noAutofit/>
      </a:bodyPr>
      <a:lstStyle>
        <a:defPPr>
          <a:spcAft>
            <a:spcPts val="900"/>
          </a:spcAft>
          <a:defRPr sz="2000" dirty="0" smtClean="0">
            <a:latin typeface="Georgia" pitchFamily="18"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11425</TotalTime>
  <Words>2606</Words>
  <Application>Microsoft Office PowerPoint</Application>
  <PresentationFormat>Custom</PresentationFormat>
  <Paragraphs>175</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~2997995</vt:lpstr>
      <vt:lpstr>PowerPoint Presentation</vt:lpstr>
      <vt:lpstr>PowerPoint Presentation</vt:lpstr>
      <vt:lpstr>PowerPoint Presentation</vt:lpstr>
      <vt:lpstr>PowerPoint Presentation</vt:lpstr>
    </vt:vector>
  </TitlesOfParts>
  <Company>PricewaterhouseCoopers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Sankar M.</dc:creator>
  <cp:lastModifiedBy>Tatyana Metelkina</cp:lastModifiedBy>
  <cp:revision>335</cp:revision>
  <cp:lastPrinted>2013-11-25T19:46:30Z</cp:lastPrinted>
  <dcterms:created xsi:type="dcterms:W3CDTF">2011-01-21T13:45:18Z</dcterms:created>
  <dcterms:modified xsi:type="dcterms:W3CDTF">2013-12-18T10:22:16Z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 create by">
    <vt:lpwstr>PwC</vt:lpwstr>
  </property>
  <property fmtid="{D5CDD505-2E9C-101B-9397-08002B2CF9AE}" pid="3" name="TB template version">
    <vt:lpwstr>6</vt:lpwstr>
  </property>
  <property fmtid="{D5CDD505-2E9C-101B-9397-08002B2CF9AE}" pid="4" name="TB template type">
    <vt:lpwstr>Report</vt:lpwstr>
  </property>
  <property fmtid="{D5CDD505-2E9C-101B-9397-08002B2CF9AE}" pid="5" name="Template version">
    <vt:lpwstr>1</vt:lpwstr>
  </property>
</Properties>
</file>