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6" r:id="rId2"/>
    <p:sldMasterId id="2147483701" r:id="rId3"/>
    <p:sldMasterId id="2147483710" r:id="rId4"/>
  </p:sldMasterIdLst>
  <p:notesMasterIdLst>
    <p:notesMasterId r:id="rId52"/>
  </p:notesMasterIdLst>
  <p:handoutMasterIdLst>
    <p:handoutMasterId r:id="rId53"/>
  </p:handoutMasterIdLst>
  <p:sldIdLst>
    <p:sldId id="480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475" r:id="rId15"/>
    <p:sldId id="485" r:id="rId16"/>
    <p:sldId id="479" r:id="rId17"/>
    <p:sldId id="478" r:id="rId18"/>
    <p:sldId id="484" r:id="rId19"/>
    <p:sldId id="482" r:id="rId20"/>
    <p:sldId id="481" r:id="rId21"/>
    <p:sldId id="483" r:id="rId22"/>
    <p:sldId id="486" r:id="rId23"/>
    <p:sldId id="487" r:id="rId24"/>
    <p:sldId id="489" r:id="rId25"/>
    <p:sldId id="516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513" r:id="rId49"/>
    <p:sldId id="514" r:id="rId50"/>
    <p:sldId id="515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FC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800" autoAdjust="0"/>
  </p:normalViewPr>
  <p:slideViewPr>
    <p:cSldViewPr>
      <p:cViewPr varScale="1">
        <p:scale>
          <a:sx n="113" d="100"/>
          <a:sy n="113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&#1057;&#1090;&#1072;&#1090;&#1080;&#1089;&#1090;&#1080;&#1082;&#1072;_&#1052;&#1041;\&#1042;&#1056;_2015_(&#1072;&#1074;&#1075;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44;&#1042;&#1056;_&#1054;&#1073;&#1097;&#1072;&#1103;_&#1087;&#1072;&#1087;&#1082;&#1072;\&#1041;&#1088;&#1086;&#1096;&#1102;&#1088;&#1099;\&#1048;&#1089;&#1093;&#1086;&#1076;&#1085;&#1080;&#1082;&#1080;%202015\&#1042;&#1056;_&#1052;&#1041;_&#1041;&#1088;&#1086;&#1096;&#1102;&#1088;&#1072;_2015_&#1080;&#1089;&#1093;&#1086;&#1076;&#1085;&#1080;&#1082;_0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&#1057;&#1090;&#1072;&#1090;&#1080;&#1089;&#1090;&#1080;&#1082;&#1072;_&#1051;&#1086;&#1085;&#1076;&#1086;&#1085;\FX_&#1084;&#1080;&#1088;&#1086;&#1074;&#1099;&#1077;%20&#1088;&#1099;&#1085;&#1082;&#1080;_&#1051;&#1086;&#1085;&#1076;&#1086;&#1085;_2008_2015_04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ablev\AppData\Local\Microsoft\Windows\Temporary%20Internet%20Files\Content.Outlook\2Y9ST991\&#1042;&#1056;%20&#1052;&#1041;_&#1082;&#1086;&#1085;&#1082;&#1091;&#1088;&#1077;&#1085;&#1090;&#1085;&#1072;&#1103;%20&#1087;&#1086;&#1079;&#1080;&#1094;&#1080;&#1103;_ICAP_Reuters_2015_II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&#1057;&#1090;&#1072;&#1090;&#1080;&#1089;&#1090;&#1080;&#1082;&#1072;_BIS\&#1042;&#1056;_&#1052;&#1041;_&#1086;&#1073;&#1086;&#1088;&#1086;&#1090;_&#1089;&#1090;&#1072;&#1090;_&#1062;&#1041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&#1057;&#1090;&#1072;&#1090;&#1080;&#1089;&#1090;&#1080;&#1082;&#1072;_BIS\&#1042;&#1056;_&#1052;&#1041;_&#1086;&#1073;&#1086;&#1088;&#1086;&#1090;_&#1089;&#1090;&#1072;&#1090;_&#1062;&#1041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55;&#1054;_&#1042;&#1072;&#1083;&#1102;&#1090;&#1085;&#1099;&#1081;_&#1088;&#1099;&#1085;&#1086;&#1082;\CURRAN\SHARED\&#1057;&#1090;&#1072;&#1090;&#1080;&#1089;&#1090;&#1080;&#1082;&#1072;\2015\&#1045;&#1078;&#1077;&#1084;&#1077;&#1089;&#1103;&#1095;&#1085;&#1099;&#1077;%20&#1086;&#1090;&#1095;&#1077;&#1090;&#1099;\&#1042;&#1056;_2015_(&#1089;&#1077;&#1085;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55;&#1054;_&#1042;&#1072;&#1083;&#1102;&#1090;&#1085;&#1099;&#1081;_&#1088;&#1099;&#1085;&#1086;&#1082;\CURRAN\SHARED\&#1057;&#1090;&#1072;&#1090;&#1080;&#1089;&#1090;&#1080;&#1082;&#1072;\2015\&#1045;&#1078;&#1077;&#1084;&#1077;&#1089;&#1103;&#1095;&#1085;&#1099;&#1077;%20&#1086;&#1090;&#1095;&#1077;&#1090;&#1099;\&#1042;&#1056;_2015_(&#1089;&#1077;&#1085;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HFT\&#1057;&#1088;%20&#1088;&#1072;&#1079;&#1084;&#1077;&#1088;%20&#1089;&#1076;&#1077;&#1083;&#1082;&#1080;_14-15&#1089;&#1087;&#1086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otnikovVS\Desktop\11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HFT\&#1056;&#1072;&#1089;&#1087;&#1088;&#1077;&#1076;&#1077;&#1083;&#1077;&#1085;&#1080;&#1077;%20&#1089;&#1087;&#1088;&#1077;&#1076;&#1072;_2013_2015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HFT\&#1057;&#1087;&#1088;&#1077;&#1076;&#1099;_2014_2015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HFT\&#1050;&#1091;&#1088;&#1089;&#1099;_fill-ratio_&#1076;&#1083;&#1089;&#1074;&#1086;&#1087;&#1086;&#1090;&#1082;&#1088;&#1087;&#1086;&#1079;_12-15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HFT\&#1050;&#1091;&#1088;&#1089;&#1099;_fill-ratio_&#1076;&#1083;&#1089;&#1074;&#1086;&#1087;&#1086;&#1090;&#1082;&#1088;&#1087;&#1086;&#1079;_12-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otnikovVS\AppData\Local\Microsoft\Windows\Temporary%20Internet%20Files\Content.Outlook\VPGLSJ52\skotnikov_trans_15102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ffice.micex.com\Public\Files\&#1055;&#1088;&#1072;&#1082;&#1090;&#1080;&#1082;&#1072;&#1085;&#1090;&#1099;_&#1074;&#1072;&#1083;&#1102;&#1090;&#1085;&#1086;&#1075;&#1086;_&#1088;&#1099;&#1085;&#1082;&#1072;\&#1055;&#1088;&#1077;&#1079;&#1077;&#1085;&#1090;&#1072;&#1094;&#1080;&#1080;\&#1042;&#1044;&#1056;_&#1086;&#1073;&#1097;&#1072;&#1103;_&#1052;&#1072;&#1088;&#1080;&#1095;_1708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44;&#1042;&#1056;_&#1054;&#1073;&#1097;&#1072;&#1103;_&#1087;&#1072;&#1087;&#1082;&#1072;\&#1041;&#1088;&#1086;&#1096;&#1102;&#1088;&#1099;\&#1048;&#1089;&#1093;&#1086;&#1076;&#1085;&#1080;&#1082;&#1080;%202015\&#1042;&#1056;_&#1052;&#1041;_&#1041;&#1088;&#1086;&#1096;&#1102;&#1088;&#1072;_2015_&#1080;&#1089;&#1093;&#1086;&#1076;&#1085;&#1080;&#1082;_0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44;&#1042;&#1056;_&#1054;&#1073;&#1097;&#1072;&#1103;_&#1087;&#1072;&#1087;&#1082;&#1072;\&#1041;&#1088;&#1086;&#1096;&#1102;&#1088;&#1099;\&#1048;&#1089;&#1093;&#1086;&#1076;&#1085;&#1080;&#1082;&#1080;%202015\&#1042;&#1056;_&#1052;&#1041;_&#1041;&#1088;&#1086;&#1096;&#1102;&#1088;&#1072;_2015_&#1080;&#1089;&#1093;&#1086;&#1076;&#1085;&#1080;&#1082;_0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.micex.com\Public\Files\&#1044;&#1042;&#1056;_&#1054;&#1073;&#1097;&#1072;&#1103;_&#1087;&#1072;&#1087;&#1082;&#1072;\&#1041;&#1088;&#1086;&#1096;&#1102;&#1088;&#1099;\&#1048;&#1089;&#1093;&#1086;&#1076;&#1085;&#1080;&#1082;&#1080;%202015\&#1042;&#1056;_&#1052;&#1041;_&#1041;&#1088;&#1086;&#1096;&#1102;&#1088;&#1072;_2015_&#1080;&#1089;&#1093;&#1086;&#1076;&#1085;&#1080;&#1082;_06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silievAS\Desktop\&#1057;&#1058;&#1040;&#1058;%20&#1044;&#1051;&#1071;%20&#1055;&#1056;&#1045;&#1047;%20&#1042;&#1056;_%20&#1086;&#1090;%20&#1042;&#1072;&#1089;&#1080;&#1083;&#1100;&#1077;&#1074;&#1072;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silievAS\Desktop\&#1057;&#1058;&#1040;&#1058;%20&#1044;&#1051;&#1071;%20&#1055;&#1056;&#1045;&#1047;%20&#1042;&#1056;_%20&#1086;&#1090;%20&#1042;&#1072;&#1089;&#1080;&#1083;&#1100;&#1077;&#1074;&#1072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Лист1!$A$2:$A$9</c:f>
              <c:strCache>
                <c:ptCount val="5"/>
                <c:pt idx="0">
                  <c:v>Категория 2</c:v>
                </c:pt>
                <c:pt idx="1">
                  <c:v>Категория 3</c:v>
                </c:pt>
                <c:pt idx="2">
                  <c:v>Категория 4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0.9</c:v>
                </c:pt>
                <c:pt idx="5">
                  <c:v>0.85</c:v>
                </c:pt>
                <c:pt idx="6">
                  <c:v>0.8</c:v>
                </c:pt>
                <c:pt idx="7">
                  <c:v>0.78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64992"/>
        <c:axId val="184390720"/>
      </c:lineChart>
      <c:catAx>
        <c:axId val="161364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84390720"/>
        <c:crosses val="autoZero"/>
        <c:auto val="1"/>
        <c:lblAlgn val="ctr"/>
        <c:lblOffset val="100"/>
        <c:noMultiLvlLbl val="0"/>
      </c:catAx>
      <c:valAx>
        <c:axId val="18439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3649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0" i="0" u="none" strike="noStrike" kern="1200" baseline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300" b="0" i="0" u="none" strike="noStrike" kern="1200" baseline="0" dirty="0">
                <a:solidFill>
                  <a:schemeClr val="tx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групп клиентов </a:t>
            </a:r>
            <a:r>
              <a:rPr lang="ru-RU" sz="1300" b="0" i="0" u="none" strike="noStrike" kern="1200" baseline="0" dirty="0" smtClean="0">
                <a:solidFill>
                  <a:schemeClr val="tx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обороте СПОТ,% </a:t>
            </a:r>
            <a:endParaRPr lang="ru-RU" sz="1300" b="0" i="0" u="none" strike="noStrike" kern="1200" baseline="0" dirty="0">
              <a:solidFill>
                <a:schemeClr val="tx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4197030321247187"/>
          <c:y val="4.278476003734427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072844525550707"/>
          <c:y val="0.15440383864410803"/>
          <c:w val="0.73970883185558678"/>
          <c:h val="0.61438213297216326"/>
        </c:manualLayout>
      </c:layout>
      <c:lineChart>
        <c:grouping val="standard"/>
        <c:varyColors val="0"/>
        <c:ser>
          <c:idx val="2"/>
          <c:order val="1"/>
          <c:tx>
            <c:strRef>
              <c:f>'РаспредКл-тов'!$P$42</c:f>
              <c:strCache>
                <c:ptCount val="1"/>
                <c:pt idx="0">
                  <c:v>Нерез-ты (ЮЛ+ФЛ)</c:v>
                </c:pt>
              </c:strCache>
            </c:strRef>
          </c:tx>
          <c:spPr>
            <a:ln>
              <a:solidFill>
                <a:srgbClr val="000000">
                  <a:lumMod val="75000"/>
                  <a:lumOff val="25000"/>
                </a:srgbClr>
              </a:solidFill>
            </a:ln>
          </c:spPr>
          <c:marker>
            <c:spPr>
              <a:solidFill>
                <a:srgbClr val="000000">
                  <a:lumMod val="75000"/>
                  <a:lumOff val="25000"/>
                </a:srgbClr>
              </a:solidFill>
              <a:ln>
                <a:solidFill>
                  <a:srgbClr val="000000">
                    <a:lumMod val="75000"/>
                    <a:lumOff val="25000"/>
                  </a:srgbClr>
                </a:solidFill>
              </a:ln>
            </c:spPr>
          </c:marker>
          <c:cat>
            <c:numRef>
              <c:f>'РаспредКл-тов'!$A$43:$A$74</c:f>
              <c:numCache>
                <c:formatCode>[$-409]mmm\-yy;@</c:formatCode>
                <c:ptCount val="2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</c:numCache>
            </c:numRef>
          </c:cat>
          <c:val>
            <c:numRef>
              <c:f>'РаспредКл-тов'!$P$43:$P$74</c:f>
              <c:numCache>
                <c:formatCode>0.0%</c:formatCode>
                <c:ptCount val="20"/>
                <c:pt idx="0">
                  <c:v>0.22132524884840998</c:v>
                </c:pt>
                <c:pt idx="1">
                  <c:v>0.24539653609712889</c:v>
                </c:pt>
                <c:pt idx="2">
                  <c:v>0.23631069608962563</c:v>
                </c:pt>
                <c:pt idx="3">
                  <c:v>0.24672421165053038</c:v>
                </c:pt>
                <c:pt idx="4">
                  <c:v>0.25611176404435554</c:v>
                </c:pt>
                <c:pt idx="5">
                  <c:v>0.2557953259943655</c:v>
                </c:pt>
                <c:pt idx="6">
                  <c:v>0.27342111307509837</c:v>
                </c:pt>
                <c:pt idx="7">
                  <c:v>0.29746405236544771</c:v>
                </c:pt>
                <c:pt idx="8">
                  <c:v>0.31885194458305771</c:v>
                </c:pt>
                <c:pt idx="9">
                  <c:v>0.2941090004834444</c:v>
                </c:pt>
                <c:pt idx="10">
                  <c:v>0.34290548076095784</c:v>
                </c:pt>
                <c:pt idx="11">
                  <c:v>0.30147327008716546</c:v>
                </c:pt>
                <c:pt idx="12">
                  <c:v>0.34461157541215859</c:v>
                </c:pt>
                <c:pt idx="13">
                  <c:v>0.3716239947785055</c:v>
                </c:pt>
                <c:pt idx="14">
                  <c:v>0.33567215499329622</c:v>
                </c:pt>
                <c:pt idx="15">
                  <c:v>0.35354552482392615</c:v>
                </c:pt>
                <c:pt idx="16">
                  <c:v>0.36287779223857397</c:v>
                </c:pt>
                <c:pt idx="17">
                  <c:v>0.37951261919036444</c:v>
                </c:pt>
                <c:pt idx="18">
                  <c:v>0.37038402431256018</c:v>
                </c:pt>
                <c:pt idx="19">
                  <c:v>0.41165916154481363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71968"/>
        <c:axId val="224240192"/>
      </c:lineChart>
      <c:lineChart>
        <c:grouping val="standard"/>
        <c:varyColors val="0"/>
        <c:ser>
          <c:idx val="1"/>
          <c:order val="0"/>
          <c:tx>
            <c:strRef>
              <c:f>'РаспредКл-тов'!$O$42</c:f>
              <c:strCache>
                <c:ptCount val="1"/>
                <c:pt idx="0">
                  <c:v>ФЛ Рез-ты</c:v>
                </c:pt>
              </c:strCache>
            </c:strRef>
          </c:tx>
          <c:cat>
            <c:numRef>
              <c:f>'РаспредКл-тов'!$A$43:$A$74</c:f>
              <c:numCache>
                <c:formatCode>[$-409]mmm\-yy;@</c:formatCode>
                <c:ptCount val="2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</c:numCache>
            </c:numRef>
          </c:cat>
          <c:val>
            <c:numRef>
              <c:f>'РаспредКл-тов'!$O$43:$O$74</c:f>
              <c:numCache>
                <c:formatCode>0.0%</c:formatCode>
                <c:ptCount val="20"/>
                <c:pt idx="0">
                  <c:v>1.4718813685441401E-2</c:v>
                </c:pt>
                <c:pt idx="1">
                  <c:v>1.0898359902456221E-2</c:v>
                </c:pt>
                <c:pt idx="2">
                  <c:v>1.3433305729830793E-2</c:v>
                </c:pt>
                <c:pt idx="3">
                  <c:v>1.1988314426212027E-2</c:v>
                </c:pt>
                <c:pt idx="4">
                  <c:v>1.0563637015871732E-2</c:v>
                </c:pt>
                <c:pt idx="5" formatCode="0.00%">
                  <c:v>1.2190378668591054E-2</c:v>
                </c:pt>
                <c:pt idx="6" formatCode="0.00%">
                  <c:v>1.0918355333989289E-2</c:v>
                </c:pt>
                <c:pt idx="7" formatCode="0.00%">
                  <c:v>1.0828866474372856E-2</c:v>
                </c:pt>
                <c:pt idx="8" formatCode="0.00%">
                  <c:v>1.0494640112659808E-2</c:v>
                </c:pt>
                <c:pt idx="9" formatCode="0.00%">
                  <c:v>9.670708106568884E-3</c:v>
                </c:pt>
                <c:pt idx="10" formatCode="0.00%">
                  <c:v>2.5610719932929696E-2</c:v>
                </c:pt>
                <c:pt idx="11" formatCode="0.00%">
                  <c:v>5.7901083667682443E-2</c:v>
                </c:pt>
                <c:pt idx="12" formatCode="0.00%">
                  <c:v>8.4774146623964097E-2</c:v>
                </c:pt>
                <c:pt idx="13" formatCode="0.00%">
                  <c:v>8.4294756788913974E-2</c:v>
                </c:pt>
                <c:pt idx="14" formatCode="0.00%">
                  <c:v>7.4291053247267369E-2</c:v>
                </c:pt>
                <c:pt idx="15" formatCode="0.00%">
                  <c:v>7.4922985093798453E-2</c:v>
                </c:pt>
                <c:pt idx="16" formatCode="0.00%">
                  <c:v>6.7666565112524557E-2</c:v>
                </c:pt>
                <c:pt idx="17" formatCode="0.00%">
                  <c:v>7.7625073348153759E-2</c:v>
                </c:pt>
                <c:pt idx="18" formatCode="0.00%">
                  <c:v>8.9988993294300018E-2</c:v>
                </c:pt>
                <c:pt idx="19">
                  <c:v>0.11179152309493719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72480"/>
        <c:axId val="224242496"/>
      </c:lineChart>
      <c:dateAx>
        <c:axId val="109971968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-2700000"/>
          <a:lstStyle/>
          <a:p>
            <a:pPr>
              <a:defRPr sz="1100"/>
            </a:pPr>
            <a:endParaRPr lang="ru-RU"/>
          </a:p>
        </c:txPr>
        <c:crossAx val="224240192"/>
        <c:crosses val="autoZero"/>
        <c:auto val="1"/>
        <c:lblOffset val="100"/>
        <c:baseTimeUnit val="months"/>
      </c:dateAx>
      <c:valAx>
        <c:axId val="224240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ru-RU" sz="1000" b="0" dirty="0"/>
                  <a:t>Доля </a:t>
                </a:r>
                <a:r>
                  <a:rPr lang="ru-RU" sz="1000" b="0" dirty="0" smtClean="0"/>
                  <a:t>нерезидентов  </a:t>
                </a:r>
                <a:endParaRPr lang="ru-RU" sz="1000" b="0" dirty="0"/>
              </a:p>
            </c:rich>
          </c:tx>
          <c:layout>
            <c:manualLayout>
              <c:xMode val="edge"/>
              <c:yMode val="edge"/>
              <c:x val="1.3845873432487605E-2"/>
              <c:y val="0.1738504343933752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09971968"/>
        <c:crosses val="autoZero"/>
        <c:crossBetween val="between"/>
        <c:majorUnit val="0.1"/>
      </c:valAx>
      <c:dateAx>
        <c:axId val="109972480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224242496"/>
        <c:crosses val="autoZero"/>
        <c:auto val="1"/>
        <c:lblOffset val="100"/>
        <c:baseTimeUnit val="months"/>
      </c:dateAx>
      <c:valAx>
        <c:axId val="2242424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ru-RU" sz="1000" b="0" dirty="0"/>
                  <a:t>Доля </a:t>
                </a:r>
                <a:r>
                  <a:rPr lang="ru-RU" sz="1000" b="0" dirty="0" smtClean="0"/>
                  <a:t>Физ</a:t>
                </a:r>
                <a:r>
                  <a:rPr lang="ru-RU" sz="1000" b="0" baseline="0" dirty="0" smtClean="0"/>
                  <a:t>лиц </a:t>
                </a:r>
                <a:endParaRPr lang="ru-RU" sz="1000" b="0" dirty="0"/>
              </a:p>
            </c:rich>
          </c:tx>
          <c:layout>
            <c:manualLayout>
              <c:xMode val="edge"/>
              <c:yMode val="edge"/>
              <c:x val="0.94557950586010542"/>
              <c:y val="0.2503678476514939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09972480"/>
        <c:crosses val="max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/>
            </a:pPr>
            <a:endParaRPr lang="ru-RU"/>
          </a:p>
        </c:txPr>
      </c:legendEntry>
      <c:layout>
        <c:manualLayout>
          <c:xMode val="edge"/>
          <c:yMode val="edge"/>
          <c:x val="0.15804125388110035"/>
          <c:y val="0.19382547521556454"/>
          <c:w val="0.45022905877005692"/>
          <c:h val="0.1581361255711958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0" i="0" u="none" strike="noStrike" kern="1200" baseline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baseline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Доля клиентов в обороте СПОТ, %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413307132805989"/>
          <c:y val="0.1200797907784292"/>
          <c:w val="0.83395778793502906"/>
          <c:h val="0.7070674090468505"/>
        </c:manualLayout>
      </c:layout>
      <c:lineChart>
        <c:grouping val="standard"/>
        <c:varyColors val="0"/>
        <c:ser>
          <c:idx val="1"/>
          <c:order val="0"/>
          <c:tx>
            <c:strRef>
              <c:f>'РаспредКл-тов'!$T$3</c:f>
              <c:strCache>
                <c:ptCount val="1"/>
                <c:pt idx="0">
                  <c:v>Доля по СПОТ,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'РаспредКл-тов'!$A$18:$A$37</c:f>
              <c:numCache>
                <c:formatCode>[$-409]mmm\-yy;@</c:formatCode>
                <c:ptCount val="2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</c:numCache>
            </c:numRef>
          </c:cat>
          <c:val>
            <c:numRef>
              <c:f>'РаспредКл-тов'!$T$18:$T$37</c:f>
              <c:numCache>
                <c:formatCode>0.0%</c:formatCode>
                <c:ptCount val="20"/>
                <c:pt idx="0">
                  <c:v>0.23780035560398488</c:v>
                </c:pt>
                <c:pt idx="1">
                  <c:v>0.2590523676662721</c:v>
                </c:pt>
                <c:pt idx="2">
                  <c:v>0.25103469681809154</c:v>
                </c:pt>
                <c:pt idx="3">
                  <c:v>0.25982957002652107</c:v>
                </c:pt>
                <c:pt idx="4">
                  <c:v>0.26849768848399191</c:v>
                </c:pt>
                <c:pt idx="5">
                  <c:v>0.26984094891610316</c:v>
                </c:pt>
                <c:pt idx="6">
                  <c:v>0.28590082862926924</c:v>
                </c:pt>
                <c:pt idx="7">
                  <c:v>0.31014415299870934</c:v>
                </c:pt>
                <c:pt idx="8">
                  <c:v>0.33203860614471159</c:v>
                </c:pt>
                <c:pt idx="9">
                  <c:v>0.30776926880421679</c:v>
                </c:pt>
                <c:pt idx="10">
                  <c:v>0.37469766710861435</c:v>
                </c:pt>
                <c:pt idx="11">
                  <c:v>0.36509754950666767</c:v>
                </c:pt>
                <c:pt idx="12">
                  <c:v>0.43592490983816617</c:v>
                </c:pt>
                <c:pt idx="13">
                  <c:v>0.46533335188658348</c:v>
                </c:pt>
                <c:pt idx="14">
                  <c:v>0.42298366528453996</c:v>
                </c:pt>
                <c:pt idx="15">
                  <c:v>0.44912835594722617</c:v>
                </c:pt>
                <c:pt idx="16">
                  <c:v>0.45200536167683358</c:v>
                </c:pt>
                <c:pt idx="17">
                  <c:v>0.47988480422967644</c:v>
                </c:pt>
                <c:pt idx="18">
                  <c:v>0.48727131145662478</c:v>
                </c:pt>
                <c:pt idx="19">
                  <c:v>0.55744555296387599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30336"/>
        <c:axId val="224243648"/>
      </c:lineChart>
      <c:dateAx>
        <c:axId val="11003033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4243648"/>
        <c:crosses val="autoZero"/>
        <c:auto val="1"/>
        <c:lblOffset val="100"/>
        <c:baseTimeUnit val="months"/>
        <c:majorUnit val="2"/>
        <c:majorTimeUnit val="months"/>
        <c:minorUnit val="1"/>
        <c:minorTimeUnit val="days"/>
      </c:dateAx>
      <c:valAx>
        <c:axId val="2242436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003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0" i="0" u="none" strike="noStrike" kern="1200" baseline="0" dirty="0" smtClean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u="none" strike="noStrike" kern="1200" baseline="0" dirty="0" smtClean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Оборот клиентских операций и число зарегистрированных клиентов </a:t>
            </a:r>
          </a:p>
        </c:rich>
      </c:tx>
      <c:layout>
        <c:manualLayout>
          <c:xMode val="edge"/>
          <c:yMode val="edge"/>
          <c:x val="0.13638458909256307"/>
          <c:y val="1.217087017577305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608109491973092E-2"/>
          <c:y val="0.17166798252975887"/>
          <c:w val="0.86061176727909017"/>
          <c:h val="0.67588254350464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Клиенты!$E$62</c:f>
              <c:strCache>
                <c:ptCount val="1"/>
                <c:pt idx="0">
                  <c:v>Оборот клиентстких операций, трлн. руб.</c:v>
                </c:pt>
              </c:strCache>
            </c:strRef>
          </c:tx>
          <c:invertIfNegative val="0"/>
          <c:cat>
            <c:numRef>
              <c:f>Клиенты!$D$75:$D$106</c:f>
              <c:numCache>
                <c:formatCode>[$-419]mmmm\ yyyy;@</c:formatCode>
                <c:ptCount val="3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41762</c:v>
                </c:pt>
                <c:pt idx="17">
                  <c:v>41794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</c:numCache>
            </c:numRef>
          </c:cat>
          <c:val>
            <c:numRef>
              <c:f>Клиенты!$E$75:$E$106</c:f>
              <c:numCache>
                <c:formatCode>_-* #,##0.0_€_-;\-* #,##0.0_€_-;_-* "-"??_€_-;_-@_-</c:formatCode>
                <c:ptCount val="32"/>
                <c:pt idx="0">
                  <c:v>1.7553490358414499</c:v>
                </c:pt>
                <c:pt idx="1">
                  <c:v>1.68618473757513</c:v>
                </c:pt>
                <c:pt idx="2">
                  <c:v>1.9428568124293399</c:v>
                </c:pt>
                <c:pt idx="3">
                  <c:v>3.0628832818834999</c:v>
                </c:pt>
                <c:pt idx="4">
                  <c:v>2.3614076457459698</c:v>
                </c:pt>
                <c:pt idx="5">
                  <c:v>2.9910909730544799</c:v>
                </c:pt>
                <c:pt idx="6">
                  <c:v>3.0631734668214499</c:v>
                </c:pt>
                <c:pt idx="7">
                  <c:v>2.8150932450248201</c:v>
                </c:pt>
                <c:pt idx="8">
                  <c:v>3.573</c:v>
                </c:pt>
                <c:pt idx="9">
                  <c:v>2.78317694992811</c:v>
                </c:pt>
                <c:pt idx="10">
                  <c:v>2.798</c:v>
                </c:pt>
                <c:pt idx="11">
                  <c:v>2.8</c:v>
                </c:pt>
                <c:pt idx="12">
                  <c:v>3.105</c:v>
                </c:pt>
                <c:pt idx="13">
                  <c:v>3.911</c:v>
                </c:pt>
                <c:pt idx="14">
                  <c:v>4.5731770630099797</c:v>
                </c:pt>
                <c:pt idx="15">
                  <c:v>3.8645975137153199</c:v>
                </c:pt>
                <c:pt idx="16">
                  <c:v>3.3672815963003502</c:v>
                </c:pt>
                <c:pt idx="17">
                  <c:v>5.3970000000000002</c:v>
                </c:pt>
                <c:pt idx="18">
                  <c:v>4.24684075849206</c:v>
                </c:pt>
                <c:pt idx="19">
                  <c:v>4.3198747710073206</c:v>
                </c:pt>
                <c:pt idx="20">
                  <c:v>5.8087710072232204</c:v>
                </c:pt>
                <c:pt idx="21">
                  <c:v>7.0006307123174105</c:v>
                </c:pt>
                <c:pt idx="22">
                  <c:v>6.5413178221154107</c:v>
                </c:pt>
                <c:pt idx="23">
                  <c:v>9.1493356527990901</c:v>
                </c:pt>
                <c:pt idx="24">
                  <c:v>5.8552286689695263</c:v>
                </c:pt>
                <c:pt idx="25">
                  <c:v>8.9984188795376756</c:v>
                </c:pt>
                <c:pt idx="26">
                  <c:v>8.2547254444884572</c:v>
                </c:pt>
                <c:pt idx="27">
                  <c:v>9.0601923148003642</c:v>
                </c:pt>
                <c:pt idx="28">
                  <c:v>6.7765817237066495</c:v>
                </c:pt>
                <c:pt idx="29">
                  <c:v>9.4506315748383312</c:v>
                </c:pt>
                <c:pt idx="30" formatCode="_-* #,##0_€_-;\-* #,##0_€_-;_-* &quot;-&quot;??_€_-;_-@_-">
                  <c:v>10.220000000000001</c:v>
                </c:pt>
                <c:pt idx="31" formatCode="_-* #,##0_€_-;\-* #,##0_€_-;_-* &quot;-&quot;??_€_-;_-@_-">
                  <c:v>15.063000000000001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6862464"/>
        <c:axId val="224245376"/>
      </c:barChart>
      <c:lineChart>
        <c:grouping val="standard"/>
        <c:varyColors val="0"/>
        <c:ser>
          <c:idx val="1"/>
          <c:order val="1"/>
          <c:tx>
            <c:strRef>
              <c:f>Клиенты!$F$62</c:f>
              <c:strCache>
                <c:ptCount val="1"/>
                <c:pt idx="0">
                  <c:v>Число клиентов, тыс. чел.</c:v>
                </c:pt>
              </c:strCache>
            </c:strRef>
          </c:tx>
          <c:spPr>
            <a:ln w="444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Клиенты!$D$75:$D$106</c:f>
              <c:numCache>
                <c:formatCode>[$-419]mmmm\ yyyy;@</c:formatCode>
                <c:ptCount val="3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41762</c:v>
                </c:pt>
                <c:pt idx="17">
                  <c:v>41794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</c:numCache>
            </c:numRef>
          </c:cat>
          <c:val>
            <c:numRef>
              <c:f>Клиенты!$F$75:$F$106</c:f>
              <c:numCache>
                <c:formatCode>General</c:formatCode>
                <c:ptCount val="32"/>
                <c:pt idx="0">
                  <c:v>3847</c:v>
                </c:pt>
                <c:pt idx="1">
                  <c:v>4461</c:v>
                </c:pt>
                <c:pt idx="2">
                  <c:v>4786</c:v>
                </c:pt>
                <c:pt idx="3">
                  <c:v>5305</c:v>
                </c:pt>
                <c:pt idx="4">
                  <c:v>5770</c:v>
                </c:pt>
                <c:pt idx="5">
                  <c:v>5943</c:v>
                </c:pt>
                <c:pt idx="6">
                  <c:v>40004</c:v>
                </c:pt>
                <c:pt idx="7">
                  <c:v>40937</c:v>
                </c:pt>
                <c:pt idx="8">
                  <c:v>42200</c:v>
                </c:pt>
                <c:pt idx="9">
                  <c:v>43193</c:v>
                </c:pt>
                <c:pt idx="10">
                  <c:v>44300</c:v>
                </c:pt>
                <c:pt idx="11">
                  <c:v>47000</c:v>
                </c:pt>
                <c:pt idx="12">
                  <c:v>68000</c:v>
                </c:pt>
                <c:pt idx="13">
                  <c:v>120779</c:v>
                </c:pt>
                <c:pt idx="14">
                  <c:v>124848</c:v>
                </c:pt>
                <c:pt idx="15">
                  <c:v>127436</c:v>
                </c:pt>
                <c:pt idx="16">
                  <c:v>129500</c:v>
                </c:pt>
                <c:pt idx="17">
                  <c:v>147000</c:v>
                </c:pt>
                <c:pt idx="18">
                  <c:v>148967</c:v>
                </c:pt>
                <c:pt idx="19">
                  <c:v>152363</c:v>
                </c:pt>
                <c:pt idx="20">
                  <c:v>155322</c:v>
                </c:pt>
                <c:pt idx="21">
                  <c:v>157776</c:v>
                </c:pt>
                <c:pt idx="22">
                  <c:v>190962</c:v>
                </c:pt>
                <c:pt idx="23">
                  <c:v>211941</c:v>
                </c:pt>
                <c:pt idx="24">
                  <c:v>225521</c:v>
                </c:pt>
                <c:pt idx="25">
                  <c:v>235009</c:v>
                </c:pt>
                <c:pt idx="26">
                  <c:v>247968</c:v>
                </c:pt>
                <c:pt idx="27">
                  <c:v>256945</c:v>
                </c:pt>
                <c:pt idx="28">
                  <c:v>263228</c:v>
                </c:pt>
                <c:pt idx="29">
                  <c:v>273666</c:v>
                </c:pt>
                <c:pt idx="30">
                  <c:v>365166</c:v>
                </c:pt>
                <c:pt idx="31">
                  <c:v>377781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72032"/>
        <c:axId val="224245952"/>
      </c:lineChart>
      <c:dateAx>
        <c:axId val="116862464"/>
        <c:scaling>
          <c:orientation val="minMax"/>
        </c:scaling>
        <c:delete val="0"/>
        <c:axPos val="b"/>
        <c:numFmt formatCode="mm/yy;@" sourceLinked="0"/>
        <c:majorTickMark val="out"/>
        <c:minorTickMark val="none"/>
        <c:tickLblPos val="low"/>
        <c:txPr>
          <a:bodyPr rot="-2700000" vert="horz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245376"/>
        <c:crosses val="autoZero"/>
        <c:auto val="1"/>
        <c:lblOffset val="100"/>
        <c:baseTimeUnit val="months"/>
        <c:majorUnit val="3"/>
        <c:majorTimeUnit val="months"/>
      </c:dateAx>
      <c:valAx>
        <c:axId val="22424537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16862464"/>
        <c:crosses val="autoZero"/>
        <c:crossBetween val="between"/>
        <c:majorUnit val="4"/>
      </c:valAx>
      <c:valAx>
        <c:axId val="224245952"/>
        <c:scaling>
          <c:orientation val="minMax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crossAx val="107372032"/>
        <c:crosses val="max"/>
        <c:crossBetween val="between"/>
        <c:dispUnits>
          <c:builtInUnit val="thousands"/>
          <c:dispUnitsLbl>
            <c:layout/>
          </c:dispUnitsLbl>
        </c:dispUnits>
      </c:valAx>
      <c:dateAx>
        <c:axId val="107372032"/>
        <c:scaling>
          <c:orientation val="minMax"/>
        </c:scaling>
        <c:delete val="1"/>
        <c:axPos val="b"/>
        <c:numFmt formatCode="[$-419]mmmm\ yyyy;@" sourceLinked="1"/>
        <c:majorTickMark val="out"/>
        <c:minorTickMark val="none"/>
        <c:tickLblPos val="nextTo"/>
        <c:crossAx val="224245952"/>
        <c:crosses val="autoZero"/>
        <c:auto val="1"/>
        <c:lblOffset val="100"/>
        <c:baseTimeUnit val="days"/>
      </c:dateAx>
    </c:plotArea>
    <c:legend>
      <c:legendPos val="t"/>
      <c:layout>
        <c:manualLayout>
          <c:xMode val="edge"/>
          <c:yMode val="edge"/>
          <c:x val="0.10015041713824412"/>
          <c:y val="0.19955633655426225"/>
          <c:w val="0.61301088296589079"/>
          <c:h val="0.24796593814131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ru-RU" dirty="0"/>
              <a:t>Структура операций с рублем </a:t>
            </a:r>
            <a:r>
              <a:rPr lang="ru-RU" dirty="0" smtClean="0"/>
              <a:t>в</a:t>
            </a:r>
            <a:r>
              <a:rPr lang="ru-RU" baseline="0" dirty="0" smtClean="0"/>
              <a:t> России и Лондоне</a:t>
            </a:r>
            <a:r>
              <a:rPr lang="en-US" baseline="0" dirty="0" smtClean="0"/>
              <a:t>, %</a:t>
            </a:r>
            <a:endParaRPr lang="ru-RU" dirty="0"/>
          </a:p>
        </c:rich>
      </c:tx>
      <c:layout>
        <c:manualLayout>
          <c:xMode val="edge"/>
          <c:yMode val="edge"/>
          <c:x val="9.823567821604727E-2"/>
          <c:y val="2.26114477308789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135286532031721E-2"/>
          <c:y val="0.20457806275493198"/>
          <c:w val="0.94689028651292806"/>
          <c:h val="0.53977177139048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'Рубль (стат ЦБ'!$A$91</c:f>
              <c:strCache>
                <c:ptCount val="1"/>
                <c:pt idx="0">
                  <c:v>Московская Биржа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'Рубль (стат ЦБ'!$B$90:$P$90</c:f>
              <c:numCache>
                <c:formatCode>mmm\-yy</c:formatCode>
                <c:ptCount val="15"/>
                <c:pt idx="0">
                  <c:v>39539</c:v>
                </c:pt>
                <c:pt idx="1">
                  <c:v>39722</c:v>
                </c:pt>
                <c:pt idx="2">
                  <c:v>39904</c:v>
                </c:pt>
                <c:pt idx="3">
                  <c:v>40087</c:v>
                </c:pt>
                <c:pt idx="4">
                  <c:v>40269</c:v>
                </c:pt>
                <c:pt idx="5">
                  <c:v>40452</c:v>
                </c:pt>
                <c:pt idx="6">
                  <c:v>40634</c:v>
                </c:pt>
                <c:pt idx="7">
                  <c:v>40817</c:v>
                </c:pt>
                <c:pt idx="8">
                  <c:v>41000</c:v>
                </c:pt>
                <c:pt idx="9">
                  <c:v>41183</c:v>
                </c:pt>
                <c:pt idx="10">
                  <c:v>41365</c:v>
                </c:pt>
                <c:pt idx="11">
                  <c:v>41548</c:v>
                </c:pt>
                <c:pt idx="12">
                  <c:v>41730</c:v>
                </c:pt>
                <c:pt idx="13">
                  <c:v>41913</c:v>
                </c:pt>
                <c:pt idx="14">
                  <c:v>42095</c:v>
                </c:pt>
              </c:numCache>
            </c:numRef>
          </c:cat>
          <c:val>
            <c:numRef>
              <c:f>'Рубль (стат ЦБ'!$B$91:$P$91</c:f>
              <c:numCache>
                <c:formatCode>#,##0.0</c:formatCode>
                <c:ptCount val="15"/>
                <c:pt idx="0">
                  <c:v>17.113158084357245</c:v>
                </c:pt>
                <c:pt idx="1">
                  <c:v>22.058436713912219</c:v>
                </c:pt>
                <c:pt idx="2">
                  <c:v>26.630966425743154</c:v>
                </c:pt>
                <c:pt idx="3">
                  <c:v>23.299386708132957</c:v>
                </c:pt>
                <c:pt idx="4">
                  <c:v>24.674983538702911</c:v>
                </c:pt>
                <c:pt idx="5">
                  <c:v>21.109619391193192</c:v>
                </c:pt>
                <c:pt idx="6">
                  <c:v>21.315955925797191</c:v>
                </c:pt>
                <c:pt idx="7">
                  <c:v>23.942123006196031</c:v>
                </c:pt>
                <c:pt idx="8">
                  <c:v>25.760699129053606</c:v>
                </c:pt>
                <c:pt idx="9">
                  <c:v>25.944806501411989</c:v>
                </c:pt>
                <c:pt idx="10">
                  <c:v>27.077332790724451</c:v>
                </c:pt>
                <c:pt idx="11">
                  <c:v>28.861964949062497</c:v>
                </c:pt>
                <c:pt idx="12">
                  <c:v>34.446372927343468</c:v>
                </c:pt>
                <c:pt idx="13">
                  <c:v>35.986554618150699</c:v>
                </c:pt>
                <c:pt idx="14">
                  <c:v>41.858745829767507</c:v>
                </c:pt>
              </c:numCache>
            </c:numRef>
          </c:val>
        </c:ser>
        <c:ser>
          <c:idx val="1"/>
          <c:order val="1"/>
          <c:tx>
            <c:strRef>
              <c:f>'Рубль (стат ЦБ'!$A$58</c:f>
              <c:strCache>
                <c:ptCount val="1"/>
                <c:pt idx="0">
                  <c:v>Внебиржевой в России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'Рубль (стат ЦБ'!$B$90:$P$90</c:f>
              <c:numCache>
                <c:formatCode>mmm\-yy</c:formatCode>
                <c:ptCount val="15"/>
                <c:pt idx="0">
                  <c:v>39539</c:v>
                </c:pt>
                <c:pt idx="1">
                  <c:v>39722</c:v>
                </c:pt>
                <c:pt idx="2">
                  <c:v>39904</c:v>
                </c:pt>
                <c:pt idx="3">
                  <c:v>40087</c:v>
                </c:pt>
                <c:pt idx="4">
                  <c:v>40269</c:v>
                </c:pt>
                <c:pt idx="5">
                  <c:v>40452</c:v>
                </c:pt>
                <c:pt idx="6">
                  <c:v>40634</c:v>
                </c:pt>
                <c:pt idx="7">
                  <c:v>40817</c:v>
                </c:pt>
                <c:pt idx="8">
                  <c:v>41000</c:v>
                </c:pt>
                <c:pt idx="9">
                  <c:v>41183</c:v>
                </c:pt>
                <c:pt idx="10">
                  <c:v>41365</c:v>
                </c:pt>
                <c:pt idx="11">
                  <c:v>41548</c:v>
                </c:pt>
                <c:pt idx="12">
                  <c:v>41730</c:v>
                </c:pt>
                <c:pt idx="13">
                  <c:v>41913</c:v>
                </c:pt>
                <c:pt idx="14">
                  <c:v>42095</c:v>
                </c:pt>
              </c:numCache>
            </c:numRef>
          </c:cat>
          <c:val>
            <c:numRef>
              <c:f>'Рубль (стат ЦБ'!$B$92:$P$92</c:f>
              <c:numCache>
                <c:formatCode>#,##0.0</c:formatCode>
                <c:ptCount val="15"/>
                <c:pt idx="0">
                  <c:v>75.442640530751561</c:v>
                </c:pt>
                <c:pt idx="1">
                  <c:v>69.017233066487179</c:v>
                </c:pt>
                <c:pt idx="2">
                  <c:v>57.65135860391284</c:v>
                </c:pt>
                <c:pt idx="3">
                  <c:v>59.326112971630288</c:v>
                </c:pt>
                <c:pt idx="4">
                  <c:v>55.400529246415388</c:v>
                </c:pt>
                <c:pt idx="5">
                  <c:v>64.718107820420173</c:v>
                </c:pt>
                <c:pt idx="6">
                  <c:v>56.35724827603655</c:v>
                </c:pt>
                <c:pt idx="7">
                  <c:v>52.182650085208678</c:v>
                </c:pt>
                <c:pt idx="8">
                  <c:v>52.468879237616825</c:v>
                </c:pt>
                <c:pt idx="9">
                  <c:v>50.182610054714537</c:v>
                </c:pt>
                <c:pt idx="10">
                  <c:v>49.649503311898904</c:v>
                </c:pt>
                <c:pt idx="11">
                  <c:v>42.020933583087249</c:v>
                </c:pt>
                <c:pt idx="12">
                  <c:v>32.94679629696676</c:v>
                </c:pt>
                <c:pt idx="13">
                  <c:v>29.024181581915009</c:v>
                </c:pt>
                <c:pt idx="14">
                  <c:v>28.685889693012051</c:v>
                </c:pt>
              </c:numCache>
            </c:numRef>
          </c:val>
        </c:ser>
        <c:ser>
          <c:idx val="2"/>
          <c:order val="2"/>
          <c:tx>
            <c:strRef>
              <c:f>'Рубль (стат ЦБ'!$A$59</c:f>
              <c:strCache>
                <c:ptCount val="1"/>
                <c:pt idx="0">
                  <c:v>Внебиржевой в Лондоне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'Рубль (стат ЦБ'!$B$90:$P$90</c:f>
              <c:numCache>
                <c:formatCode>mmm\-yy</c:formatCode>
                <c:ptCount val="15"/>
                <c:pt idx="0">
                  <c:v>39539</c:v>
                </c:pt>
                <c:pt idx="1">
                  <c:v>39722</c:v>
                </c:pt>
                <c:pt idx="2">
                  <c:v>39904</c:v>
                </c:pt>
                <c:pt idx="3">
                  <c:v>40087</c:v>
                </c:pt>
                <c:pt idx="4">
                  <c:v>40269</c:v>
                </c:pt>
                <c:pt idx="5">
                  <c:v>40452</c:v>
                </c:pt>
                <c:pt idx="6">
                  <c:v>40634</c:v>
                </c:pt>
                <c:pt idx="7">
                  <c:v>40817</c:v>
                </c:pt>
                <c:pt idx="8">
                  <c:v>41000</c:v>
                </c:pt>
                <c:pt idx="9">
                  <c:v>41183</c:v>
                </c:pt>
                <c:pt idx="10">
                  <c:v>41365</c:v>
                </c:pt>
                <c:pt idx="11">
                  <c:v>41548</c:v>
                </c:pt>
                <c:pt idx="12">
                  <c:v>41730</c:v>
                </c:pt>
                <c:pt idx="13">
                  <c:v>41913</c:v>
                </c:pt>
                <c:pt idx="14">
                  <c:v>42095</c:v>
                </c:pt>
              </c:numCache>
            </c:numRef>
          </c:cat>
          <c:val>
            <c:numRef>
              <c:f>'Рубль (стат ЦБ'!$B$93:$P$93</c:f>
              <c:numCache>
                <c:formatCode>#,##0.0</c:formatCode>
                <c:ptCount val="15"/>
                <c:pt idx="0">
                  <c:v>7.4442013848911985</c:v>
                </c:pt>
                <c:pt idx="1">
                  <c:v>8.9243302196006056</c:v>
                </c:pt>
                <c:pt idx="2">
                  <c:v>15.717674970344008</c:v>
                </c:pt>
                <c:pt idx="3">
                  <c:v>17.374500320236756</c:v>
                </c:pt>
                <c:pt idx="4">
                  <c:v>19.924487214881694</c:v>
                </c:pt>
                <c:pt idx="5">
                  <c:v>14.172272788386623</c:v>
                </c:pt>
                <c:pt idx="6">
                  <c:v>22.326795798166252</c:v>
                </c:pt>
                <c:pt idx="7">
                  <c:v>23.875226908595288</c:v>
                </c:pt>
                <c:pt idx="8">
                  <c:v>21.770421633329558</c:v>
                </c:pt>
                <c:pt idx="9">
                  <c:v>23.872583443873474</c:v>
                </c:pt>
                <c:pt idx="10">
                  <c:v>23.273163897376637</c:v>
                </c:pt>
                <c:pt idx="11">
                  <c:v>29.117101467850265</c:v>
                </c:pt>
                <c:pt idx="12">
                  <c:v>32.606830775689765</c:v>
                </c:pt>
                <c:pt idx="13">
                  <c:v>34.989263799934299</c:v>
                </c:pt>
                <c:pt idx="14">
                  <c:v>29.455364477220446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0028800"/>
        <c:axId val="64413696"/>
      </c:barChart>
      <c:catAx>
        <c:axId val="1100288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4413696"/>
        <c:crosses val="autoZero"/>
        <c:auto val="0"/>
        <c:lblAlgn val="ctr"/>
        <c:lblOffset val="100"/>
        <c:tickLblSkip val="2"/>
        <c:noMultiLvlLbl val="0"/>
      </c:catAx>
      <c:valAx>
        <c:axId val="64413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0028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287335941652133"/>
          <c:w val="1"/>
          <c:h val="0.1223596683701810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j-l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r>
              <a:rPr lang="ru-RU" sz="1200" dirty="0" smtClean="0"/>
              <a:t>Соотношение</a:t>
            </a:r>
            <a:r>
              <a:rPr lang="ru-RU" sz="1200" baseline="0" dirty="0" smtClean="0"/>
              <a:t> с крупнейшими </a:t>
            </a:r>
            <a:br>
              <a:rPr lang="ru-RU" sz="1200" baseline="0" dirty="0" smtClean="0"/>
            </a:br>
            <a:r>
              <a:rPr lang="en-US" sz="1200" baseline="0" dirty="0" smtClean="0"/>
              <a:t>FX-</a:t>
            </a:r>
            <a:r>
              <a:rPr lang="ru-RU" sz="1200" baseline="0" dirty="0" smtClean="0"/>
              <a:t>платформами</a:t>
            </a:r>
            <a:r>
              <a:rPr lang="en-US" sz="1200" baseline="0" dirty="0" smtClean="0"/>
              <a:t>, %</a:t>
            </a:r>
            <a:endParaRPr lang="ru-RU" sz="1200" dirty="0"/>
          </a:p>
        </c:rich>
      </c:tx>
      <c:layout>
        <c:manualLayout>
          <c:xMode val="edge"/>
          <c:yMode val="edge"/>
          <c:x val="0.1931511330875450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1023564614598229E-2"/>
          <c:y val="0.18103505304596951"/>
          <c:w val="0.91790416788711038"/>
          <c:h val="0.6166876282699415"/>
        </c:manualLayout>
      </c:layout>
      <c:lineChart>
        <c:grouping val="standard"/>
        <c:varyColors val="0"/>
        <c:ser>
          <c:idx val="0"/>
          <c:order val="0"/>
          <c:tx>
            <c:strRef>
              <c:f>'Общее квартальное'!$I$3</c:f>
              <c:strCache>
                <c:ptCount val="1"/>
                <c:pt idx="0">
                  <c:v>MOEX/ICAP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'Общее квартальное'!$H$4:$H$25</c:f>
              <c:strCache>
                <c:ptCount val="22"/>
                <c:pt idx="0">
                  <c:v>Q1.10</c:v>
                </c:pt>
                <c:pt idx="1">
                  <c:v>Q2.10</c:v>
                </c:pt>
                <c:pt idx="2">
                  <c:v>Q3.10</c:v>
                </c:pt>
                <c:pt idx="3">
                  <c:v>Q4.10</c:v>
                </c:pt>
                <c:pt idx="4">
                  <c:v>Q1.11</c:v>
                </c:pt>
                <c:pt idx="5">
                  <c:v>Q2.11</c:v>
                </c:pt>
                <c:pt idx="6">
                  <c:v>Q3.11</c:v>
                </c:pt>
                <c:pt idx="7">
                  <c:v>Q4.11</c:v>
                </c:pt>
                <c:pt idx="8">
                  <c:v>Q1.12</c:v>
                </c:pt>
                <c:pt idx="9">
                  <c:v>Q2.12</c:v>
                </c:pt>
                <c:pt idx="10">
                  <c:v>Q3.12</c:v>
                </c:pt>
                <c:pt idx="11">
                  <c:v>Q4.12</c:v>
                </c:pt>
                <c:pt idx="12">
                  <c:v>Q1.13</c:v>
                </c:pt>
                <c:pt idx="13">
                  <c:v>Q2.13</c:v>
                </c:pt>
                <c:pt idx="14">
                  <c:v>Q3.13</c:v>
                </c:pt>
                <c:pt idx="15">
                  <c:v>Q4.13</c:v>
                </c:pt>
                <c:pt idx="16">
                  <c:v>Q1.14</c:v>
                </c:pt>
                <c:pt idx="17">
                  <c:v>Q2.14</c:v>
                </c:pt>
                <c:pt idx="18">
                  <c:v>Q3.14</c:v>
                </c:pt>
                <c:pt idx="19">
                  <c:v>Q4.14</c:v>
                </c:pt>
                <c:pt idx="20">
                  <c:v>Q1.15</c:v>
                </c:pt>
                <c:pt idx="21">
                  <c:v>Q2.15</c:v>
                </c:pt>
              </c:strCache>
            </c:strRef>
          </c:cat>
          <c:val>
            <c:numRef>
              <c:f>'Общее квартальное'!$I$4:$I$25</c:f>
              <c:numCache>
                <c:formatCode>0.0</c:formatCode>
                <c:ptCount val="22"/>
                <c:pt idx="0">
                  <c:v>6.6597785744133535</c:v>
                </c:pt>
                <c:pt idx="1">
                  <c:v>6.4242149593872382</c:v>
                </c:pt>
                <c:pt idx="2">
                  <c:v>7.149088903275258</c:v>
                </c:pt>
                <c:pt idx="3">
                  <c:v>6.2425274801989259</c:v>
                </c:pt>
                <c:pt idx="4">
                  <c:v>6.4071425355368543</c:v>
                </c:pt>
                <c:pt idx="5">
                  <c:v>6.4047824442876795</c:v>
                </c:pt>
                <c:pt idx="6">
                  <c:v>6.9041153144829908</c:v>
                </c:pt>
                <c:pt idx="7">
                  <c:v>7.5139971044069149</c:v>
                </c:pt>
                <c:pt idx="8">
                  <c:v>11.051692935735904</c:v>
                </c:pt>
                <c:pt idx="9">
                  <c:v>11.80626188299205</c:v>
                </c:pt>
                <c:pt idx="10">
                  <c:v>14.789311279632718</c:v>
                </c:pt>
                <c:pt idx="11">
                  <c:v>16.340418745744103</c:v>
                </c:pt>
                <c:pt idx="12">
                  <c:v>11.399521638902041</c:v>
                </c:pt>
                <c:pt idx="13">
                  <c:v>16.470154045778362</c:v>
                </c:pt>
                <c:pt idx="14">
                  <c:v>24.628057367681368</c:v>
                </c:pt>
                <c:pt idx="15">
                  <c:v>27.262460744351841</c:v>
                </c:pt>
                <c:pt idx="16">
                  <c:v>29.761743407937292</c:v>
                </c:pt>
                <c:pt idx="17">
                  <c:v>33.378082714434179</c:v>
                </c:pt>
                <c:pt idx="18">
                  <c:v>25.553714505888859</c:v>
                </c:pt>
                <c:pt idx="19">
                  <c:v>18.186258530147541</c:v>
                </c:pt>
                <c:pt idx="20">
                  <c:v>13.879748481349111</c:v>
                </c:pt>
                <c:pt idx="21">
                  <c:v>22.968969057397921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'Общее квартальное'!$J$3</c:f>
              <c:strCache>
                <c:ptCount val="1"/>
                <c:pt idx="0">
                  <c:v>MOEX/Reuters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'Общее квартальное'!$H$4:$H$25</c:f>
              <c:strCache>
                <c:ptCount val="22"/>
                <c:pt idx="0">
                  <c:v>Q1.10</c:v>
                </c:pt>
                <c:pt idx="1">
                  <c:v>Q2.10</c:v>
                </c:pt>
                <c:pt idx="2">
                  <c:v>Q3.10</c:v>
                </c:pt>
                <c:pt idx="3">
                  <c:v>Q4.10</c:v>
                </c:pt>
                <c:pt idx="4">
                  <c:v>Q1.11</c:v>
                </c:pt>
                <c:pt idx="5">
                  <c:v>Q2.11</c:v>
                </c:pt>
                <c:pt idx="6">
                  <c:v>Q3.11</c:v>
                </c:pt>
                <c:pt idx="7">
                  <c:v>Q4.11</c:v>
                </c:pt>
                <c:pt idx="8">
                  <c:v>Q1.12</c:v>
                </c:pt>
                <c:pt idx="9">
                  <c:v>Q2.12</c:v>
                </c:pt>
                <c:pt idx="10">
                  <c:v>Q3.12</c:v>
                </c:pt>
                <c:pt idx="11">
                  <c:v>Q4.12</c:v>
                </c:pt>
                <c:pt idx="12">
                  <c:v>Q1.13</c:v>
                </c:pt>
                <c:pt idx="13">
                  <c:v>Q2.13</c:v>
                </c:pt>
                <c:pt idx="14">
                  <c:v>Q3.13</c:v>
                </c:pt>
                <c:pt idx="15">
                  <c:v>Q4.13</c:v>
                </c:pt>
                <c:pt idx="16">
                  <c:v>Q1.14</c:v>
                </c:pt>
                <c:pt idx="17">
                  <c:v>Q2.14</c:v>
                </c:pt>
                <c:pt idx="18">
                  <c:v>Q3.14</c:v>
                </c:pt>
                <c:pt idx="19">
                  <c:v>Q4.14</c:v>
                </c:pt>
                <c:pt idx="20">
                  <c:v>Q1.15</c:v>
                </c:pt>
                <c:pt idx="21">
                  <c:v>Q2.15</c:v>
                </c:pt>
              </c:strCache>
            </c:strRef>
          </c:cat>
          <c:val>
            <c:numRef>
              <c:f>'Общее квартальное'!$J$4:$J$25</c:f>
              <c:numCache>
                <c:formatCode>0.0</c:formatCode>
                <c:ptCount val="22"/>
                <c:pt idx="0">
                  <c:v>7.3051917949265714</c:v>
                </c:pt>
                <c:pt idx="1">
                  <c:v>7.1230374860186547</c:v>
                </c:pt>
                <c:pt idx="2">
                  <c:v>7.6482116456036602</c:v>
                </c:pt>
                <c:pt idx="3">
                  <c:v>8.2223879114188811</c:v>
                </c:pt>
                <c:pt idx="4">
                  <c:v>6.5636640540990552</c:v>
                </c:pt>
                <c:pt idx="5">
                  <c:v>6.9611716413078577</c:v>
                </c:pt>
                <c:pt idx="6">
                  <c:v>7.6937560336495681</c:v>
                </c:pt>
                <c:pt idx="7">
                  <c:v>10.121479631807311</c:v>
                </c:pt>
                <c:pt idx="8">
                  <c:v>10.095721496794747</c:v>
                </c:pt>
                <c:pt idx="9">
                  <c:v>10.454209878124811</c:v>
                </c:pt>
                <c:pt idx="10">
                  <c:v>12.289213420456713</c:v>
                </c:pt>
                <c:pt idx="11">
                  <c:v>14.142068115686035</c:v>
                </c:pt>
                <c:pt idx="12">
                  <c:v>11.068046186990706</c:v>
                </c:pt>
                <c:pt idx="13">
                  <c:v>14.372929418992461</c:v>
                </c:pt>
                <c:pt idx="14">
                  <c:v>17.485219076997708</c:v>
                </c:pt>
                <c:pt idx="15">
                  <c:v>19.08372252104629</c:v>
                </c:pt>
                <c:pt idx="16">
                  <c:v>19.948827493588972</c:v>
                </c:pt>
                <c:pt idx="17">
                  <c:v>22.701242591494054</c:v>
                </c:pt>
                <c:pt idx="18">
                  <c:v>20.004907927467279</c:v>
                </c:pt>
                <c:pt idx="19">
                  <c:v>18.020012953556165</c:v>
                </c:pt>
                <c:pt idx="20">
                  <c:v>12.314089549822322</c:v>
                </c:pt>
                <c:pt idx="21">
                  <c:v>19.969467916055763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68960"/>
        <c:axId val="64416576"/>
      </c:lineChart>
      <c:catAx>
        <c:axId val="10736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ru-RU"/>
          </a:p>
        </c:txPr>
        <c:crossAx val="644165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4416576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ru-RU"/>
          </a:p>
        </c:txPr>
        <c:crossAx val="107368960"/>
        <c:crosses val="autoZero"/>
        <c:crossBetween val="between"/>
        <c:majorUnit val="5"/>
        <c:minorUnit val="1"/>
      </c:valAx>
      <c:spPr>
        <a:noFill/>
        <a:ln>
          <a:noFill/>
        </a:ln>
        <a:effectLst>
          <a:softEdge rad="0"/>
        </a:effectLst>
      </c:spPr>
    </c:plotArea>
    <c:legend>
      <c:legendPos val="r"/>
      <c:layout>
        <c:manualLayout>
          <c:xMode val="edge"/>
          <c:yMode val="edge"/>
          <c:x val="9.2860967601080549E-2"/>
          <c:y val="0.18452630495277084"/>
          <c:w val="0.40371406481386279"/>
          <c:h val="0.22645872246394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j-lt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j-l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 eaLnBrk="1" latinLnBrk="0" hangingPunct="1">
              <a:defRPr lang="ru-RU" sz="1080" b="0" i="0" u="none" strike="noStrike" kern="1200" baseline="0" dirty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r>
              <a:rPr lang="ru-RU" sz="1080" b="1" i="0" u="none" strike="noStrike" kern="1200" baseline="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USD/RUB</a:t>
            </a:r>
          </a:p>
        </c:rich>
      </c:tx>
      <c:layout/>
      <c:overlay val="0"/>
      <c:spPr>
        <a:noFill/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47789121909376"/>
          <c:y val="0.17586897251656722"/>
          <c:w val="0.76072523113059576"/>
          <c:h val="0.70669287496584476"/>
        </c:manualLayout>
      </c:layout>
      <c:barChart>
        <c:barDir val="col"/>
        <c:grouping val="clustered"/>
        <c:varyColors val="0"/>
        <c:ser>
          <c:idx val="0"/>
          <c:order val="0"/>
          <c:tx>
            <c:v>Среднедневные объемы торгов на МБ, млн долл.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МБ!$A$100:$A$153</c:f>
              <c:numCache>
                <c:formatCode>mm/yy</c:formatCode>
                <c:ptCount val="5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</c:numCache>
            </c:numRef>
          </c:cat>
          <c:val>
            <c:numRef>
              <c:f>МБ!$G$100:$G$153</c:f>
              <c:numCache>
                <c:formatCode>_-* #,##0.0_р_._-;\-* #,##0.0_р_._-;_-* "-"??_р_._-;_-@_-</c:formatCode>
                <c:ptCount val="54"/>
                <c:pt idx="0">
                  <c:v>7958.4302000000025</c:v>
                </c:pt>
                <c:pt idx="1">
                  <c:v>7622.584578947366</c:v>
                </c:pt>
                <c:pt idx="2">
                  <c:v>8597.9457727272729</c:v>
                </c:pt>
                <c:pt idx="3">
                  <c:v>8224.002666666669</c:v>
                </c:pt>
                <c:pt idx="4">
                  <c:v>9797.6896000000015</c:v>
                </c:pt>
                <c:pt idx="5">
                  <c:v>8574.150476190478</c:v>
                </c:pt>
                <c:pt idx="6">
                  <c:v>8922.1172857142847</c:v>
                </c:pt>
                <c:pt idx="7">
                  <c:v>10888.288782608697</c:v>
                </c:pt>
                <c:pt idx="8">
                  <c:v>12125.321090909092</c:v>
                </c:pt>
                <c:pt idx="9">
                  <c:v>12280.395851664704</c:v>
                </c:pt>
                <c:pt idx="10">
                  <c:v>11970.984495679648</c:v>
                </c:pt>
                <c:pt idx="11">
                  <c:v>11524.812285556014</c:v>
                </c:pt>
                <c:pt idx="12">
                  <c:v>9090.9433921952568</c:v>
                </c:pt>
                <c:pt idx="13">
                  <c:v>11866.130777606091</c:v>
                </c:pt>
                <c:pt idx="14">
                  <c:v>12737.499032278249</c:v>
                </c:pt>
                <c:pt idx="15">
                  <c:v>12015.904464523668</c:v>
                </c:pt>
                <c:pt idx="16">
                  <c:v>11791.476431718755</c:v>
                </c:pt>
                <c:pt idx="17">
                  <c:v>13935.232667781047</c:v>
                </c:pt>
                <c:pt idx="18">
                  <c:v>12593.660478615484</c:v>
                </c:pt>
                <c:pt idx="19">
                  <c:v>12527.583780448798</c:v>
                </c:pt>
                <c:pt idx="20">
                  <c:v>14224.708903306635</c:v>
                </c:pt>
                <c:pt idx="21">
                  <c:v>12996.753905192258</c:v>
                </c:pt>
                <c:pt idx="22">
                  <c:v>11885.011476193085</c:v>
                </c:pt>
                <c:pt idx="23">
                  <c:v>14327.824508711672</c:v>
                </c:pt>
                <c:pt idx="24">
                  <c:v>12351.628016087168</c:v>
                </c:pt>
                <c:pt idx="25">
                  <c:v>11733.943834655989</c:v>
                </c:pt>
                <c:pt idx="26">
                  <c:v>12770.254011680243</c:v>
                </c:pt>
                <c:pt idx="27">
                  <c:v>17770.430665237851</c:v>
                </c:pt>
                <c:pt idx="28">
                  <c:v>14642.480883673697</c:v>
                </c:pt>
                <c:pt idx="29">
                  <c:v>18739.46568471524</c:v>
                </c:pt>
                <c:pt idx="30">
                  <c:v>16062.140031036264</c:v>
                </c:pt>
                <c:pt idx="31">
                  <c:v>16769.521816184562</c:v>
                </c:pt>
                <c:pt idx="32">
                  <c:v>17880.130897822673</c:v>
                </c:pt>
                <c:pt idx="33">
                  <c:v>15354.13449174651</c:v>
                </c:pt>
                <c:pt idx="34">
                  <c:v>15408.536363638315</c:v>
                </c:pt>
                <c:pt idx="35">
                  <c:v>20654.052859375199</c:v>
                </c:pt>
                <c:pt idx="36">
                  <c:v>17256.363535966702</c:v>
                </c:pt>
                <c:pt idx="37">
                  <c:v>20870.728287457066</c:v>
                </c:pt>
                <c:pt idx="38">
                  <c:v>26730.653546353595</c:v>
                </c:pt>
                <c:pt idx="39">
                  <c:v>19981.907306566034</c:v>
                </c:pt>
                <c:pt idx="40">
                  <c:v>19702.821294199817</c:v>
                </c:pt>
                <c:pt idx="41">
                  <c:v>21223.757985799577</c:v>
                </c:pt>
                <c:pt idx="42">
                  <c:v>19669.09328569565</c:v>
                </c:pt>
                <c:pt idx="43">
                  <c:v>17472.125013523812</c:v>
                </c:pt>
                <c:pt idx="44">
                  <c:v>18077.864414227271</c:v>
                </c:pt>
                <c:pt idx="45">
                  <c:v>19374.281862695654</c:v>
                </c:pt>
                <c:pt idx="46">
                  <c:v>17750.225321578946</c:v>
                </c:pt>
                <c:pt idx="47">
                  <c:v>17392.076395181819</c:v>
                </c:pt>
                <c:pt idx="48">
                  <c:v>9909.9351137894737</c:v>
                </c:pt>
                <c:pt idx="49">
                  <c:v>13524.403253684211</c:v>
                </c:pt>
                <c:pt idx="50">
                  <c:v>14287.102008761905</c:v>
                </c:pt>
                <c:pt idx="51">
                  <c:v>18764.664575636365</c:v>
                </c:pt>
                <c:pt idx="52">
                  <c:v>18530.828930888889</c:v>
                </c:pt>
                <c:pt idx="53">
                  <c:v>20135.370486571424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859392"/>
        <c:axId val="64417152"/>
      </c:barChart>
      <c:lineChart>
        <c:grouping val="standard"/>
        <c:varyColors val="0"/>
        <c:ser>
          <c:idx val="1"/>
          <c:order val="1"/>
          <c:tx>
            <c:v>Доля биржевого рынка</c:v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МБ!$A$100:$A$153</c:f>
              <c:numCache>
                <c:formatCode>mm/yy</c:formatCode>
                <c:ptCount val="5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</c:numCache>
            </c:numRef>
          </c:cat>
          <c:val>
            <c:numRef>
              <c:f>МБ!$K$100:$K$153</c:f>
              <c:numCache>
                <c:formatCode>0.0%</c:formatCode>
                <c:ptCount val="54"/>
                <c:pt idx="0">
                  <c:v>0.2852790694339894</c:v>
                </c:pt>
                <c:pt idx="1">
                  <c:v>0.26507805602126044</c:v>
                </c:pt>
                <c:pt idx="2">
                  <c:v>0.27477376155211636</c:v>
                </c:pt>
                <c:pt idx="3">
                  <c:v>0.25507110807848982</c:v>
                </c:pt>
                <c:pt idx="4">
                  <c:v>0.26990136910828905</c:v>
                </c:pt>
                <c:pt idx="5">
                  <c:v>0.2612477293171992</c:v>
                </c:pt>
                <c:pt idx="6">
                  <c:v>0.26649891829846423</c:v>
                </c:pt>
                <c:pt idx="7">
                  <c:v>0.28853849858513614</c:v>
                </c:pt>
                <c:pt idx="8">
                  <c:v>0.27248524890242687</c:v>
                </c:pt>
                <c:pt idx="9">
                  <c:v>0.29581336059316626</c:v>
                </c:pt>
                <c:pt idx="10">
                  <c:v>0.30865780981022195</c:v>
                </c:pt>
                <c:pt idx="11">
                  <c:v>0.30916683975523818</c:v>
                </c:pt>
                <c:pt idx="12">
                  <c:v>0.29941846361225405</c:v>
                </c:pt>
                <c:pt idx="13">
                  <c:v>0.31311530668934456</c:v>
                </c:pt>
                <c:pt idx="14">
                  <c:v>0.29829509923135872</c:v>
                </c:pt>
                <c:pt idx="15">
                  <c:v>0.30742220909081686</c:v>
                </c:pt>
                <c:pt idx="16">
                  <c:v>0.30578762043823432</c:v>
                </c:pt>
                <c:pt idx="17">
                  <c:v>0.33905675590708145</c:v>
                </c:pt>
                <c:pt idx="18">
                  <c:v>0.31287820125252747</c:v>
                </c:pt>
                <c:pt idx="19">
                  <c:v>0.29354415212992474</c:v>
                </c:pt>
                <c:pt idx="20">
                  <c:v>0.30735526249015005</c:v>
                </c:pt>
                <c:pt idx="21">
                  <c:v>0.31907968931533581</c:v>
                </c:pt>
                <c:pt idx="22">
                  <c:v>0.29866340343250453</c:v>
                </c:pt>
                <c:pt idx="23">
                  <c:v>0.3184527140094166</c:v>
                </c:pt>
                <c:pt idx="24">
                  <c:v>0.30945603086854656</c:v>
                </c:pt>
                <c:pt idx="25">
                  <c:v>0.2563283708992723</c:v>
                </c:pt>
                <c:pt idx="26">
                  <c:v>0.27235074349378835</c:v>
                </c:pt>
                <c:pt idx="27">
                  <c:v>0.32688465804385064</c:v>
                </c:pt>
                <c:pt idx="28">
                  <c:v>0.3511049511719187</c:v>
                </c:pt>
                <c:pt idx="29">
                  <c:v>0.35347478420664413</c:v>
                </c:pt>
                <c:pt idx="30">
                  <c:v>0.35241766748658893</c:v>
                </c:pt>
                <c:pt idx="31">
                  <c:v>0.37076923690960584</c:v>
                </c:pt>
                <c:pt idx="32">
                  <c:v>0.38594653120839822</c:v>
                </c:pt>
                <c:pt idx="33">
                  <c:v>0.3827815738867798</c:v>
                </c:pt>
                <c:pt idx="34">
                  <c:v>0.36362327701801334</c:v>
                </c:pt>
                <c:pt idx="35">
                  <c:v>0.45553711643968237</c:v>
                </c:pt>
                <c:pt idx="36">
                  <c:v>0.37787381557725935</c:v>
                </c:pt>
                <c:pt idx="37">
                  <c:v>0.41398675541431085</c:v>
                </c:pt>
                <c:pt idx="38">
                  <c:v>0.55340676465474714</c:v>
                </c:pt>
                <c:pt idx="39">
                  <c:v>0.49487115029387374</c:v>
                </c:pt>
                <c:pt idx="40">
                  <c:v>0.50813207721985343</c:v>
                </c:pt>
                <c:pt idx="41">
                  <c:v>0.50550810970107363</c:v>
                </c:pt>
                <c:pt idx="42">
                  <c:v>0.490232124163692</c:v>
                </c:pt>
                <c:pt idx="43">
                  <c:v>0.51293559033331804</c:v>
                </c:pt>
                <c:pt idx="44">
                  <c:v>0.5440224018726233</c:v>
                </c:pt>
                <c:pt idx="45">
                  <c:v>0.54106015032103594</c:v>
                </c:pt>
                <c:pt idx="46">
                  <c:v>0.53098283889972619</c:v>
                </c:pt>
                <c:pt idx="47">
                  <c:v>0.56888906172909259</c:v>
                </c:pt>
                <c:pt idx="48">
                  <c:v>0.61778786321236046</c:v>
                </c:pt>
                <c:pt idx="49">
                  <c:v>0.61707365304029804</c:v>
                </c:pt>
                <c:pt idx="50">
                  <c:v>0.55589673587649913</c:v>
                </c:pt>
                <c:pt idx="51">
                  <c:v>0.59572254914874645</c:v>
                </c:pt>
                <c:pt idx="52">
                  <c:v>0.60251101999248569</c:v>
                </c:pt>
                <c:pt idx="53">
                  <c:v>0.57215760646088387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60416"/>
        <c:axId val="64417728"/>
      </c:lineChart>
      <c:dateAx>
        <c:axId val="11685939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ru-RU"/>
          </a:p>
        </c:txPr>
        <c:crossAx val="64417152"/>
        <c:crosses val="autoZero"/>
        <c:auto val="1"/>
        <c:lblOffset val="100"/>
        <c:baseTimeUnit val="months"/>
        <c:majorUnit val="12"/>
        <c:majorTimeUnit val="months"/>
      </c:dateAx>
      <c:valAx>
        <c:axId val="6441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ru-RU"/>
          </a:p>
        </c:txPr>
        <c:crossAx val="116859392"/>
        <c:crosses val="autoZero"/>
        <c:crossBetween val="between"/>
      </c:valAx>
      <c:dateAx>
        <c:axId val="116860416"/>
        <c:scaling>
          <c:orientation val="minMax"/>
        </c:scaling>
        <c:delete val="1"/>
        <c:axPos val="b"/>
        <c:numFmt formatCode="mm/yy" sourceLinked="1"/>
        <c:majorTickMark val="out"/>
        <c:minorTickMark val="none"/>
        <c:tickLblPos val="nextTo"/>
        <c:crossAx val="64417728"/>
        <c:crosses val="autoZero"/>
        <c:auto val="1"/>
        <c:lblOffset val="100"/>
        <c:baseTimeUnit val="months"/>
      </c:dateAx>
      <c:valAx>
        <c:axId val="64417728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ru-RU"/>
          </a:p>
        </c:txPr>
        <c:crossAx val="116860416"/>
        <c:crosses val="max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1562860291020388"/>
          <c:y val="0.10176196638811903"/>
          <c:w val="0.59804740915726884"/>
          <c:h val="0.26902866648450474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j-lt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j-l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 eaLnBrk="1" latinLnBrk="0" hangingPunct="1">
              <a:defRPr lang="en-US" sz="108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r>
              <a:rPr lang="en-US" sz="1080" b="1" i="0" u="none" strike="noStrike" kern="1200" baseline="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EUR/RUB</a:t>
            </a:r>
          </a:p>
        </c:rich>
      </c:tx>
      <c:layout/>
      <c:overlay val="0"/>
      <c:spPr>
        <a:noFill/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24498341952153"/>
          <c:y val="0.15212871950638576"/>
          <c:w val="0.77753422020960505"/>
          <c:h val="0.73871285062522396"/>
        </c:manualLayout>
      </c:layout>
      <c:barChart>
        <c:barDir val="col"/>
        <c:grouping val="clustered"/>
        <c:varyColors val="0"/>
        <c:ser>
          <c:idx val="0"/>
          <c:order val="0"/>
          <c:tx>
            <c:v>Среднедневные объемы торгов на МБ, млн долл.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МБ!$A$100:$A$153</c:f>
              <c:numCache>
                <c:formatCode>mm/yy</c:formatCode>
                <c:ptCount val="5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</c:numCache>
            </c:numRef>
          </c:cat>
          <c:val>
            <c:numRef>
              <c:f>МБ!$H$100:$H$153</c:f>
              <c:numCache>
                <c:formatCode>_-* #,##0.0_р_._-;\-* #,##0.0_р_._-;_-* "-"??_р_._-;_-@_-</c:formatCode>
                <c:ptCount val="54"/>
                <c:pt idx="0">
                  <c:v>1346.3218936445317</c:v>
                </c:pt>
                <c:pt idx="1">
                  <c:v>1463.1258401082671</c:v>
                </c:pt>
                <c:pt idx="2">
                  <c:v>1524.1866892270184</c:v>
                </c:pt>
                <c:pt idx="3">
                  <c:v>1429.6362579623899</c:v>
                </c:pt>
                <c:pt idx="4">
                  <c:v>1708.6200129365079</c:v>
                </c:pt>
                <c:pt idx="5">
                  <c:v>1755.319135940799</c:v>
                </c:pt>
                <c:pt idx="6">
                  <c:v>1933.7831665994195</c:v>
                </c:pt>
                <c:pt idx="7">
                  <c:v>1767.8925411557921</c:v>
                </c:pt>
                <c:pt idx="8">
                  <c:v>1785.2902886529271</c:v>
                </c:pt>
                <c:pt idx="9">
                  <c:v>1896.9548171590156</c:v>
                </c:pt>
                <c:pt idx="10">
                  <c:v>2181.6579346094709</c:v>
                </c:pt>
                <c:pt idx="11">
                  <c:v>2060.7931105880521</c:v>
                </c:pt>
                <c:pt idx="12">
                  <c:v>1664.8777719458024</c:v>
                </c:pt>
                <c:pt idx="13">
                  <c:v>2138.9556958361791</c:v>
                </c:pt>
                <c:pt idx="14">
                  <c:v>2607.0684093700879</c:v>
                </c:pt>
                <c:pt idx="15">
                  <c:v>2179.9443524538428</c:v>
                </c:pt>
                <c:pt idx="16">
                  <c:v>2285.8138992295058</c:v>
                </c:pt>
                <c:pt idx="17">
                  <c:v>2115.6061388784965</c:v>
                </c:pt>
                <c:pt idx="18">
                  <c:v>2175.6759101079801</c:v>
                </c:pt>
                <c:pt idx="19">
                  <c:v>2095.3227298570218</c:v>
                </c:pt>
                <c:pt idx="20">
                  <c:v>2454.5875533520252</c:v>
                </c:pt>
                <c:pt idx="21">
                  <c:v>2181.9505450581296</c:v>
                </c:pt>
                <c:pt idx="22">
                  <c:v>2498.7030765537957</c:v>
                </c:pt>
                <c:pt idx="23">
                  <c:v>2806.7453312753487</c:v>
                </c:pt>
                <c:pt idx="24">
                  <c:v>2728.6595788527652</c:v>
                </c:pt>
                <c:pt idx="25">
                  <c:v>3059.3419476258432</c:v>
                </c:pt>
                <c:pt idx="26">
                  <c:v>3147.186887119969</c:v>
                </c:pt>
                <c:pt idx="27">
                  <c:v>3960.5588057046466</c:v>
                </c:pt>
                <c:pt idx="28">
                  <c:v>3503.1891132107717</c:v>
                </c:pt>
                <c:pt idx="29">
                  <c:v>3572.42152432599</c:v>
                </c:pt>
                <c:pt idx="30">
                  <c:v>3152.4653979197024</c:v>
                </c:pt>
                <c:pt idx="31">
                  <c:v>3406.9722158112186</c:v>
                </c:pt>
                <c:pt idx="32">
                  <c:v>3149.1051639185757</c:v>
                </c:pt>
                <c:pt idx="33">
                  <c:v>3048.2028618023196</c:v>
                </c:pt>
                <c:pt idx="34">
                  <c:v>3113.052831252242</c:v>
                </c:pt>
                <c:pt idx="35">
                  <c:v>3382.4447383017391</c:v>
                </c:pt>
                <c:pt idx="36">
                  <c:v>2848.3455417844566</c:v>
                </c:pt>
                <c:pt idx="37">
                  <c:v>3912.2430735750922</c:v>
                </c:pt>
                <c:pt idx="38">
                  <c:v>4554.6841834795869</c:v>
                </c:pt>
                <c:pt idx="39">
                  <c:v>3219.8210309288143</c:v>
                </c:pt>
                <c:pt idx="40">
                  <c:v>3870.9246223373584</c:v>
                </c:pt>
                <c:pt idx="41">
                  <c:v>3816.3827282728657</c:v>
                </c:pt>
                <c:pt idx="42">
                  <c:v>5083.1784768768784</c:v>
                </c:pt>
                <c:pt idx="43">
                  <c:v>4263.6156140685034</c:v>
                </c:pt>
                <c:pt idx="44">
                  <c:v>3663.417034088221</c:v>
                </c:pt>
                <c:pt idx="45">
                  <c:v>2954.2731176038978</c:v>
                </c:pt>
                <c:pt idx="46">
                  <c:v>2921.6854136733314</c:v>
                </c:pt>
                <c:pt idx="47">
                  <c:v>2712.674223181818</c:v>
                </c:pt>
                <c:pt idx="48">
                  <c:v>1300.5731745252629</c:v>
                </c:pt>
                <c:pt idx="49">
                  <c:v>2026.5743958231576</c:v>
                </c:pt>
                <c:pt idx="50">
                  <c:v>2681.4503487540474</c:v>
                </c:pt>
                <c:pt idx="51">
                  <c:v>2774.9367376034088</c:v>
                </c:pt>
                <c:pt idx="52">
                  <c:v>3727.9068240291672</c:v>
                </c:pt>
                <c:pt idx="53">
                  <c:v>3351.0630570000003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859904"/>
        <c:axId val="64419456"/>
      </c:barChart>
      <c:lineChart>
        <c:grouping val="standard"/>
        <c:varyColors val="0"/>
        <c:ser>
          <c:idx val="1"/>
          <c:order val="1"/>
          <c:tx>
            <c:v>Доля биржевого рынка</c:v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МБ!$A$100:$A$153</c:f>
              <c:numCache>
                <c:formatCode>mm/yy</c:formatCode>
                <c:ptCount val="5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</c:numCache>
            </c:numRef>
          </c:cat>
          <c:val>
            <c:numRef>
              <c:f>МБ!$L$100:$L$153</c:f>
              <c:numCache>
                <c:formatCode>0.0%</c:formatCode>
                <c:ptCount val="54"/>
                <c:pt idx="0">
                  <c:v>0.53404279795499077</c:v>
                </c:pt>
                <c:pt idx="1">
                  <c:v>0.5510831789484999</c:v>
                </c:pt>
                <c:pt idx="2">
                  <c:v>0.5035304556415654</c:v>
                </c:pt>
                <c:pt idx="3">
                  <c:v>0.48909895927553537</c:v>
                </c:pt>
                <c:pt idx="4">
                  <c:v>0.53780925808514568</c:v>
                </c:pt>
                <c:pt idx="5">
                  <c:v>0.64203333428705156</c:v>
                </c:pt>
                <c:pt idx="6">
                  <c:v>0.6292818635208004</c:v>
                </c:pt>
                <c:pt idx="7">
                  <c:v>0.65892379469093998</c:v>
                </c:pt>
                <c:pt idx="8">
                  <c:v>0.6051831486959075</c:v>
                </c:pt>
                <c:pt idx="9">
                  <c:v>0.53405259492089407</c:v>
                </c:pt>
                <c:pt idx="10">
                  <c:v>0.53656122346519208</c:v>
                </c:pt>
                <c:pt idx="11">
                  <c:v>0.51250761268044065</c:v>
                </c:pt>
                <c:pt idx="12">
                  <c:v>0.48369487854323134</c:v>
                </c:pt>
                <c:pt idx="13">
                  <c:v>0.59514627040516943</c:v>
                </c:pt>
                <c:pt idx="14">
                  <c:v>0.5709742464673867</c:v>
                </c:pt>
                <c:pt idx="15">
                  <c:v>0.54376262221348037</c:v>
                </c:pt>
                <c:pt idx="16">
                  <c:v>0.60311712380725746</c:v>
                </c:pt>
                <c:pt idx="17">
                  <c:v>0.5385962675352588</c:v>
                </c:pt>
                <c:pt idx="18">
                  <c:v>0.52552558215168599</c:v>
                </c:pt>
                <c:pt idx="19">
                  <c:v>0.55578852250849387</c:v>
                </c:pt>
                <c:pt idx="20">
                  <c:v>0.59838799447879698</c:v>
                </c:pt>
                <c:pt idx="21">
                  <c:v>0.5772355939307221</c:v>
                </c:pt>
                <c:pt idx="22">
                  <c:v>0.57008968207935107</c:v>
                </c:pt>
                <c:pt idx="23">
                  <c:v>0.59014830346411873</c:v>
                </c:pt>
                <c:pt idx="24">
                  <c:v>0.59486801370236875</c:v>
                </c:pt>
                <c:pt idx="25">
                  <c:v>0.51253843987700509</c:v>
                </c:pt>
                <c:pt idx="26">
                  <c:v>0.52287537582986687</c:v>
                </c:pt>
                <c:pt idx="27">
                  <c:v>0.55184043551687989</c:v>
                </c:pt>
                <c:pt idx="28">
                  <c:v>0.52364560735587018</c:v>
                </c:pt>
                <c:pt idx="29">
                  <c:v>0.51210170933572108</c:v>
                </c:pt>
                <c:pt idx="30">
                  <c:v>0.56699017948196084</c:v>
                </c:pt>
                <c:pt idx="31">
                  <c:v>0.55102251590024565</c:v>
                </c:pt>
                <c:pt idx="32">
                  <c:v>0.58144482347093351</c:v>
                </c:pt>
                <c:pt idx="33">
                  <c:v>0.60696990477943435</c:v>
                </c:pt>
                <c:pt idx="34">
                  <c:v>0.63157898787832056</c:v>
                </c:pt>
                <c:pt idx="35">
                  <c:v>0.71149447587331494</c:v>
                </c:pt>
                <c:pt idx="36">
                  <c:v>0.58463578443851738</c:v>
                </c:pt>
                <c:pt idx="37">
                  <c:v>0.67186039388203544</c:v>
                </c:pt>
                <c:pt idx="38">
                  <c:v>0.71256010379843349</c:v>
                </c:pt>
                <c:pt idx="39">
                  <c:v>0.65218169554968897</c:v>
                </c:pt>
                <c:pt idx="40">
                  <c:v>0.62283582016691208</c:v>
                </c:pt>
                <c:pt idx="41">
                  <c:v>0.53308880126733704</c:v>
                </c:pt>
                <c:pt idx="42">
                  <c:v>0.61524793958809953</c:v>
                </c:pt>
                <c:pt idx="43">
                  <c:v>0.69225777140258216</c:v>
                </c:pt>
                <c:pt idx="44">
                  <c:v>0.6971297876476158</c:v>
                </c:pt>
                <c:pt idx="45">
                  <c:v>0.66418010737497701</c:v>
                </c:pt>
                <c:pt idx="46">
                  <c:v>0.60452832892061481</c:v>
                </c:pt>
                <c:pt idx="47">
                  <c:v>0.66913523018791765</c:v>
                </c:pt>
                <c:pt idx="48">
                  <c:v>0.50468497265241086</c:v>
                </c:pt>
                <c:pt idx="49">
                  <c:v>0.56529271850018348</c:v>
                </c:pt>
                <c:pt idx="50">
                  <c:v>0.58687904328169127</c:v>
                </c:pt>
                <c:pt idx="51">
                  <c:v>0.57871464809247319</c:v>
                </c:pt>
                <c:pt idx="52">
                  <c:v>0.619562377269265</c:v>
                </c:pt>
                <c:pt idx="53">
                  <c:v>0.63539307110352683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61952"/>
        <c:axId val="64420032"/>
      </c:lineChart>
      <c:dateAx>
        <c:axId val="116859904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ru-RU"/>
          </a:p>
        </c:txPr>
        <c:crossAx val="64419456"/>
        <c:crosses val="autoZero"/>
        <c:auto val="1"/>
        <c:lblOffset val="100"/>
        <c:baseTimeUnit val="months"/>
        <c:majorUnit val="12"/>
        <c:majorTimeUnit val="months"/>
      </c:dateAx>
      <c:valAx>
        <c:axId val="6441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ru-RU"/>
          </a:p>
        </c:txPr>
        <c:crossAx val="116859904"/>
        <c:crosses val="autoZero"/>
        <c:crossBetween val="between"/>
      </c:valAx>
      <c:dateAx>
        <c:axId val="116861952"/>
        <c:scaling>
          <c:orientation val="minMax"/>
        </c:scaling>
        <c:delete val="1"/>
        <c:axPos val="b"/>
        <c:numFmt formatCode="mm/yy" sourceLinked="1"/>
        <c:majorTickMark val="out"/>
        <c:minorTickMark val="none"/>
        <c:tickLblPos val="nextTo"/>
        <c:crossAx val="64420032"/>
        <c:crosses val="autoZero"/>
        <c:auto val="1"/>
        <c:lblOffset val="100"/>
        <c:baseTimeUnit val="months"/>
      </c:dateAx>
      <c:valAx>
        <c:axId val="64420032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ru-RU"/>
          </a:p>
        </c:txPr>
        <c:crossAx val="116861952"/>
        <c:crosses val="max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7.2647359703047754E-2"/>
          <c:y val="0.10252394671394449"/>
          <c:w val="0.61252102197687341"/>
          <c:h val="0.2209818105363647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j-lt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j-l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u="none" strike="noStrike" baseline="0">
                <a:solidFill>
                  <a:srgbClr val="000000"/>
                </a:solidFill>
                <a:latin typeface="Calibri"/>
              </a:rPr>
              <a:t>Доля HFT в обороте СПОТ,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07467559598421"/>
          <c:y val="0.13630508357507942"/>
          <c:w val="0.82565756805292656"/>
          <c:h val="0.66343877858124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HFT!$D$2</c:f>
              <c:strCache>
                <c:ptCount val="1"/>
                <c:pt idx="0">
                  <c:v>Доля ГТА в СПОТ, %</c:v>
                </c:pt>
              </c:strCache>
            </c:strRef>
          </c:tx>
          <c:invertIfNegative val="0"/>
          <c:cat>
            <c:numRef>
              <c:f>HFT!$A$29:$A$50</c:f>
              <c:numCache>
                <c:formatCode>mmm\-yy</c:formatCode>
                <c:ptCount val="22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</c:numCache>
            </c:numRef>
          </c:cat>
          <c:val>
            <c:numRef>
              <c:f>HFT!$D$29:$D$50</c:f>
              <c:numCache>
                <c:formatCode>0%</c:formatCode>
                <c:ptCount val="22"/>
                <c:pt idx="0">
                  <c:v>0.45576797092549959</c:v>
                </c:pt>
                <c:pt idx="1">
                  <c:v>0.47150751463798396</c:v>
                </c:pt>
                <c:pt idx="2">
                  <c:v>0.46756996659290895</c:v>
                </c:pt>
                <c:pt idx="3">
                  <c:v>0.42284087865155173</c:v>
                </c:pt>
                <c:pt idx="4">
                  <c:v>0.42376296089779025</c:v>
                </c:pt>
                <c:pt idx="5">
                  <c:v>0.48572308783115936</c:v>
                </c:pt>
                <c:pt idx="6">
                  <c:v>0.48917851452527539</c:v>
                </c:pt>
                <c:pt idx="7">
                  <c:v>0.48176127605611752</c:v>
                </c:pt>
                <c:pt idx="8">
                  <c:v>0.48860959497774098</c:v>
                </c:pt>
                <c:pt idx="9">
                  <c:v>0.49717749410805484</c:v>
                </c:pt>
                <c:pt idx="10">
                  <c:v>0.45364705177371645</c:v>
                </c:pt>
                <c:pt idx="11">
                  <c:v>0.56299070633181181</c:v>
                </c:pt>
                <c:pt idx="12">
                  <c:v>0.53425472936263496</c:v>
                </c:pt>
                <c:pt idx="13">
                  <c:v>0.58949296449631383</c:v>
                </c:pt>
                <c:pt idx="14">
                  <c:v>0.5836106838865277</c:v>
                </c:pt>
                <c:pt idx="15">
                  <c:v>0.57575161455766322</c:v>
                </c:pt>
                <c:pt idx="16">
                  <c:v>0.59792437150160216</c:v>
                </c:pt>
                <c:pt idx="17">
                  <c:v>0.59528591663451591</c:v>
                </c:pt>
                <c:pt idx="18">
                  <c:v>0.63358779013259259</c:v>
                </c:pt>
                <c:pt idx="19">
                  <c:v>0.63215624217866528</c:v>
                </c:pt>
                <c:pt idx="20">
                  <c:v>0.70817370974878879</c:v>
                </c:pt>
                <c:pt idx="21">
                  <c:v>0.69227625111912794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57236224"/>
        <c:axId val="187533568"/>
      </c:barChart>
      <c:dateAx>
        <c:axId val="15723622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533568"/>
        <c:crosses val="autoZero"/>
        <c:auto val="1"/>
        <c:lblOffset val="100"/>
        <c:baseTimeUnit val="months"/>
        <c:minorUnit val="1"/>
        <c:minorTimeUnit val="months"/>
      </c:dateAx>
      <c:valAx>
        <c:axId val="187533568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600" b="1" i="0" u="none" strike="noStrike" baseline="0">
                    <a:solidFill>
                      <a:srgbClr val="000000"/>
                    </a:solidFill>
                    <a:latin typeface="Calibri"/>
                  </a:rPr>
                  <a:t>Доля HFT, %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723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581754983329785"/>
          <c:y val="0.14651134546485031"/>
          <c:w val="0.34355648644915115"/>
          <c:h val="0.16739401790714462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/>
              <a:t>Количество заявок/сделок в день в СПОТ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490507436570429"/>
          <c:y val="0.12460332070420053"/>
          <c:w val="0.79714807524059494"/>
          <c:h val="0.67411613782698465"/>
        </c:manualLayout>
      </c:layout>
      <c:lineChart>
        <c:grouping val="standard"/>
        <c:varyColors val="0"/>
        <c:ser>
          <c:idx val="1"/>
          <c:order val="1"/>
          <c:tx>
            <c:strRef>
              <c:f>HFT!$F$2</c:f>
              <c:strCache>
                <c:ptCount val="1"/>
                <c:pt idx="0">
                  <c:v>Сделок в день, тыс. шт.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bg2">
                  <a:lumMod val="50000"/>
                </a:schemeClr>
              </a:solidFill>
            </c:spPr>
          </c:marker>
          <c:cat>
            <c:numRef>
              <c:f>HFT!$A$29:$A$50</c:f>
              <c:numCache>
                <c:formatCode>mmm\-yy</c:formatCode>
                <c:ptCount val="22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</c:numCache>
            </c:numRef>
          </c:cat>
          <c:val>
            <c:numRef>
              <c:f>HFT!$F$29:$F$50</c:f>
              <c:numCache>
                <c:formatCode>_-* #,##0_€_-;\-* #,##0_€_-;_-* "-"??_€_-;_-@_-</c:formatCode>
                <c:ptCount val="22"/>
                <c:pt idx="0">
                  <c:v>43.655809523809523</c:v>
                </c:pt>
                <c:pt idx="1">
                  <c:v>51.081529411764706</c:v>
                </c:pt>
                <c:pt idx="2">
                  <c:v>46.908099999999997</c:v>
                </c:pt>
                <c:pt idx="3">
                  <c:v>52.783099999999997</c:v>
                </c:pt>
                <c:pt idx="4">
                  <c:v>45.267545454545456</c:v>
                </c:pt>
                <c:pt idx="5">
                  <c:v>50.487050000000004</c:v>
                </c:pt>
                <c:pt idx="6">
                  <c:v>49.015650000000001</c:v>
                </c:pt>
                <c:pt idx="7">
                  <c:v>53.206818181818186</c:v>
                </c:pt>
                <c:pt idx="8">
                  <c:v>51.898380952380954</c:v>
                </c:pt>
                <c:pt idx="9">
                  <c:v>56.133909090909086</c:v>
                </c:pt>
                <c:pt idx="10">
                  <c:v>68.34434782608696</c:v>
                </c:pt>
                <c:pt idx="11">
                  <c:v>81.329368421052621</c:v>
                </c:pt>
                <c:pt idx="12">
                  <c:v>108.17872727272729</c:v>
                </c:pt>
                <c:pt idx="13">
                  <c:v>96.484421052631575</c:v>
                </c:pt>
                <c:pt idx="14">
                  <c:v>137.82663157894737</c:v>
                </c:pt>
                <c:pt idx="15">
                  <c:v>108.09857142857143</c:v>
                </c:pt>
                <c:pt idx="16">
                  <c:v>137.14709090909091</c:v>
                </c:pt>
                <c:pt idx="17">
                  <c:v>117.07922222222221</c:v>
                </c:pt>
                <c:pt idx="18">
                  <c:v>133.83495238095236</c:v>
                </c:pt>
                <c:pt idx="19">
                  <c:v>128.18330434782609</c:v>
                </c:pt>
                <c:pt idx="20">
                  <c:v>188.67790476190476</c:v>
                </c:pt>
                <c:pt idx="21">
                  <c:v>168.17472727272727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236736"/>
        <c:axId val="187536448"/>
      </c:lineChart>
      <c:lineChart>
        <c:grouping val="standard"/>
        <c:varyColors val="0"/>
        <c:ser>
          <c:idx val="0"/>
          <c:order val="0"/>
          <c:tx>
            <c:strRef>
              <c:f>HFT!$E$2</c:f>
              <c:strCache>
                <c:ptCount val="1"/>
                <c:pt idx="0">
                  <c:v>Заявок в день, млн. шт.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cat>
            <c:numRef>
              <c:f>HFT!$A$29:$A$50</c:f>
              <c:numCache>
                <c:formatCode>mmm\-yy</c:formatCode>
                <c:ptCount val="22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</c:numCache>
            </c:numRef>
          </c:cat>
          <c:val>
            <c:numRef>
              <c:f>HFT!$E$29:$E$50</c:f>
              <c:numCache>
                <c:formatCode>_-* #,##0.0_€_-;\-* #,##0.0_€_-;_-* "-"??_€_-;_-@_-</c:formatCode>
                <c:ptCount val="22"/>
                <c:pt idx="0">
                  <c:v>8.200685</c:v>
                </c:pt>
                <c:pt idx="1">
                  <c:v>10.323768588235295</c:v>
                </c:pt>
                <c:pt idx="2">
                  <c:v>11.0562091</c:v>
                </c:pt>
                <c:pt idx="3">
                  <c:v>11.38340045</c:v>
                </c:pt>
                <c:pt idx="4">
                  <c:v>7.8006372727272728</c:v>
                </c:pt>
                <c:pt idx="5">
                  <c:v>8.6234115500000001</c:v>
                </c:pt>
                <c:pt idx="6">
                  <c:v>6.7636515999999993</c:v>
                </c:pt>
                <c:pt idx="7">
                  <c:v>6.8975533636363631</c:v>
                </c:pt>
                <c:pt idx="8">
                  <c:v>9.510665095238096</c:v>
                </c:pt>
                <c:pt idx="9">
                  <c:v>11.181567090909091</c:v>
                </c:pt>
                <c:pt idx="10">
                  <c:v>10.769162521739132</c:v>
                </c:pt>
                <c:pt idx="11">
                  <c:v>14.509450473684211</c:v>
                </c:pt>
                <c:pt idx="12">
                  <c:v>16.500134500000001</c:v>
                </c:pt>
                <c:pt idx="13">
                  <c:v>17.207073105263159</c:v>
                </c:pt>
                <c:pt idx="14">
                  <c:v>21.43625042105263</c:v>
                </c:pt>
                <c:pt idx="15">
                  <c:v>22.203616380952379</c:v>
                </c:pt>
                <c:pt idx="16">
                  <c:v>15.001432681818182</c:v>
                </c:pt>
                <c:pt idx="17">
                  <c:v>14.923329777777777</c:v>
                </c:pt>
                <c:pt idx="18">
                  <c:v>16.642867047619049</c:v>
                </c:pt>
                <c:pt idx="19">
                  <c:v>15.473691521739131</c:v>
                </c:pt>
                <c:pt idx="20">
                  <c:v>32.566813714285715</c:v>
                </c:pt>
                <c:pt idx="21">
                  <c:v>21.738050045454546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19680"/>
        <c:axId val="187537024"/>
      </c:lineChart>
      <c:dateAx>
        <c:axId val="1572367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536448"/>
        <c:crosses val="autoZero"/>
        <c:auto val="1"/>
        <c:lblOffset val="100"/>
        <c:baseTimeUnit val="months"/>
      </c:dateAx>
      <c:valAx>
        <c:axId val="187536448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ru-RU" sz="1200" b="1"/>
                  <a:t>Число</a:t>
                </a:r>
                <a:r>
                  <a:rPr lang="ru-RU" sz="1200" b="1" baseline="0"/>
                  <a:t> сделок, тыс</a:t>
                </a:r>
                <a:endParaRPr lang="ru-RU" sz="1200" b="1"/>
              </a:p>
            </c:rich>
          </c:tx>
          <c:layout/>
          <c:overlay val="0"/>
        </c:title>
        <c:numFmt formatCode="_-* #,##0_€_-;\-* #,##0_€_-;_-* &quot;-&quot;??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7236736"/>
        <c:crosses val="autoZero"/>
        <c:crossBetween val="between"/>
        <c:majorUnit val="50"/>
      </c:valAx>
      <c:dateAx>
        <c:axId val="1573196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87537024"/>
        <c:crosses val="autoZero"/>
        <c:auto val="1"/>
        <c:lblOffset val="100"/>
        <c:baseTimeUnit val="months"/>
      </c:dateAx>
      <c:valAx>
        <c:axId val="1875370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ru-RU" sz="1200" b="1"/>
                  <a:t>Число</a:t>
                </a:r>
                <a:r>
                  <a:rPr lang="ru-RU" sz="1200" b="1" baseline="0"/>
                  <a:t> заявок, млн</a:t>
                </a:r>
                <a:endParaRPr lang="ru-RU" sz="1200" b="1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731968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5452783986880383"/>
          <c:y val="0.16094221511081166"/>
          <c:w val="0.41716033712619016"/>
          <c:h val="0.18376522998122741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1" i="0" baseline="0" dirty="0">
                <a:effectLst/>
              </a:rPr>
              <a:t>Средний объем сделки СПОТ, лот</a:t>
            </a:r>
            <a:endParaRPr lang="ru-RU" sz="1600" dirty="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117345295707649E-2"/>
          <c:y val="0.14170908196011392"/>
          <c:w val="0.88215352357928412"/>
          <c:h val="0.632568505449452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Лист1!$D$3</c:f>
              <c:strCache>
                <c:ptCount val="1"/>
                <c:pt idx="0">
                  <c:v>USD/RUB</c:v>
                </c:pt>
              </c:strCache>
            </c:strRef>
          </c:tx>
          <c:cat>
            <c:strRef>
              <c:f>Лист1!$A$4:$A$23</c:f>
              <c:strCache>
                <c:ptCount val="20"/>
                <c:pt idx="0">
                  <c:v>2014-01</c:v>
                </c:pt>
                <c:pt idx="1">
                  <c:v>2014-02</c:v>
                </c:pt>
                <c:pt idx="2">
                  <c:v>2014-03</c:v>
                </c:pt>
                <c:pt idx="3">
                  <c:v>2014-04</c:v>
                </c:pt>
                <c:pt idx="4">
                  <c:v>2014-05</c:v>
                </c:pt>
                <c:pt idx="5">
                  <c:v>2014-06</c:v>
                </c:pt>
                <c:pt idx="6">
                  <c:v>2014-07</c:v>
                </c:pt>
                <c:pt idx="7">
                  <c:v>2014-08</c:v>
                </c:pt>
                <c:pt idx="8">
                  <c:v>2014-09</c:v>
                </c:pt>
                <c:pt idx="9">
                  <c:v>2014-10</c:v>
                </c:pt>
                <c:pt idx="10">
                  <c:v>2014-11</c:v>
                </c:pt>
                <c:pt idx="11">
                  <c:v>2014-12</c:v>
                </c:pt>
                <c:pt idx="12">
                  <c:v>2015-01</c:v>
                </c:pt>
                <c:pt idx="13">
                  <c:v>2015-02</c:v>
                </c:pt>
                <c:pt idx="14">
                  <c:v>2015-03</c:v>
                </c:pt>
                <c:pt idx="15">
                  <c:v>2015-04</c:v>
                </c:pt>
                <c:pt idx="16">
                  <c:v>2015-05</c:v>
                </c:pt>
                <c:pt idx="17">
                  <c:v>2015-06</c:v>
                </c:pt>
                <c:pt idx="18">
                  <c:v>2015-07</c:v>
                </c:pt>
                <c:pt idx="19">
                  <c:v>2015-08</c:v>
                </c:pt>
              </c:strCache>
            </c:strRef>
          </c:cat>
          <c:val>
            <c:numRef>
              <c:f>Лист1!$D$4:$D$23</c:f>
              <c:numCache>
                <c:formatCode>_-* #,##0_р_._-;\-* #,##0_р_._-;_-* "-"??_р_._-;_-@_-</c:formatCode>
                <c:ptCount val="20"/>
                <c:pt idx="0">
                  <c:v>386.6530236094743</c:v>
                </c:pt>
                <c:pt idx="1">
                  <c:v>381.49665721346611</c:v>
                </c:pt>
                <c:pt idx="2">
                  <c:v>396.68581254848164</c:v>
                </c:pt>
                <c:pt idx="3">
                  <c:v>351.06249231094409</c:v>
                </c:pt>
                <c:pt idx="4">
                  <c:v>301.70904929276355</c:v>
                </c:pt>
                <c:pt idx="5">
                  <c:v>302.781920930186</c:v>
                </c:pt>
                <c:pt idx="6">
                  <c:v>280.13436796905222</c:v>
                </c:pt>
                <c:pt idx="7">
                  <c:v>265.84582164799741</c:v>
                </c:pt>
                <c:pt idx="8">
                  <c:v>300.5652007311823</c:v>
                </c:pt>
                <c:pt idx="9">
                  <c:v>286.47068007307553</c:v>
                </c:pt>
                <c:pt idx="10">
                  <c:v>195.15863734760393</c:v>
                </c:pt>
                <c:pt idx="11">
                  <c:v>148.98989517407884</c:v>
                </c:pt>
                <c:pt idx="12">
                  <c:v>91.024055744277689</c:v>
                </c:pt>
                <c:pt idx="13">
                  <c:v>94.070753189120566</c:v>
                </c:pt>
                <c:pt idx="14">
                  <c:v>111.33561191759132</c:v>
                </c:pt>
                <c:pt idx="15">
                  <c:v>99.780550116158579</c:v>
                </c:pt>
                <c:pt idx="16">
                  <c:v>104.63678338408003</c:v>
                </c:pt>
                <c:pt idx="17">
                  <c:v>101.9519229399919</c:v>
                </c:pt>
                <c:pt idx="18">
                  <c:v>100.95603570170049</c:v>
                </c:pt>
                <c:pt idx="19">
                  <c:v>87.034327445431174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Лист1!$G$3</c:f>
              <c:strCache>
                <c:ptCount val="1"/>
                <c:pt idx="0">
                  <c:v>EUR/RUB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Лист1!$A$4:$A$23</c:f>
              <c:strCache>
                <c:ptCount val="20"/>
                <c:pt idx="0">
                  <c:v>2014-01</c:v>
                </c:pt>
                <c:pt idx="1">
                  <c:v>2014-02</c:v>
                </c:pt>
                <c:pt idx="2">
                  <c:v>2014-03</c:v>
                </c:pt>
                <c:pt idx="3">
                  <c:v>2014-04</c:v>
                </c:pt>
                <c:pt idx="4">
                  <c:v>2014-05</c:v>
                </c:pt>
                <c:pt idx="5">
                  <c:v>2014-06</c:v>
                </c:pt>
                <c:pt idx="6">
                  <c:v>2014-07</c:v>
                </c:pt>
                <c:pt idx="7">
                  <c:v>2014-08</c:v>
                </c:pt>
                <c:pt idx="8">
                  <c:v>2014-09</c:v>
                </c:pt>
                <c:pt idx="9">
                  <c:v>2014-10</c:v>
                </c:pt>
                <c:pt idx="10">
                  <c:v>2014-11</c:v>
                </c:pt>
                <c:pt idx="11">
                  <c:v>2014-12</c:v>
                </c:pt>
                <c:pt idx="12">
                  <c:v>2015-01</c:v>
                </c:pt>
                <c:pt idx="13">
                  <c:v>2015-02</c:v>
                </c:pt>
                <c:pt idx="14">
                  <c:v>2015-03</c:v>
                </c:pt>
                <c:pt idx="15">
                  <c:v>2015-04</c:v>
                </c:pt>
                <c:pt idx="16">
                  <c:v>2015-05</c:v>
                </c:pt>
                <c:pt idx="17">
                  <c:v>2015-06</c:v>
                </c:pt>
                <c:pt idx="18">
                  <c:v>2015-07</c:v>
                </c:pt>
                <c:pt idx="19">
                  <c:v>2015-08</c:v>
                </c:pt>
              </c:strCache>
            </c:strRef>
          </c:cat>
          <c:val>
            <c:numRef>
              <c:f>Лист1!$G$4:$G$23</c:f>
              <c:numCache>
                <c:formatCode>_-* #,##0_р_._-;\-* #,##0_р_._-;_-* "-"??_р_._-;_-@_-</c:formatCode>
                <c:ptCount val="20"/>
                <c:pt idx="0">
                  <c:v>226.91696948416231</c:v>
                </c:pt>
                <c:pt idx="1">
                  <c:v>243.34552541054578</c:v>
                </c:pt>
                <c:pt idx="2">
                  <c:v>218.55893474649096</c:v>
                </c:pt>
                <c:pt idx="3">
                  <c:v>197.33189536074931</c:v>
                </c:pt>
                <c:pt idx="4">
                  <c:v>208.47015895027116</c:v>
                </c:pt>
                <c:pt idx="5">
                  <c:v>206.92113358957243</c:v>
                </c:pt>
                <c:pt idx="6">
                  <c:v>196.92534384402137</c:v>
                </c:pt>
                <c:pt idx="7">
                  <c:v>189.60790679634823</c:v>
                </c:pt>
                <c:pt idx="8">
                  <c:v>198.89746528305676</c:v>
                </c:pt>
                <c:pt idx="9">
                  <c:v>155.85964437310849</c:v>
                </c:pt>
                <c:pt idx="10">
                  <c:v>127.42771046505332</c:v>
                </c:pt>
                <c:pt idx="11">
                  <c:v>108.3993169213399</c:v>
                </c:pt>
                <c:pt idx="12">
                  <c:v>83.693334427405119</c:v>
                </c:pt>
                <c:pt idx="13">
                  <c:v>72.257960352288194</c:v>
                </c:pt>
                <c:pt idx="14">
                  <c:v>87.02504058018387</c:v>
                </c:pt>
                <c:pt idx="15">
                  <c:v>86.786969003259017</c:v>
                </c:pt>
                <c:pt idx="16">
                  <c:v>97.162866375121482</c:v>
                </c:pt>
                <c:pt idx="17">
                  <c:v>83.128302140460875</c:v>
                </c:pt>
                <c:pt idx="18">
                  <c:v>82.525806570457362</c:v>
                </c:pt>
                <c:pt idx="19">
                  <c:v>72.753773033721188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21216"/>
        <c:axId val="187538176"/>
      </c:lineChart>
      <c:catAx>
        <c:axId val="157321216"/>
        <c:scaling>
          <c:orientation val="minMax"/>
        </c:scaling>
        <c:delete val="0"/>
        <c:axPos val="b"/>
        <c:numFmt formatCode="mm/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ru-RU"/>
          </a:p>
        </c:txPr>
        <c:crossAx val="187538176"/>
        <c:crosses val="autoZero"/>
        <c:auto val="1"/>
        <c:lblAlgn val="ctr"/>
        <c:lblOffset val="100"/>
        <c:noMultiLvlLbl val="0"/>
      </c:catAx>
      <c:valAx>
        <c:axId val="187538176"/>
        <c:scaling>
          <c:orientation val="minMax"/>
          <c:max val="4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crossAx val="15732121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4118237704228151"/>
          <c:y val="0.13997495179262734"/>
          <c:w val="0.17669337949888861"/>
          <c:h val="0.1509129076657038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Доля </a:t>
            </a:r>
            <a:r>
              <a:rPr lang="en-US" dirty="0"/>
              <a:t>HFT</a:t>
            </a:r>
            <a:r>
              <a:rPr lang="en-US" baseline="0" dirty="0"/>
              <a:t> </a:t>
            </a:r>
            <a:r>
              <a:rPr lang="ru-RU" baseline="0" dirty="0"/>
              <a:t>и </a:t>
            </a:r>
            <a:r>
              <a:rPr lang="en-US" baseline="0" dirty="0" err="1"/>
              <a:t>Algo</a:t>
            </a:r>
            <a:r>
              <a:rPr lang="en-US" baseline="0" dirty="0"/>
              <a:t> </a:t>
            </a:r>
            <a:r>
              <a:rPr lang="ru-RU" baseline="0" dirty="0"/>
              <a:t>в общем объеме торгов, руб.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HFT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Лист1!$A$2:$A$58</c:f>
              <c:numCache>
                <c:formatCode>mmm\-yy</c:formatCode>
                <c:ptCount val="57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</c:numCache>
            </c:numRef>
          </c:cat>
          <c:val>
            <c:numRef>
              <c:f>Лист1!$B$2:$B$58</c:f>
              <c:numCache>
                <c:formatCode>0.00</c:formatCode>
                <c:ptCount val="57"/>
                <c:pt idx="0">
                  <c:v>14.947900000000001</c:v>
                </c:pt>
                <c:pt idx="1">
                  <c:v>18.317699999999999</c:v>
                </c:pt>
                <c:pt idx="2">
                  <c:v>18.310700000000001</c:v>
                </c:pt>
                <c:pt idx="3">
                  <c:v>19.074000000000002</c:v>
                </c:pt>
                <c:pt idx="4">
                  <c:v>23.245200000000001</c:v>
                </c:pt>
                <c:pt idx="5">
                  <c:v>21.786099999999998</c:v>
                </c:pt>
                <c:pt idx="6">
                  <c:v>23.247</c:v>
                </c:pt>
                <c:pt idx="7">
                  <c:v>28.322400000000002</c:v>
                </c:pt>
                <c:pt idx="8">
                  <c:v>27.0823</c:v>
                </c:pt>
                <c:pt idx="9">
                  <c:v>27.619700000000002</c:v>
                </c:pt>
                <c:pt idx="10">
                  <c:v>25.895299999999999</c:v>
                </c:pt>
                <c:pt idx="11">
                  <c:v>22.113100000000003</c:v>
                </c:pt>
                <c:pt idx="12">
                  <c:v>17.837800000000001</c:v>
                </c:pt>
                <c:pt idx="13">
                  <c:v>19.498899999999999</c:v>
                </c:pt>
                <c:pt idx="14">
                  <c:v>20.365200000000002</c:v>
                </c:pt>
                <c:pt idx="15">
                  <c:v>22.215600000000002</c:v>
                </c:pt>
                <c:pt idx="16">
                  <c:v>24.706600000000002</c:v>
                </c:pt>
                <c:pt idx="17">
                  <c:v>20.395600000000002</c:v>
                </c:pt>
                <c:pt idx="18">
                  <c:v>23.180500000000002</c:v>
                </c:pt>
                <c:pt idx="19">
                  <c:v>22.918500000000002</c:v>
                </c:pt>
                <c:pt idx="20">
                  <c:v>18.277799999999999</c:v>
                </c:pt>
                <c:pt idx="21">
                  <c:v>17.002600000000001</c:v>
                </c:pt>
                <c:pt idx="22">
                  <c:v>16.152999999999999</c:v>
                </c:pt>
                <c:pt idx="23">
                  <c:v>13.006500000000001</c:v>
                </c:pt>
                <c:pt idx="24">
                  <c:v>12.654199999999999</c:v>
                </c:pt>
                <c:pt idx="25">
                  <c:v>17.1845</c:v>
                </c:pt>
                <c:pt idx="26">
                  <c:v>14.9557</c:v>
                </c:pt>
                <c:pt idx="27">
                  <c:v>19.8278</c:v>
                </c:pt>
                <c:pt idx="28">
                  <c:v>18.7301</c:v>
                </c:pt>
                <c:pt idx="29">
                  <c:v>22.384</c:v>
                </c:pt>
                <c:pt idx="30">
                  <c:v>17.675999999999998</c:v>
                </c:pt>
                <c:pt idx="31">
                  <c:v>15.9504</c:v>
                </c:pt>
                <c:pt idx="32">
                  <c:v>16.967700000000001</c:v>
                </c:pt>
                <c:pt idx="33">
                  <c:v>16.628800000000002</c:v>
                </c:pt>
                <c:pt idx="34">
                  <c:v>18.5701</c:v>
                </c:pt>
                <c:pt idx="35">
                  <c:v>20.7288</c:v>
                </c:pt>
                <c:pt idx="36">
                  <c:v>22.733699999999999</c:v>
                </c:pt>
                <c:pt idx="37">
                  <c:v>28.300699999999999</c:v>
                </c:pt>
                <c:pt idx="38">
                  <c:v>30.305700000000002</c:v>
                </c:pt>
                <c:pt idx="39">
                  <c:v>30.893000000000001</c:v>
                </c:pt>
                <c:pt idx="40">
                  <c:v>27.636699999999998</c:v>
                </c:pt>
                <c:pt idx="41">
                  <c:v>25.137</c:v>
                </c:pt>
                <c:pt idx="42">
                  <c:v>26.581400000000002</c:v>
                </c:pt>
                <c:pt idx="43">
                  <c:v>30.502299999999998</c:v>
                </c:pt>
                <c:pt idx="44">
                  <c:v>31.712000000000003</c:v>
                </c:pt>
                <c:pt idx="45">
                  <c:v>30.224699999999999</c:v>
                </c:pt>
                <c:pt idx="46">
                  <c:v>33.428899999999999</c:v>
                </c:pt>
                <c:pt idx="47">
                  <c:v>35.941699999999997</c:v>
                </c:pt>
                <c:pt idx="48">
                  <c:v>38.441400000000002</c:v>
                </c:pt>
                <c:pt idx="49">
                  <c:v>43.8063</c:v>
                </c:pt>
                <c:pt idx="50">
                  <c:v>41.036299999999997</c:v>
                </c:pt>
                <c:pt idx="51">
                  <c:v>42.022000000000006</c:v>
                </c:pt>
                <c:pt idx="52">
                  <c:v>39.209600000000002</c:v>
                </c:pt>
                <c:pt idx="53">
                  <c:v>39.887900000000002</c:v>
                </c:pt>
                <c:pt idx="54">
                  <c:v>41.895600000000002</c:v>
                </c:pt>
                <c:pt idx="55">
                  <c:v>46.986800000000002</c:v>
                </c:pt>
                <c:pt idx="56">
                  <c:v>45.831900000000005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Algo</c:v>
                </c:pt>
              </c:strCache>
            </c:strRef>
          </c:tx>
          <c:marker>
            <c:symbol val="none"/>
          </c:marker>
          <c:cat>
            <c:numRef>
              <c:f>Лист1!$A$2:$A$58</c:f>
              <c:numCache>
                <c:formatCode>mmm\-yy</c:formatCode>
                <c:ptCount val="57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</c:numCache>
            </c:numRef>
          </c:cat>
          <c:val>
            <c:numRef>
              <c:f>Лист1!$C$2:$C$58</c:f>
              <c:numCache>
                <c:formatCode>0.00</c:formatCode>
                <c:ptCount val="57"/>
                <c:pt idx="0">
                  <c:v>12.676300000000001</c:v>
                </c:pt>
                <c:pt idx="1">
                  <c:v>12.7767</c:v>
                </c:pt>
                <c:pt idx="2">
                  <c:v>17.331</c:v>
                </c:pt>
                <c:pt idx="3">
                  <c:v>13.263299999999999</c:v>
                </c:pt>
                <c:pt idx="4">
                  <c:v>14.33</c:v>
                </c:pt>
                <c:pt idx="5">
                  <c:v>15.3474</c:v>
                </c:pt>
                <c:pt idx="6">
                  <c:v>14.1418</c:v>
                </c:pt>
                <c:pt idx="7">
                  <c:v>16.5306</c:v>
                </c:pt>
                <c:pt idx="8">
                  <c:v>16.2422</c:v>
                </c:pt>
                <c:pt idx="9">
                  <c:v>13.7319</c:v>
                </c:pt>
                <c:pt idx="10">
                  <c:v>15.2851</c:v>
                </c:pt>
                <c:pt idx="11">
                  <c:v>16.1112</c:v>
                </c:pt>
                <c:pt idx="12">
                  <c:v>15.864799999999999</c:v>
                </c:pt>
                <c:pt idx="13">
                  <c:v>13.674099999999999</c:v>
                </c:pt>
                <c:pt idx="14">
                  <c:v>15.6411</c:v>
                </c:pt>
                <c:pt idx="15">
                  <c:v>14.342600000000001</c:v>
                </c:pt>
                <c:pt idx="16">
                  <c:v>15.5655</c:v>
                </c:pt>
                <c:pt idx="17">
                  <c:v>19.1374</c:v>
                </c:pt>
                <c:pt idx="18">
                  <c:v>12.2498</c:v>
                </c:pt>
                <c:pt idx="19">
                  <c:v>13.3599</c:v>
                </c:pt>
                <c:pt idx="20">
                  <c:v>18.701000000000001</c:v>
                </c:pt>
                <c:pt idx="21">
                  <c:v>18.108400000000003</c:v>
                </c:pt>
                <c:pt idx="22">
                  <c:v>18.108499999999999</c:v>
                </c:pt>
                <c:pt idx="23">
                  <c:v>24.259999999999998</c:v>
                </c:pt>
                <c:pt idx="24">
                  <c:v>24.407800000000002</c:v>
                </c:pt>
                <c:pt idx="25">
                  <c:v>21.29</c:v>
                </c:pt>
                <c:pt idx="26">
                  <c:v>23.797799999999999</c:v>
                </c:pt>
                <c:pt idx="27">
                  <c:v>22.798900000000003</c:v>
                </c:pt>
                <c:pt idx="28">
                  <c:v>22.277700000000003</c:v>
                </c:pt>
                <c:pt idx="29">
                  <c:v>23.758099999999999</c:v>
                </c:pt>
                <c:pt idx="30">
                  <c:v>20.339199999999998</c:v>
                </c:pt>
                <c:pt idx="31">
                  <c:v>21.276299999999999</c:v>
                </c:pt>
                <c:pt idx="32">
                  <c:v>22.057099999999998</c:v>
                </c:pt>
                <c:pt idx="33">
                  <c:v>18.744</c:v>
                </c:pt>
                <c:pt idx="34">
                  <c:v>17.2301</c:v>
                </c:pt>
                <c:pt idx="35">
                  <c:v>18.228099999999998</c:v>
                </c:pt>
                <c:pt idx="36">
                  <c:v>22.915199999999999</c:v>
                </c:pt>
                <c:pt idx="37">
                  <c:v>19.418599999999998</c:v>
                </c:pt>
                <c:pt idx="38">
                  <c:v>19.732900000000001</c:v>
                </c:pt>
                <c:pt idx="39">
                  <c:v>16.2729</c:v>
                </c:pt>
                <c:pt idx="40">
                  <c:v>19.406300000000002</c:v>
                </c:pt>
                <c:pt idx="41">
                  <c:v>21.359000000000002</c:v>
                </c:pt>
                <c:pt idx="42">
                  <c:v>20.091099999999997</c:v>
                </c:pt>
                <c:pt idx="43">
                  <c:v>18.181100000000001</c:v>
                </c:pt>
                <c:pt idx="44">
                  <c:v>20.139800000000001</c:v>
                </c:pt>
                <c:pt idx="45">
                  <c:v>20.567499999999999</c:v>
                </c:pt>
                <c:pt idx="46">
                  <c:v>21.5382</c:v>
                </c:pt>
                <c:pt idx="47">
                  <c:v>21.685500000000001</c:v>
                </c:pt>
                <c:pt idx="48">
                  <c:v>13.549899999999999</c:v>
                </c:pt>
                <c:pt idx="49">
                  <c:v>15.1181</c:v>
                </c:pt>
                <c:pt idx="50">
                  <c:v>15.979900000000001</c:v>
                </c:pt>
                <c:pt idx="51">
                  <c:v>14.5868</c:v>
                </c:pt>
                <c:pt idx="52">
                  <c:v>16.4923</c:v>
                </c:pt>
                <c:pt idx="53">
                  <c:v>17.2624</c:v>
                </c:pt>
                <c:pt idx="54">
                  <c:v>14.819299999999998</c:v>
                </c:pt>
                <c:pt idx="55">
                  <c:v>14.8767</c:v>
                </c:pt>
                <c:pt idx="56">
                  <c:v>15.165600000000001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Sum</c:v>
                </c:pt>
              </c:strCache>
            </c:strRef>
          </c:tx>
          <c:marker>
            <c:symbol val="none"/>
          </c:marker>
          <c:cat>
            <c:numRef>
              <c:f>Лист1!$A$2:$A$58</c:f>
              <c:numCache>
                <c:formatCode>mmm\-yy</c:formatCode>
                <c:ptCount val="57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</c:numCache>
            </c:numRef>
          </c:cat>
          <c:val>
            <c:numRef>
              <c:f>Лист1!$D$2:$D$58</c:f>
              <c:numCache>
                <c:formatCode>0.00</c:formatCode>
                <c:ptCount val="57"/>
                <c:pt idx="0">
                  <c:v>27.624200000000002</c:v>
                </c:pt>
                <c:pt idx="1">
                  <c:v>31.0944</c:v>
                </c:pt>
                <c:pt idx="2">
                  <c:v>35.6417</c:v>
                </c:pt>
                <c:pt idx="3">
                  <c:v>32.337299999999999</c:v>
                </c:pt>
                <c:pt idx="4">
                  <c:v>37.575200000000002</c:v>
                </c:pt>
                <c:pt idx="5">
                  <c:v>37.133499999999998</c:v>
                </c:pt>
                <c:pt idx="6">
                  <c:v>37.388800000000003</c:v>
                </c:pt>
                <c:pt idx="7">
                  <c:v>44.853000000000002</c:v>
                </c:pt>
                <c:pt idx="8">
                  <c:v>43.3245</c:v>
                </c:pt>
                <c:pt idx="9">
                  <c:v>41.351600000000005</c:v>
                </c:pt>
                <c:pt idx="10">
                  <c:v>41.180399999999999</c:v>
                </c:pt>
                <c:pt idx="11">
                  <c:v>38.224299999999999</c:v>
                </c:pt>
                <c:pt idx="12">
                  <c:v>33.702600000000004</c:v>
                </c:pt>
                <c:pt idx="13">
                  <c:v>33.173000000000002</c:v>
                </c:pt>
                <c:pt idx="14">
                  <c:v>36.006300000000003</c:v>
                </c:pt>
                <c:pt idx="15">
                  <c:v>36.558199999999999</c:v>
                </c:pt>
                <c:pt idx="16">
                  <c:v>40.272100000000002</c:v>
                </c:pt>
                <c:pt idx="17">
                  <c:v>39.533000000000001</c:v>
                </c:pt>
                <c:pt idx="18">
                  <c:v>35.430300000000003</c:v>
                </c:pt>
                <c:pt idx="19">
                  <c:v>36.278400000000005</c:v>
                </c:pt>
                <c:pt idx="20">
                  <c:v>36.9788</c:v>
                </c:pt>
                <c:pt idx="21">
                  <c:v>35.111000000000004</c:v>
                </c:pt>
                <c:pt idx="22">
                  <c:v>34.261499999999998</c:v>
                </c:pt>
                <c:pt idx="23">
                  <c:v>37.266500000000001</c:v>
                </c:pt>
                <c:pt idx="24">
                  <c:v>37.061999999999998</c:v>
                </c:pt>
                <c:pt idx="25">
                  <c:v>38.474499999999999</c:v>
                </c:pt>
                <c:pt idx="26">
                  <c:v>38.753500000000003</c:v>
                </c:pt>
                <c:pt idx="27">
                  <c:v>42.6267</c:v>
                </c:pt>
                <c:pt idx="28">
                  <c:v>41.007800000000003</c:v>
                </c:pt>
                <c:pt idx="29">
                  <c:v>46.142099999999999</c:v>
                </c:pt>
                <c:pt idx="30">
                  <c:v>38.015199999999993</c:v>
                </c:pt>
                <c:pt idx="31">
                  <c:v>37.226700000000001</c:v>
                </c:pt>
                <c:pt idx="32">
                  <c:v>39.024799999999999</c:v>
                </c:pt>
                <c:pt idx="33">
                  <c:v>35.372799999999998</c:v>
                </c:pt>
                <c:pt idx="34">
                  <c:v>35.800200000000004</c:v>
                </c:pt>
                <c:pt idx="35">
                  <c:v>38.956899999999997</c:v>
                </c:pt>
                <c:pt idx="36">
                  <c:v>45.648899999999998</c:v>
                </c:pt>
                <c:pt idx="37">
                  <c:v>47.719299999999997</c:v>
                </c:pt>
                <c:pt idx="38">
                  <c:v>50.038600000000002</c:v>
                </c:pt>
                <c:pt idx="39">
                  <c:v>47.165900000000001</c:v>
                </c:pt>
                <c:pt idx="40">
                  <c:v>47.042999999999999</c:v>
                </c:pt>
                <c:pt idx="41">
                  <c:v>46.496000000000002</c:v>
                </c:pt>
                <c:pt idx="42">
                  <c:v>46.672499999999999</c:v>
                </c:pt>
                <c:pt idx="43">
                  <c:v>48.683399999999999</c:v>
                </c:pt>
                <c:pt idx="44">
                  <c:v>51.851800000000004</c:v>
                </c:pt>
                <c:pt idx="45">
                  <c:v>50.792199999999994</c:v>
                </c:pt>
                <c:pt idx="46">
                  <c:v>54.967100000000002</c:v>
                </c:pt>
                <c:pt idx="47">
                  <c:v>57.627200000000002</c:v>
                </c:pt>
                <c:pt idx="48">
                  <c:v>51.991300000000003</c:v>
                </c:pt>
                <c:pt idx="49">
                  <c:v>58.924399999999999</c:v>
                </c:pt>
                <c:pt idx="50">
                  <c:v>57.016199999999998</c:v>
                </c:pt>
                <c:pt idx="51">
                  <c:v>56.608800000000002</c:v>
                </c:pt>
                <c:pt idx="52">
                  <c:v>55.701900000000002</c:v>
                </c:pt>
                <c:pt idx="53">
                  <c:v>57.150300000000001</c:v>
                </c:pt>
                <c:pt idx="54">
                  <c:v>56.7149</c:v>
                </c:pt>
                <c:pt idx="55">
                  <c:v>61.863500000000002</c:v>
                </c:pt>
                <c:pt idx="56">
                  <c:v>60.997500000000002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78208"/>
        <c:axId val="189483840"/>
      </c:lineChart>
      <c:dateAx>
        <c:axId val="1044782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89483840"/>
        <c:crosses val="autoZero"/>
        <c:auto val="1"/>
        <c:lblOffset val="100"/>
        <c:baseTimeUnit val="months"/>
      </c:dateAx>
      <c:valAx>
        <c:axId val="189483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Доля, %</a:t>
                </a:r>
                <a:endParaRPr lang="ru-RU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04478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baseline="0" dirty="0">
                <a:effectLst/>
              </a:rPr>
              <a:t>Распределение спреда </a:t>
            </a:r>
            <a:r>
              <a:rPr lang="ru-RU" sz="1600" b="1" i="0" baseline="0" dirty="0" smtClean="0">
                <a:effectLst/>
              </a:rPr>
              <a:t>USDRUB_TOM</a:t>
            </a:r>
            <a:r>
              <a:rPr lang="ru-RU" sz="1600" b="1" i="0" baseline="0" dirty="0">
                <a:effectLst/>
              </a:rPr>
              <a:t>, </a:t>
            </a:r>
            <a:r>
              <a:rPr lang="ru-RU" sz="1600" b="1" i="0" baseline="0" dirty="0" smtClean="0">
                <a:effectLst/>
              </a:rPr>
              <a:t>0,01 коп</a:t>
            </a:r>
            <a:r>
              <a:rPr lang="ru-RU" sz="1600" b="1" i="0" baseline="0" dirty="0">
                <a:effectLst/>
              </a:rPr>
              <a:t>.</a:t>
            </a:r>
            <a:endParaRPr lang="ru-RU" sz="1600" dirty="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0522238274738015E-2"/>
          <c:y val="0.11239489045797174"/>
          <c:w val="0.88173074203548985"/>
          <c:h val="0.73751610514052945"/>
        </c:manualLayout>
      </c:layout>
      <c:lineChart>
        <c:grouping val="standard"/>
        <c:varyColors val="0"/>
        <c:ser>
          <c:idx val="2"/>
          <c:order val="0"/>
          <c:tx>
            <c:strRef>
              <c:f>USDRUB_TOM_DAY!$I$3</c:f>
              <c:strCache>
                <c:ptCount val="1"/>
                <c:pt idx="0">
                  <c:v>III квартал 2015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5"/>
          </c:marker>
          <c:val>
            <c:numRef>
              <c:f>USDRUB_TOM_DAY!$I$4:$I$22</c:f>
              <c:numCache>
                <c:formatCode>#,##0</c:formatCode>
                <c:ptCount val="19"/>
                <c:pt idx="0">
                  <c:v>105.510024390244</c:v>
                </c:pt>
                <c:pt idx="1">
                  <c:v>130.03684848484801</c:v>
                </c:pt>
                <c:pt idx="2">
                  <c:v>147.268270588235</c:v>
                </c:pt>
                <c:pt idx="3">
                  <c:v>162.087814814815</c:v>
                </c:pt>
                <c:pt idx="4">
                  <c:v>175.20680790960401</c:v>
                </c:pt>
                <c:pt idx="5">
                  <c:v>187.76012800000001</c:v>
                </c:pt>
                <c:pt idx="6">
                  <c:v>200.39840624999999</c:v>
                </c:pt>
                <c:pt idx="7">
                  <c:v>213.203101796407</c:v>
                </c:pt>
                <c:pt idx="8">
                  <c:v>226.339484848485</c:v>
                </c:pt>
                <c:pt idx="9">
                  <c:v>240.497358490566</c:v>
                </c:pt>
                <c:pt idx="10">
                  <c:v>255.85604950495099</c:v>
                </c:pt>
                <c:pt idx="11">
                  <c:v>272.15208219178101</c:v>
                </c:pt>
                <c:pt idx="12">
                  <c:v>290.918117021277</c:v>
                </c:pt>
                <c:pt idx="13">
                  <c:v>312.07892307692299</c:v>
                </c:pt>
                <c:pt idx="14">
                  <c:v>337.00015151515203</c:v>
                </c:pt>
                <c:pt idx="15">
                  <c:v>367.86615</c:v>
                </c:pt>
                <c:pt idx="16">
                  <c:v>406.464022727273</c:v>
                </c:pt>
                <c:pt idx="17">
                  <c:v>458.039923076923</c:v>
                </c:pt>
                <c:pt idx="18">
                  <c:v>537.68718181818201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USDRUB_TOM_DAY!$H$3</c:f>
              <c:strCache>
                <c:ptCount val="1"/>
                <c:pt idx="0">
                  <c:v>II квартал 2015</c:v>
                </c:pt>
              </c:strCache>
            </c:strRef>
          </c:tx>
          <c:marker>
            <c:symbol val="none"/>
          </c:marker>
          <c:cat>
            <c:numRef>
              <c:f>USDRUB_TOM_DAY!$A$4:$A$22</c:f>
              <c:numCache>
                <c:formatCode>#,##0</c:formatCode>
                <c:ptCount val="1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</c:numCache>
            </c:numRef>
          </c:cat>
          <c:val>
            <c:numRef>
              <c:f>USDRUB_TOM_DAY!$H$4:$H$22</c:f>
              <c:numCache>
                <c:formatCode>#,##0</c:formatCode>
                <c:ptCount val="19"/>
                <c:pt idx="0">
                  <c:v>120.562121212121</c:v>
                </c:pt>
                <c:pt idx="1">
                  <c:v>148.31444444444401</c:v>
                </c:pt>
                <c:pt idx="2">
                  <c:v>168.81320754717001</c:v>
                </c:pt>
                <c:pt idx="3">
                  <c:v>185.632692307692</c:v>
                </c:pt>
                <c:pt idx="4">
                  <c:v>201.44200000000001</c:v>
                </c:pt>
                <c:pt idx="5">
                  <c:v>217.18753246753201</c:v>
                </c:pt>
                <c:pt idx="6">
                  <c:v>232.958981481481</c:v>
                </c:pt>
                <c:pt idx="7">
                  <c:v>249.21407407407401</c:v>
                </c:pt>
                <c:pt idx="8">
                  <c:v>266.90394230769198</c:v>
                </c:pt>
                <c:pt idx="9">
                  <c:v>286.25123456790101</c:v>
                </c:pt>
                <c:pt idx="10">
                  <c:v>308.403302752294</c:v>
                </c:pt>
                <c:pt idx="11">
                  <c:v>332.81214285714299</c:v>
                </c:pt>
                <c:pt idx="12">
                  <c:v>360.358571428571</c:v>
                </c:pt>
                <c:pt idx="13">
                  <c:v>391.90746031745999</c:v>
                </c:pt>
                <c:pt idx="14">
                  <c:v>428.21499999999997</c:v>
                </c:pt>
                <c:pt idx="15">
                  <c:v>471.784848484848</c:v>
                </c:pt>
                <c:pt idx="16">
                  <c:v>528.54499999999996</c:v>
                </c:pt>
                <c:pt idx="17">
                  <c:v>608.33000000000004</c:v>
                </c:pt>
                <c:pt idx="18">
                  <c:v>748.34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USDRUB_TOM_DAY!$G$3</c:f>
              <c:strCache>
                <c:ptCount val="1"/>
                <c:pt idx="0">
                  <c:v>I квартал 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USDRUB_TOM_DAY!$A$4:$A$22</c:f>
              <c:numCache>
                <c:formatCode>#,##0</c:formatCode>
                <c:ptCount val="1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</c:numCache>
            </c:numRef>
          </c:cat>
          <c:val>
            <c:numRef>
              <c:f>USDRUB_TOM_DAY!$G$4:$G$22</c:f>
              <c:numCache>
                <c:formatCode>#,##0</c:formatCode>
                <c:ptCount val="19"/>
                <c:pt idx="0">
                  <c:v>153.20683544303799</c:v>
                </c:pt>
                <c:pt idx="1">
                  <c:v>190.6225</c:v>
                </c:pt>
                <c:pt idx="2">
                  <c:v>222.16659090909101</c:v>
                </c:pt>
                <c:pt idx="3">
                  <c:v>251.84980392156899</c:v>
                </c:pt>
                <c:pt idx="4">
                  <c:v>279.80039473684201</c:v>
                </c:pt>
                <c:pt idx="5">
                  <c:v>309.18</c:v>
                </c:pt>
                <c:pt idx="6">
                  <c:v>339.82836065573798</c:v>
                </c:pt>
                <c:pt idx="7">
                  <c:v>371.58851063829798</c:v>
                </c:pt>
                <c:pt idx="8">
                  <c:v>406.28116279069798</c:v>
                </c:pt>
                <c:pt idx="9">
                  <c:v>444.17727272727302</c:v>
                </c:pt>
                <c:pt idx="10">
                  <c:v>486.23281250000002</c:v>
                </c:pt>
                <c:pt idx="11">
                  <c:v>534.77954545454497</c:v>
                </c:pt>
                <c:pt idx="12">
                  <c:v>591.78</c:v>
                </c:pt>
                <c:pt idx="13">
                  <c:v>657.98428571428599</c:v>
                </c:pt>
                <c:pt idx="14">
                  <c:v>738.76222222222202</c:v>
                </c:pt>
                <c:pt idx="15">
                  <c:v>844.22785714285703</c:v>
                </c:pt>
                <c:pt idx="16">
                  <c:v>995.15857142857101</c:v>
                </c:pt>
                <c:pt idx="17">
                  <c:v>1240.9775</c:v>
                </c:pt>
                <c:pt idx="18">
                  <c:v>1739.52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USDRUB_TOM_DAY!$F$3</c:f>
              <c:strCache>
                <c:ptCount val="1"/>
                <c:pt idx="0">
                  <c:v>IV квартал 2014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USDRUB_TOM_DAY!$A$4:$A$22</c:f>
              <c:numCache>
                <c:formatCode>#,##0</c:formatCode>
                <c:ptCount val="1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</c:numCache>
            </c:numRef>
          </c:cat>
          <c:val>
            <c:numRef>
              <c:f>USDRUB_TOM_DAY!$F$4:$F$22</c:f>
              <c:numCache>
                <c:formatCode>#,##0</c:formatCode>
                <c:ptCount val="19"/>
                <c:pt idx="0">
                  <c:v>47.930464999999998</c:v>
                </c:pt>
                <c:pt idx="1">
                  <c:v>64.610180555555502</c:v>
                </c:pt>
                <c:pt idx="2">
                  <c:v>80.913174242424205</c:v>
                </c:pt>
                <c:pt idx="3">
                  <c:v>98.367199999999997</c:v>
                </c:pt>
                <c:pt idx="4">
                  <c:v>119.723166666667</c:v>
                </c:pt>
                <c:pt idx="5">
                  <c:v>142.895969072165</c:v>
                </c:pt>
                <c:pt idx="6">
                  <c:v>166.57575</c:v>
                </c:pt>
                <c:pt idx="7">
                  <c:v>191.065611111111</c:v>
                </c:pt>
                <c:pt idx="8">
                  <c:v>218.47382258064499</c:v>
                </c:pt>
                <c:pt idx="9">
                  <c:v>249.144024390244</c:v>
                </c:pt>
                <c:pt idx="10">
                  <c:v>284.60707954545501</c:v>
                </c:pt>
                <c:pt idx="11">
                  <c:v>326.15792592592601</c:v>
                </c:pt>
                <c:pt idx="12">
                  <c:v>381.68623214285702</c:v>
                </c:pt>
                <c:pt idx="13">
                  <c:v>450.64485185185202</c:v>
                </c:pt>
                <c:pt idx="14">
                  <c:v>544.38287500000001</c:v>
                </c:pt>
                <c:pt idx="15">
                  <c:v>685.66893333333303</c:v>
                </c:pt>
                <c:pt idx="16">
                  <c:v>888.49381249999999</c:v>
                </c:pt>
                <c:pt idx="17">
                  <c:v>1243.4984999999999</c:v>
                </c:pt>
                <c:pt idx="18">
                  <c:v>2098.6370000000002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19168"/>
        <c:axId val="160489472"/>
      </c:lineChart>
      <c:catAx>
        <c:axId val="15731916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времени, когда спред был меньше указанного значения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60489472"/>
        <c:crosses val="autoZero"/>
        <c:auto val="1"/>
        <c:lblAlgn val="ctr"/>
        <c:lblOffset val="100"/>
        <c:noMultiLvlLbl val="0"/>
      </c:catAx>
      <c:valAx>
        <c:axId val="160489472"/>
        <c:scaling>
          <c:orientation val="minMax"/>
          <c:max val="22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Спред, 0.01 коп.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5731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831723324870511"/>
          <c:y val="0.15072953189338179"/>
          <c:w val="0.3133175203189652"/>
          <c:h val="0.3033944878629604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Спред по квантилю </a:t>
            </a:r>
            <a:r>
              <a:rPr lang="en-US" sz="1600"/>
              <a:t>50% </a:t>
            </a:r>
            <a:r>
              <a:rPr lang="ru-RU" sz="1600"/>
              <a:t>на 1 млн долл. </a:t>
            </a:r>
            <a:br>
              <a:rPr lang="ru-RU" sz="1600"/>
            </a:br>
            <a:r>
              <a:rPr lang="en-US" sz="1600"/>
              <a:t>USDRUB_TOM, </a:t>
            </a:r>
            <a:r>
              <a:rPr lang="ru-RU" sz="1600"/>
              <a:t>0,01 коп.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8685269224935992E-2"/>
          <c:y val="0.21767939527105071"/>
          <c:w val="0.92048140054858618"/>
          <c:h val="0.58810428598876641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C00000"/>
              </a:solidFill>
            </a:ln>
          </c:spPr>
          <c:marker>
            <c:symbol val="diamond"/>
            <c:size val="8"/>
            <c:spPr>
              <a:solidFill>
                <a:srgbClr val="C00000"/>
              </a:solidFill>
            </c:spPr>
          </c:marker>
          <c:cat>
            <c:numRef>
              <c:f>'1M USDRUB_TOM'!$B$1:$V$1</c:f>
              <c:numCache>
                <c:formatCode>[$-419]mmmm\ yyyy;@</c:formatCode>
                <c:ptCount val="2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</c:numCache>
            </c:numRef>
          </c:cat>
          <c:val>
            <c:numRef>
              <c:f>'1M USDRUB_TOM'!$B$11:$V$11</c:f>
              <c:numCache>
                <c:formatCode>#,##0.00</c:formatCode>
                <c:ptCount val="21"/>
                <c:pt idx="0">
                  <c:v>66.253029197080295</c:v>
                </c:pt>
                <c:pt idx="1">
                  <c:v>81.047192982456096</c:v>
                </c:pt>
                <c:pt idx="2">
                  <c:v>74.501235119047607</c:v>
                </c:pt>
                <c:pt idx="3">
                  <c:v>66.090849673202598</c:v>
                </c:pt>
                <c:pt idx="4">
                  <c:v>73.7321176470588</c:v>
                </c:pt>
                <c:pt idx="5">
                  <c:v>75.867826086956498</c:v>
                </c:pt>
                <c:pt idx="6">
                  <c:v>81.505443548387106</c:v>
                </c:pt>
                <c:pt idx="7">
                  <c:v>83.624189189189195</c:v>
                </c:pt>
                <c:pt idx="8">
                  <c:v>94.172096774193506</c:v>
                </c:pt>
                <c:pt idx="9">
                  <c:v>99.429117647058803</c:v>
                </c:pt>
                <c:pt idx="10">
                  <c:v>262.59188461538503</c:v>
                </c:pt>
                <c:pt idx="11">
                  <c:v>686.25884615384598</c:v>
                </c:pt>
                <c:pt idx="12">
                  <c:v>661.51857142857102</c:v>
                </c:pt>
                <c:pt idx="13">
                  <c:v>482.231875</c:v>
                </c:pt>
                <c:pt idx="14">
                  <c:v>321.40117647058798</c:v>
                </c:pt>
                <c:pt idx="15">
                  <c:v>351.1</c:v>
                </c:pt>
                <c:pt idx="16">
                  <c:v>275.08333333333297</c:v>
                </c:pt>
                <c:pt idx="17">
                  <c:v>245.43925925925899</c:v>
                </c:pt>
                <c:pt idx="18">
                  <c:v>199.80219047618999</c:v>
                </c:pt>
                <c:pt idx="19">
                  <c:v>258.70823529411803</c:v>
                </c:pt>
                <c:pt idx="20">
                  <c:v>267.30679245283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86240"/>
        <c:axId val="160491200"/>
      </c:lineChart>
      <c:dateAx>
        <c:axId val="15738624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ru-RU"/>
          </a:p>
        </c:txPr>
        <c:crossAx val="160491200"/>
        <c:crosses val="autoZero"/>
        <c:auto val="1"/>
        <c:lblOffset val="100"/>
        <c:baseTimeUnit val="months"/>
      </c:dateAx>
      <c:valAx>
        <c:axId val="160491200"/>
        <c:scaling>
          <c:orientation val="minMax"/>
          <c:max val="700"/>
        </c:scaling>
        <c:delete val="0"/>
        <c:axPos val="l"/>
        <c:majorGridlines>
          <c:spPr>
            <a:ln>
              <a:gradFill>
                <a:gsLst>
                  <a:gs pos="100000">
                    <a:schemeClr val="bg1"/>
                  </a:gs>
                  <a:gs pos="1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1573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600" b="1" i="0" u="none" strike="noStrike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600" b="1" i="0" u="none" strike="noStrike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Отношение шага цены (в </a:t>
            </a:r>
            <a:r>
              <a:rPr lang="ru-RU" sz="1600" b="1" i="0" u="none" strike="noStrike" kern="1200" spc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б.п</a:t>
            </a:r>
            <a:r>
              <a:rPr lang="ru-RU" sz="1600" b="1" i="0" u="none" strike="noStrike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ru-RU" sz="1600" b="1" i="0" u="none" strike="noStrike" kern="1200" spc="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i="0" u="none" strike="noStrike" kern="1200" spc="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i="0" u="none" strike="noStrike" kern="1200" spc="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600" b="1" i="0" u="none" strike="noStrike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курсу (в руб.)</a:t>
            </a:r>
          </a:p>
        </c:rich>
      </c:tx>
      <c:layout>
        <c:manualLayout>
          <c:xMode val="edge"/>
          <c:yMode val="edge"/>
          <c:x val="0.26093999449575517"/>
          <c:y val="2.80850527442450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947467134313614E-2"/>
          <c:y val="0.19695841090201302"/>
          <c:w val="0.890139602314585"/>
          <c:h val="0.62272105093736019"/>
        </c:manualLayout>
      </c:layout>
      <c:lineChart>
        <c:grouping val="standard"/>
        <c:varyColors val="0"/>
        <c:ser>
          <c:idx val="0"/>
          <c:order val="0"/>
          <c:tx>
            <c:v>USD/RUB</c:v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rate!$E$4:$E$47</c:f>
              <c:numCache>
                <c:formatCode>m/d/yyyy</c:formatCode>
                <c:ptCount val="4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</c:numCache>
            </c:numRef>
          </c:cat>
          <c:val>
            <c:numRef>
              <c:f>rate!$J$4:$J$47</c:f>
              <c:numCache>
                <c:formatCode>_(* #,##0.00_);_(* \(#,##0.00\);_(* "-"??_);_(@_)</c:formatCode>
                <c:ptCount val="44"/>
                <c:pt idx="0">
                  <c:v>3.1733985784081056E-2</c:v>
                </c:pt>
                <c:pt idx="1">
                  <c:v>3.3461087766425542E-2</c:v>
                </c:pt>
                <c:pt idx="2">
                  <c:v>3.4232173661396935E-2</c:v>
                </c:pt>
                <c:pt idx="3">
                  <c:v>3.3910670573821834E-2</c:v>
                </c:pt>
                <c:pt idx="4">
                  <c:v>3.2535435349688537E-2</c:v>
                </c:pt>
                <c:pt idx="5">
                  <c:v>3.0412293378878793E-2</c:v>
                </c:pt>
                <c:pt idx="6">
                  <c:v>3.073294869651089E-2</c:v>
                </c:pt>
                <c:pt idx="7">
                  <c:v>3.1292248787527399E-2</c:v>
                </c:pt>
                <c:pt idx="8">
                  <c:v>3.1698036893028164E-2</c:v>
                </c:pt>
                <c:pt idx="9">
                  <c:v>3.2147096166780249E-2</c:v>
                </c:pt>
                <c:pt idx="10">
                  <c:v>3.1848384703008499E-2</c:v>
                </c:pt>
                <c:pt idx="11">
                  <c:v>0.16247632110715263</c:v>
                </c:pt>
                <c:pt idx="12">
                  <c:v>0.16532578272114115</c:v>
                </c:pt>
                <c:pt idx="13">
                  <c:v>0.16576562001149089</c:v>
                </c:pt>
                <c:pt idx="14">
                  <c:v>0.16241077355114567</c:v>
                </c:pt>
                <c:pt idx="15">
                  <c:v>0.15955026551339868</c:v>
                </c:pt>
                <c:pt idx="16">
                  <c:v>0.15989635061706284</c:v>
                </c:pt>
                <c:pt idx="17">
                  <c:v>0.15486767861011638</c:v>
                </c:pt>
                <c:pt idx="18">
                  <c:v>0.15272132806466887</c:v>
                </c:pt>
                <c:pt idx="19">
                  <c:v>0.15144741738784323</c:v>
                </c:pt>
                <c:pt idx="20">
                  <c:v>0.15322186175360525</c:v>
                </c:pt>
                <c:pt idx="21">
                  <c:v>0.1557669953305118</c:v>
                </c:pt>
                <c:pt idx="22">
                  <c:v>0.15304973014271586</c:v>
                </c:pt>
                <c:pt idx="23">
                  <c:v>0.15196310277973804</c:v>
                </c:pt>
                <c:pt idx="24">
                  <c:v>0.14851839611388329</c:v>
                </c:pt>
                <c:pt idx="25">
                  <c:v>0.14186795838388558</c:v>
                </c:pt>
                <c:pt idx="26">
                  <c:v>0.13812702243859667</c:v>
                </c:pt>
                <c:pt idx="27">
                  <c:v>0.14018274732696986</c:v>
                </c:pt>
                <c:pt idx="28">
                  <c:v>0.14333617234512022</c:v>
                </c:pt>
                <c:pt idx="29">
                  <c:v>0.14510639563694089</c:v>
                </c:pt>
                <c:pt idx="30">
                  <c:v>0.14436093547894691</c:v>
                </c:pt>
                <c:pt idx="31">
                  <c:v>0.13851018943912694</c:v>
                </c:pt>
                <c:pt idx="32">
                  <c:v>0.13207359140513095</c:v>
                </c:pt>
                <c:pt idx="33">
                  <c:v>0.12255296366102146</c:v>
                </c:pt>
                <c:pt idx="34">
                  <c:v>0.10868444113753917</c:v>
                </c:pt>
                <c:pt idx="35">
                  <c:v>9.0162958892575903E-2</c:v>
                </c:pt>
                <c:pt idx="36">
                  <c:v>7.9267686727760633E-2</c:v>
                </c:pt>
                <c:pt idx="37">
                  <c:v>0.15403291407735992</c:v>
                </c:pt>
                <c:pt idx="38">
                  <c:v>0.1662586863236159</c:v>
                </c:pt>
                <c:pt idx="39">
                  <c:v>0.1888848641149409</c:v>
                </c:pt>
                <c:pt idx="40">
                  <c:v>0.19826260278263763</c:v>
                </c:pt>
                <c:pt idx="41">
                  <c:v>0.18322682329011855</c:v>
                </c:pt>
                <c:pt idx="42">
                  <c:v>0.17406985771529834</c:v>
                </c:pt>
                <c:pt idx="43">
                  <c:v>0.15210129018832963</c:v>
                </c:pt>
              </c:numCache>
            </c:numRef>
          </c:val>
          <c:smooth val="0"/>
        </c:ser>
        <c:ser>
          <c:idx val="1"/>
          <c:order val="1"/>
          <c:tx>
            <c:v>EUR/RUB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rate!$E$4:$E$47</c:f>
              <c:numCache>
                <c:formatCode>m/d/yyyy</c:formatCode>
                <c:ptCount val="4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</c:numCache>
            </c:numRef>
          </c:cat>
          <c:val>
            <c:numRef>
              <c:f>rate!$K$4:$K$47</c:f>
              <c:numCache>
                <c:formatCode>_(* #,##0.00_);_(* \(#,##0.00\);_(* "-"??_);_(@_)</c:formatCode>
                <c:ptCount val="44"/>
                <c:pt idx="0">
                  <c:v>2.4586971083029156E-2</c:v>
                </c:pt>
                <c:pt idx="1">
                  <c:v>2.5327846815156235E-2</c:v>
                </c:pt>
                <c:pt idx="2">
                  <c:v>2.5788631220788175E-2</c:v>
                </c:pt>
                <c:pt idx="3">
                  <c:v>2.5755677716506525E-2</c:v>
                </c:pt>
                <c:pt idx="4">
                  <c:v>2.5370150495732744E-2</c:v>
                </c:pt>
                <c:pt idx="5">
                  <c:v>2.4267362266338667E-2</c:v>
                </c:pt>
                <c:pt idx="6">
                  <c:v>2.4952425931559122E-2</c:v>
                </c:pt>
                <c:pt idx="7">
                  <c:v>2.5271237288567651E-2</c:v>
                </c:pt>
                <c:pt idx="8">
                  <c:v>2.4698819507572228E-2</c:v>
                </c:pt>
                <c:pt idx="9">
                  <c:v>2.4799808933645959E-2</c:v>
                </c:pt>
                <c:pt idx="10">
                  <c:v>2.4818033586835764E-2</c:v>
                </c:pt>
                <c:pt idx="11">
                  <c:v>0.12400258520589638</c:v>
                </c:pt>
                <c:pt idx="12">
                  <c:v>0.124162558035649</c:v>
                </c:pt>
                <c:pt idx="13">
                  <c:v>0.12383836517506659</c:v>
                </c:pt>
                <c:pt idx="14">
                  <c:v>0.125180792359365</c:v>
                </c:pt>
                <c:pt idx="15">
                  <c:v>0.12274321260720089</c:v>
                </c:pt>
                <c:pt idx="16">
                  <c:v>0.12327656427980536</c:v>
                </c:pt>
                <c:pt idx="17">
                  <c:v>0.11740306399752243</c:v>
                </c:pt>
                <c:pt idx="18">
                  <c:v>0.11679814244234259</c:v>
                </c:pt>
                <c:pt idx="19">
                  <c:v>0.11372077311516864</c:v>
                </c:pt>
                <c:pt idx="20">
                  <c:v>0.11492027433330097</c:v>
                </c:pt>
                <c:pt idx="21">
                  <c:v>0.11429177955878603</c:v>
                </c:pt>
                <c:pt idx="22">
                  <c:v>0.11337666665117185</c:v>
                </c:pt>
                <c:pt idx="23">
                  <c:v>0.11101502731128265</c:v>
                </c:pt>
                <c:pt idx="24">
                  <c:v>0.10880636327100332</c:v>
                </c:pt>
                <c:pt idx="25">
                  <c:v>0.10393624218308514</c:v>
                </c:pt>
                <c:pt idx="26">
                  <c:v>9.9937309325859883E-2</c:v>
                </c:pt>
                <c:pt idx="27">
                  <c:v>0.10154187646987635</c:v>
                </c:pt>
                <c:pt idx="28">
                  <c:v>0.10429736430130673</c:v>
                </c:pt>
                <c:pt idx="29">
                  <c:v>0.10669174918562187</c:v>
                </c:pt>
                <c:pt idx="30">
                  <c:v>0.10648088006169591</c:v>
                </c:pt>
                <c:pt idx="31">
                  <c:v>0.10395163640666032</c:v>
                </c:pt>
                <c:pt idx="32">
                  <c:v>0.10211922456602346</c:v>
                </c:pt>
                <c:pt idx="33">
                  <c:v>9.6608163003341102E-2</c:v>
                </c:pt>
                <c:pt idx="34">
                  <c:v>8.7054226861400033E-2</c:v>
                </c:pt>
                <c:pt idx="35">
                  <c:v>7.3047731313444039E-2</c:v>
                </c:pt>
                <c:pt idx="36">
                  <c:v>6.7820069500579422E-2</c:v>
                </c:pt>
                <c:pt idx="37">
                  <c:v>0.13551787191863562</c:v>
                </c:pt>
                <c:pt idx="38">
                  <c:v>0.15251163790890274</c:v>
                </c:pt>
                <c:pt idx="39">
                  <c:v>0.17434618003160895</c:v>
                </c:pt>
                <c:pt idx="40">
                  <c:v>0.1776945693341109</c:v>
                </c:pt>
                <c:pt idx="41">
                  <c:v>0.1633215941400834</c:v>
                </c:pt>
                <c:pt idx="42">
                  <c:v>0.15820740826137075</c:v>
                </c:pt>
                <c:pt idx="43">
                  <c:v>0.13648666047623831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58976"/>
        <c:axId val="187535872"/>
      </c:lineChart>
      <c:dateAx>
        <c:axId val="157758976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 algn="ctr">
              <a:defRPr lang="ru-RU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35872"/>
        <c:crosses val="autoZero"/>
        <c:auto val="1"/>
        <c:lblOffset val="100"/>
        <c:baseTimeUnit val="months"/>
        <c:majorUnit val="2"/>
      </c:dateAx>
      <c:valAx>
        <c:axId val="18753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5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4610857892588424E-2"/>
          <c:y val="0.22701395001694968"/>
          <c:w val="0.28146824192325948"/>
          <c:h val="0.16928652540351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600" b="1" i="0" u="none" strike="noStrike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Соотношение кол-ва сделок/заявок (</a:t>
            </a:r>
            <a:r>
              <a:rPr lang="en-US" sz="1600" b="1" i="0" u="none" strike="noStrike" kern="1200" spc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fill-ratio), %</a:t>
            </a:r>
          </a:p>
        </c:rich>
      </c:tx>
      <c:layout>
        <c:manualLayout>
          <c:xMode val="edge"/>
          <c:yMode val="edge"/>
          <c:x val="0.1427667849315444"/>
          <c:y val="4.31124936735424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54111822164557E-2"/>
          <c:y val="0.13223600387330223"/>
          <c:w val="0.85393012671168911"/>
          <c:h val="0.71442996203144515"/>
        </c:manualLayout>
      </c:layout>
      <c:lineChart>
        <c:grouping val="standard"/>
        <c:varyColors val="0"/>
        <c:ser>
          <c:idx val="0"/>
          <c:order val="0"/>
          <c:tx>
            <c:strRef>
              <c:f>fillratio!$E$1</c:f>
              <c:strCache>
                <c:ptCount val="1"/>
                <c:pt idx="0">
                  <c:v>Fill-ratio, %</c:v>
                </c:pt>
              </c:strCache>
            </c:strRef>
          </c:tx>
          <c:cat>
            <c:numRef>
              <c:f>fillratio!$D$2:$D$46</c:f>
              <c:numCache>
                <c:formatCode>mmm\-yy</c:formatCode>
                <c:ptCount val="4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</c:numCache>
            </c:numRef>
          </c:cat>
          <c:val>
            <c:numRef>
              <c:f>fillratio!$E$2:$E$46</c:f>
              <c:numCache>
                <c:formatCode>0.0%</c:formatCode>
                <c:ptCount val="45"/>
                <c:pt idx="0">
                  <c:v>4.7615982300334148E-3</c:v>
                </c:pt>
                <c:pt idx="1">
                  <c:v>4.4766982540059294E-3</c:v>
                </c:pt>
                <c:pt idx="2">
                  <c:v>3.2256111822065491E-3</c:v>
                </c:pt>
                <c:pt idx="3">
                  <c:v>3.3648933437937199E-3</c:v>
                </c:pt>
                <c:pt idx="4">
                  <c:v>2.7009393778697102E-3</c:v>
                </c:pt>
                <c:pt idx="5">
                  <c:v>2.3195571639294901E-3</c:v>
                </c:pt>
                <c:pt idx="6">
                  <c:v>2.2957624081684186E-3</c:v>
                </c:pt>
                <c:pt idx="7">
                  <c:v>2.5330974418958144E-3</c:v>
                </c:pt>
                <c:pt idx="8">
                  <c:v>2.9343185226514412E-3</c:v>
                </c:pt>
                <c:pt idx="9">
                  <c:v>2.8191632289144425E-3</c:v>
                </c:pt>
                <c:pt idx="10">
                  <c:v>2.7701680246954982E-3</c:v>
                </c:pt>
                <c:pt idx="11">
                  <c:v>3.7769920655315874E-3</c:v>
                </c:pt>
                <c:pt idx="12">
                  <c:v>5.9104414246201583E-3</c:v>
                </c:pt>
                <c:pt idx="13">
                  <c:v>6.308507235797043E-3</c:v>
                </c:pt>
                <c:pt idx="14">
                  <c:v>6.8749210913528116E-3</c:v>
                </c:pt>
                <c:pt idx="15">
                  <c:v>7.7863547092146103E-3</c:v>
                </c:pt>
                <c:pt idx="16">
                  <c:v>5.8108514209057119E-3</c:v>
                </c:pt>
                <c:pt idx="17">
                  <c:v>5.947721227830844E-3</c:v>
                </c:pt>
                <c:pt idx="18">
                  <c:v>3.9494891645547757E-3</c:v>
                </c:pt>
                <c:pt idx="19">
                  <c:v>5.7041607006120976E-3</c:v>
                </c:pt>
                <c:pt idx="20">
                  <c:v>5.9720484782604007E-3</c:v>
                </c:pt>
                <c:pt idx="21">
                  <c:v>5.3928311791550552E-3</c:v>
                </c:pt>
                <c:pt idx="22">
                  <c:v>5.0719872078840243E-3</c:v>
                </c:pt>
                <c:pt idx="23">
                  <c:v>5.3234345086794E-3</c:v>
                </c:pt>
                <c:pt idx="24">
                  <c:v>4.9479537414249992E-3</c:v>
                </c:pt>
                <c:pt idx="25">
                  <c:v>4.2426929136135817E-3</c:v>
                </c:pt>
                <c:pt idx="26">
                  <c:v>4.6368482099740241E-3</c:v>
                </c:pt>
                <c:pt idx="27">
                  <c:v>5.8030573492771744E-3</c:v>
                </c:pt>
                <c:pt idx="28">
                  <c:v>5.8546492542154039E-3</c:v>
                </c:pt>
                <c:pt idx="29">
                  <c:v>7.2469211749463854E-3</c:v>
                </c:pt>
                <c:pt idx="30">
                  <c:v>7.7138682916644743E-3</c:v>
                </c:pt>
                <c:pt idx="31">
                  <c:v>5.4568613690714448E-3</c:v>
                </c:pt>
                <c:pt idx="32">
                  <c:v>5.0202184214900823E-3</c:v>
                </c:pt>
                <c:pt idx="33">
                  <c:v>6.3463010877701856E-3</c:v>
                </c:pt>
                <c:pt idx="34">
                  <c:v>5.6052686880567731E-3</c:v>
                </c:pt>
                <c:pt idx="35">
                  <c:v>3.2356785146617261E-3</c:v>
                </c:pt>
                <c:pt idx="36">
                  <c:v>5.5459451426411246E-3</c:v>
                </c:pt>
                <c:pt idx="37">
                  <c:v>6.3900526796173453E-3</c:v>
                </c:pt>
                <c:pt idx="38">
                  <c:v>4.5811917004431818E-3</c:v>
                </c:pt>
                <c:pt idx="39">
                  <c:v>9.1422661967022617E-3</c:v>
                </c:pt>
                <c:pt idx="40">
                  <c:v>7.8453819600344185E-3</c:v>
                </c:pt>
                <c:pt idx="41">
                  <c:v>8.0415803357690684E-3</c:v>
                </c:pt>
                <c:pt idx="42">
                  <c:v>8.2839511287749416E-3</c:v>
                </c:pt>
                <c:pt idx="43">
                  <c:v>5.7935635465357046E-3</c:v>
                </c:pt>
                <c:pt idx="44">
                  <c:v>7.7364219385396438E-3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59488"/>
        <c:axId val="160495232"/>
      </c:lineChart>
      <c:dateAx>
        <c:axId val="157759488"/>
        <c:scaling>
          <c:orientation val="minMax"/>
        </c:scaling>
        <c:delete val="0"/>
        <c:axPos val="b"/>
        <c:numFmt formatCode="mm/yy;@" sourceLinked="0"/>
        <c:majorTickMark val="out"/>
        <c:minorTickMark val="none"/>
        <c:tickLblPos val="nextTo"/>
        <c:txPr>
          <a:bodyPr rot="-2700000"/>
          <a:lstStyle/>
          <a:p>
            <a:pPr>
              <a:defRPr sz="900"/>
            </a:pPr>
            <a:endParaRPr lang="ru-RU"/>
          </a:p>
        </c:txPr>
        <c:crossAx val="160495232"/>
        <c:crosses val="autoZero"/>
        <c:auto val="1"/>
        <c:lblOffset val="100"/>
        <c:baseTimeUnit val="months"/>
        <c:majorUnit val="2"/>
        <c:majorTimeUnit val="months"/>
        <c:minorUnit val="2"/>
        <c:minorTimeUnit val="months"/>
      </c:dateAx>
      <c:valAx>
        <c:axId val="16049523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crossAx val="157759488"/>
        <c:crosses val="autoZero"/>
        <c:crossBetween val="between"/>
        <c:majorUnit val="2.0000000000000005E-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Доля </a:t>
            </a:r>
            <a:r>
              <a:rPr lang="en-US" sz="1800" b="1" i="0" u="none" strike="noStrike" baseline="0" dirty="0" smtClean="0">
                <a:effectLst/>
              </a:rPr>
              <a:t>HFT </a:t>
            </a:r>
            <a:r>
              <a:rPr lang="ru-RU" sz="1800" b="1" i="0" u="none" strike="noStrike" baseline="0" dirty="0" smtClean="0">
                <a:effectLst/>
              </a:rPr>
              <a:t>и </a:t>
            </a:r>
            <a:r>
              <a:rPr lang="en-US" sz="1800" b="1" i="0" u="none" strike="noStrike" baseline="0" dirty="0" err="1" smtClean="0">
                <a:effectLst/>
              </a:rPr>
              <a:t>Algo</a:t>
            </a:r>
            <a:r>
              <a:rPr lang="ru-RU" baseline="0" dirty="0" smtClean="0"/>
              <a:t> </a:t>
            </a:r>
            <a:r>
              <a:rPr lang="ru-RU" baseline="0" dirty="0"/>
              <a:t>в транзакциях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Algo</c:v>
                </c:pt>
              </c:strCache>
            </c:strRef>
          </c:tx>
          <c:marker>
            <c:symbol val="none"/>
          </c:marker>
          <c:cat>
            <c:numRef>
              <c:f>Лист2!$A$2:$A$58</c:f>
              <c:numCache>
                <c:formatCode>mmm\-yy</c:formatCode>
                <c:ptCount val="57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</c:numCache>
            </c:numRef>
          </c:cat>
          <c:val>
            <c:numRef>
              <c:f>Лист2!$B$2:$B$58</c:f>
              <c:numCache>
                <c:formatCode>0%</c:formatCode>
                <c:ptCount val="57"/>
                <c:pt idx="0">
                  <c:v>0.3407912058091177</c:v>
                </c:pt>
                <c:pt idx="1">
                  <c:v>0.34959801074227542</c:v>
                </c:pt>
                <c:pt idx="2">
                  <c:v>0.37462742547747335</c:v>
                </c:pt>
                <c:pt idx="3">
                  <c:v>0.2881043064408067</c:v>
                </c:pt>
                <c:pt idx="4">
                  <c:v>0.29230196531284214</c:v>
                </c:pt>
                <c:pt idx="5">
                  <c:v>0.25611764666998771</c:v>
                </c:pt>
                <c:pt idx="6">
                  <c:v>0.23845934746555536</c:v>
                </c:pt>
                <c:pt idx="7">
                  <c:v>0.3145947909926009</c:v>
                </c:pt>
                <c:pt idx="8">
                  <c:v>0.30330765608599952</c:v>
                </c:pt>
                <c:pt idx="9">
                  <c:v>0.23015743261699068</c:v>
                </c:pt>
                <c:pt idx="10">
                  <c:v>0.30057298971696295</c:v>
                </c:pt>
                <c:pt idx="11">
                  <c:v>0.26666970220411651</c:v>
                </c:pt>
                <c:pt idx="12">
                  <c:v>0.31034623617477164</c:v>
                </c:pt>
                <c:pt idx="13">
                  <c:v>0.2442859311364107</c:v>
                </c:pt>
                <c:pt idx="14">
                  <c:v>0.26836120754621989</c:v>
                </c:pt>
                <c:pt idx="15">
                  <c:v>0.27260817329729253</c:v>
                </c:pt>
                <c:pt idx="16">
                  <c:v>0.2636507262347636</c:v>
                </c:pt>
                <c:pt idx="17">
                  <c:v>0.32781401021194312</c:v>
                </c:pt>
                <c:pt idx="18">
                  <c:v>0.30878362032741541</c:v>
                </c:pt>
                <c:pt idx="19">
                  <c:v>0.32256473719598117</c:v>
                </c:pt>
                <c:pt idx="20">
                  <c:v>0.38898719785949781</c:v>
                </c:pt>
                <c:pt idx="21">
                  <c:v>0.45014701648714001</c:v>
                </c:pt>
                <c:pt idx="22">
                  <c:v>0.42582336266908644</c:v>
                </c:pt>
                <c:pt idx="23">
                  <c:v>0.45812244858272461</c:v>
                </c:pt>
                <c:pt idx="24">
                  <c:v>0.46777013570429954</c:v>
                </c:pt>
                <c:pt idx="25">
                  <c:v>0.48080720865636495</c:v>
                </c:pt>
                <c:pt idx="26">
                  <c:v>0.4950576215055062</c:v>
                </c:pt>
                <c:pt idx="27">
                  <c:v>0.44160376324316686</c:v>
                </c:pt>
                <c:pt idx="28">
                  <c:v>0.45361723291724665</c:v>
                </c:pt>
                <c:pt idx="29">
                  <c:v>0.53897370148193058</c:v>
                </c:pt>
                <c:pt idx="30">
                  <c:v>0.38654949282005419</c:v>
                </c:pt>
                <c:pt idx="31">
                  <c:v>0.41622200586414149</c:v>
                </c:pt>
                <c:pt idx="32">
                  <c:v>0.42060641992669801</c:v>
                </c:pt>
                <c:pt idx="33">
                  <c:v>0.40763568857479371</c:v>
                </c:pt>
                <c:pt idx="34">
                  <c:v>0.41014804870733534</c:v>
                </c:pt>
                <c:pt idx="35">
                  <c:v>0.35602621302856818</c:v>
                </c:pt>
                <c:pt idx="36">
                  <c:v>0.51055769340566193</c:v>
                </c:pt>
                <c:pt idx="37">
                  <c:v>0.38680339877543629</c:v>
                </c:pt>
                <c:pt idx="38">
                  <c:v>0.23658485753396472</c:v>
                </c:pt>
                <c:pt idx="39">
                  <c:v>0.29533211284543298</c:v>
                </c:pt>
                <c:pt idx="40">
                  <c:v>0.3345909479557031</c:v>
                </c:pt>
                <c:pt idx="41">
                  <c:v>0.39090964740967216</c:v>
                </c:pt>
                <c:pt idx="42">
                  <c:v>0.35020540476472872</c:v>
                </c:pt>
                <c:pt idx="43">
                  <c:v>0.29765745065179428</c:v>
                </c:pt>
                <c:pt idx="44">
                  <c:v>0.37710703816705221</c:v>
                </c:pt>
                <c:pt idx="45">
                  <c:v>0.43744288930853986</c:v>
                </c:pt>
                <c:pt idx="46">
                  <c:v>0.33508325369993686</c:v>
                </c:pt>
                <c:pt idx="47">
                  <c:v>0.25085248738807642</c:v>
                </c:pt>
                <c:pt idx="48">
                  <c:v>0.21504767116091567</c:v>
                </c:pt>
                <c:pt idx="49">
                  <c:v>0.22236184804973885</c:v>
                </c:pt>
                <c:pt idx="50">
                  <c:v>0.35958129025106433</c:v>
                </c:pt>
                <c:pt idx="51">
                  <c:v>0.29769588978257649</c:v>
                </c:pt>
                <c:pt idx="52">
                  <c:v>0.37326870888932401</c:v>
                </c:pt>
                <c:pt idx="53">
                  <c:v>0.29501616469972619</c:v>
                </c:pt>
                <c:pt idx="54">
                  <c:v>0.28963317645685194</c:v>
                </c:pt>
                <c:pt idx="55">
                  <c:v>0.24519824411718441</c:v>
                </c:pt>
                <c:pt idx="56">
                  <c:v>0.29400119359228244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HFT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Лист2!$A$2:$A$58</c:f>
              <c:numCache>
                <c:formatCode>mmm\-yy</c:formatCode>
                <c:ptCount val="57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</c:numCache>
            </c:numRef>
          </c:cat>
          <c:val>
            <c:numRef>
              <c:f>Лист2!$C$2:$C$58</c:f>
              <c:numCache>
                <c:formatCode>0%</c:formatCode>
                <c:ptCount val="57"/>
                <c:pt idx="0">
                  <c:v>0.35513749535514699</c:v>
                </c:pt>
                <c:pt idx="1">
                  <c:v>0.39593816016995814</c:v>
                </c:pt>
                <c:pt idx="2">
                  <c:v>0.41525021893888081</c:v>
                </c:pt>
                <c:pt idx="3">
                  <c:v>0.40021736397900104</c:v>
                </c:pt>
                <c:pt idx="4">
                  <c:v>0.48749639589075949</c:v>
                </c:pt>
                <c:pt idx="5">
                  <c:v>0.49498633883896004</c:v>
                </c:pt>
                <c:pt idx="6">
                  <c:v>0.45614052226006524</c:v>
                </c:pt>
                <c:pt idx="7">
                  <c:v>0.45351964458857141</c:v>
                </c:pt>
                <c:pt idx="8">
                  <c:v>0.49184619670181623</c:v>
                </c:pt>
                <c:pt idx="9">
                  <c:v>0.4832820469493791</c:v>
                </c:pt>
                <c:pt idx="10">
                  <c:v>0.46346390046752839</c:v>
                </c:pt>
                <c:pt idx="11">
                  <c:v>0.48297023491106383</c:v>
                </c:pt>
                <c:pt idx="12">
                  <c:v>0.3536798450869853</c:v>
                </c:pt>
                <c:pt idx="13">
                  <c:v>0.40631418099971706</c:v>
                </c:pt>
                <c:pt idx="14">
                  <c:v>0.45599047640418139</c:v>
                </c:pt>
                <c:pt idx="15">
                  <c:v>0.47961821574869362</c:v>
                </c:pt>
                <c:pt idx="16">
                  <c:v>0.51832804129336407</c:v>
                </c:pt>
                <c:pt idx="17">
                  <c:v>0.45702743352562081</c:v>
                </c:pt>
                <c:pt idx="18">
                  <c:v>0.45401360523586565</c:v>
                </c:pt>
                <c:pt idx="19">
                  <c:v>0.42677944872116463</c:v>
                </c:pt>
                <c:pt idx="20">
                  <c:v>0.39701381142043862</c:v>
                </c:pt>
                <c:pt idx="21">
                  <c:v>0.29844871814252655</c:v>
                </c:pt>
                <c:pt idx="22">
                  <c:v>0.26822041462566443</c:v>
                </c:pt>
                <c:pt idx="23">
                  <c:v>0.23177862112397737</c:v>
                </c:pt>
                <c:pt idx="24">
                  <c:v>0.19876061719557997</c:v>
                </c:pt>
                <c:pt idx="25">
                  <c:v>0.16186186791381946</c:v>
                </c:pt>
                <c:pt idx="26">
                  <c:v>0.22473961938119241</c:v>
                </c:pt>
                <c:pt idx="27">
                  <c:v>0.29714793906358777</c:v>
                </c:pt>
                <c:pt idx="28">
                  <c:v>0.22681638201365084</c:v>
                </c:pt>
                <c:pt idx="29">
                  <c:v>0.23118225353883951</c:v>
                </c:pt>
                <c:pt idx="30">
                  <c:v>0.25014391403143826</c:v>
                </c:pt>
                <c:pt idx="31">
                  <c:v>0.20138948998539871</c:v>
                </c:pt>
                <c:pt idx="32">
                  <c:v>0.20788623457246405</c:v>
                </c:pt>
                <c:pt idx="33">
                  <c:v>0.19169391678749284</c:v>
                </c:pt>
                <c:pt idx="34">
                  <c:v>0.22648317675163518</c:v>
                </c:pt>
                <c:pt idx="35">
                  <c:v>0.28571272715470575</c:v>
                </c:pt>
                <c:pt idx="36">
                  <c:v>0.18484237306313922</c:v>
                </c:pt>
                <c:pt idx="37">
                  <c:v>0.32754606842034978</c:v>
                </c:pt>
                <c:pt idx="38">
                  <c:v>0.42242354160603407</c:v>
                </c:pt>
                <c:pt idx="39">
                  <c:v>0.29063458347578358</c:v>
                </c:pt>
                <c:pt idx="40">
                  <c:v>0.25530407781107478</c:v>
                </c:pt>
                <c:pt idx="41">
                  <c:v>0.25655639575392081</c:v>
                </c:pt>
                <c:pt idx="42">
                  <c:v>0.25835625428329945</c:v>
                </c:pt>
                <c:pt idx="43">
                  <c:v>0.31404519254494767</c:v>
                </c:pt>
                <c:pt idx="44">
                  <c:v>0.27003070012354585</c:v>
                </c:pt>
                <c:pt idx="45">
                  <c:v>0.21643608936385861</c:v>
                </c:pt>
                <c:pt idx="46">
                  <c:v>0.39501476332265778</c:v>
                </c:pt>
                <c:pt idx="47">
                  <c:v>0.53532754268199267</c:v>
                </c:pt>
                <c:pt idx="48">
                  <c:v>0.44518578656544744</c:v>
                </c:pt>
                <c:pt idx="49">
                  <c:v>0.5168508404107347</c:v>
                </c:pt>
                <c:pt idx="50">
                  <c:v>0.36738358593301862</c:v>
                </c:pt>
                <c:pt idx="51">
                  <c:v>0.39340573699573489</c:v>
                </c:pt>
                <c:pt idx="52">
                  <c:v>0.36097506420599451</c:v>
                </c:pt>
                <c:pt idx="53">
                  <c:v>0.45886228913792038</c:v>
                </c:pt>
                <c:pt idx="54">
                  <c:v>0.46168696315521629</c:v>
                </c:pt>
                <c:pt idx="55">
                  <c:v>0.55524209891138676</c:v>
                </c:pt>
                <c:pt idx="56">
                  <c:v>0.48967989107577298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Sum</c:v>
                </c:pt>
              </c:strCache>
            </c:strRef>
          </c:tx>
          <c:marker>
            <c:symbol val="none"/>
          </c:marker>
          <c:cat>
            <c:numRef>
              <c:f>Лист2!$A$2:$A$58</c:f>
              <c:numCache>
                <c:formatCode>mmm\-yy</c:formatCode>
                <c:ptCount val="57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</c:numCache>
            </c:numRef>
          </c:cat>
          <c:val>
            <c:numRef>
              <c:f>Лист2!$D$2:$D$58</c:f>
              <c:numCache>
                <c:formatCode>0%</c:formatCode>
                <c:ptCount val="57"/>
                <c:pt idx="0">
                  <c:v>0.69592870116426475</c:v>
                </c:pt>
                <c:pt idx="1">
                  <c:v>0.74553617091223356</c:v>
                </c:pt>
                <c:pt idx="2">
                  <c:v>0.78987764441635422</c:v>
                </c:pt>
                <c:pt idx="3">
                  <c:v>0.68832167041980774</c:v>
                </c:pt>
                <c:pt idx="4">
                  <c:v>0.77979836120360169</c:v>
                </c:pt>
                <c:pt idx="5">
                  <c:v>0.75110398550894775</c:v>
                </c:pt>
                <c:pt idx="6">
                  <c:v>0.6945998697256206</c:v>
                </c:pt>
                <c:pt idx="7">
                  <c:v>0.76811443558117232</c:v>
                </c:pt>
                <c:pt idx="8">
                  <c:v>0.7951538527878157</c:v>
                </c:pt>
                <c:pt idx="9">
                  <c:v>0.71343947956636977</c:v>
                </c:pt>
                <c:pt idx="10">
                  <c:v>0.76403689018449139</c:v>
                </c:pt>
                <c:pt idx="11">
                  <c:v>0.74963993711518029</c:v>
                </c:pt>
                <c:pt idx="12">
                  <c:v>0.66402608126175688</c:v>
                </c:pt>
                <c:pt idx="13">
                  <c:v>0.65060011213612778</c:v>
                </c:pt>
                <c:pt idx="14">
                  <c:v>0.72435168395040128</c:v>
                </c:pt>
                <c:pt idx="15">
                  <c:v>0.75222638904598615</c:v>
                </c:pt>
                <c:pt idx="16">
                  <c:v>0.78197876752812767</c:v>
                </c:pt>
                <c:pt idx="17">
                  <c:v>0.78484144373756393</c:v>
                </c:pt>
                <c:pt idx="18">
                  <c:v>0.76279722556328111</c:v>
                </c:pt>
                <c:pt idx="19">
                  <c:v>0.7493441859171458</c:v>
                </c:pt>
                <c:pt idx="20">
                  <c:v>0.78600100927993644</c:v>
                </c:pt>
                <c:pt idx="21">
                  <c:v>0.74859573462966655</c:v>
                </c:pt>
                <c:pt idx="22">
                  <c:v>0.69404377729475086</c:v>
                </c:pt>
                <c:pt idx="23">
                  <c:v>0.68990106970670195</c:v>
                </c:pt>
                <c:pt idx="24">
                  <c:v>0.66653075289987951</c:v>
                </c:pt>
                <c:pt idx="25">
                  <c:v>0.64266907657018435</c:v>
                </c:pt>
                <c:pt idx="26">
                  <c:v>0.71979724088669861</c:v>
                </c:pt>
                <c:pt idx="27">
                  <c:v>0.73875170230675469</c:v>
                </c:pt>
                <c:pt idx="28">
                  <c:v>0.68043361493089749</c:v>
                </c:pt>
                <c:pt idx="29">
                  <c:v>0.77015595502077006</c:v>
                </c:pt>
                <c:pt idx="30">
                  <c:v>0.63669340685149245</c:v>
                </c:pt>
                <c:pt idx="31">
                  <c:v>0.61761149584954023</c:v>
                </c:pt>
                <c:pt idx="32">
                  <c:v>0.62849265449916203</c:v>
                </c:pt>
                <c:pt idx="33">
                  <c:v>0.59932960536228652</c:v>
                </c:pt>
                <c:pt idx="34">
                  <c:v>0.63663122545897055</c:v>
                </c:pt>
                <c:pt idx="35">
                  <c:v>0.64173894018327393</c:v>
                </c:pt>
                <c:pt idx="36">
                  <c:v>0.69540006646880115</c:v>
                </c:pt>
                <c:pt idx="37">
                  <c:v>0.71434946719578607</c:v>
                </c:pt>
                <c:pt idx="38">
                  <c:v>0.65900839913999876</c:v>
                </c:pt>
                <c:pt idx="39">
                  <c:v>0.58596669632121656</c:v>
                </c:pt>
                <c:pt idx="40">
                  <c:v>0.58989502576677788</c:v>
                </c:pt>
                <c:pt idx="41">
                  <c:v>0.64746604316359302</c:v>
                </c:pt>
                <c:pt idx="42">
                  <c:v>0.60856165904802817</c:v>
                </c:pt>
                <c:pt idx="43">
                  <c:v>0.61170264319674195</c:v>
                </c:pt>
                <c:pt idx="44">
                  <c:v>0.64713773829059806</c:v>
                </c:pt>
                <c:pt idx="45">
                  <c:v>0.65387897867239841</c:v>
                </c:pt>
                <c:pt idx="46">
                  <c:v>0.73009801702259458</c:v>
                </c:pt>
                <c:pt idx="47">
                  <c:v>0.78618003007006909</c:v>
                </c:pt>
                <c:pt idx="48">
                  <c:v>0.6602334577263631</c:v>
                </c:pt>
                <c:pt idx="49">
                  <c:v>0.7392126884604735</c:v>
                </c:pt>
                <c:pt idx="50">
                  <c:v>0.72696487618408301</c:v>
                </c:pt>
                <c:pt idx="51">
                  <c:v>0.69110162677831144</c:v>
                </c:pt>
                <c:pt idx="52">
                  <c:v>0.73424377309531852</c:v>
                </c:pt>
                <c:pt idx="53">
                  <c:v>0.75387845383764662</c:v>
                </c:pt>
                <c:pt idx="54">
                  <c:v>0.75132013961206823</c:v>
                </c:pt>
                <c:pt idx="55">
                  <c:v>0.80044034302857114</c:v>
                </c:pt>
                <c:pt idx="56">
                  <c:v>0.78368108466805542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520704"/>
        <c:axId val="189482112"/>
      </c:lineChart>
      <c:dateAx>
        <c:axId val="1045207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89482112"/>
        <c:crosses val="autoZero"/>
        <c:auto val="1"/>
        <c:lblOffset val="100"/>
        <c:baseTimeUnit val="months"/>
      </c:dateAx>
      <c:valAx>
        <c:axId val="189482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Доля,</a:t>
                </a:r>
                <a:r>
                  <a:rPr lang="ru-RU" baseline="0"/>
                  <a:t> %</a:t>
                </a:r>
                <a:endParaRPr lang="ru-RU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104520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торгов, трлн 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52275547538034"/>
          <c:y val="0.1668136410769174"/>
          <c:w val="0.86193241469816273"/>
          <c:h val="0.72609543598716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SPOT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Лист1!$A$6:$A$11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2015E</c:v>
                </c:pt>
              </c:strCache>
            </c:strRef>
          </c:cat>
          <c:val>
            <c:numRef>
              <c:f>Лист1!$B$6:$B$11</c:f>
              <c:numCache>
                <c:formatCode>_-* #,##0_р_._-;\-* #,##0_р_._-;_-* "-"??_р_._-;_-@_-</c:formatCode>
                <c:ptCount val="6"/>
                <c:pt idx="0">
                  <c:v>37.570761045350295</c:v>
                </c:pt>
                <c:pt idx="1">
                  <c:v>46.9112670186095</c:v>
                </c:pt>
                <c:pt idx="2">
                  <c:v>61.499317276983</c:v>
                </c:pt>
                <c:pt idx="3">
                  <c:v>57.296889115299706</c:v>
                </c:pt>
                <c:pt idx="4">
                  <c:v>77.797785812461413</c:v>
                </c:pt>
                <c:pt idx="5">
                  <c:v>87.204522802348464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SWAP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Лист1!$A$6:$A$11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2015E</c:v>
                </c:pt>
              </c:strCache>
            </c:strRef>
          </c:cat>
          <c:val>
            <c:numRef>
              <c:f>Лист1!$C$6:$C$11</c:f>
              <c:numCache>
                <c:formatCode>_-* #,##0_р_._-;\-* #,##0_р_._-;_-* "-"??_р_._-;_-@_-</c:formatCode>
                <c:ptCount val="6"/>
                <c:pt idx="0">
                  <c:v>41.948127870154501</c:v>
                </c:pt>
                <c:pt idx="1">
                  <c:v>39.922636495401797</c:v>
                </c:pt>
                <c:pt idx="2">
                  <c:v>55.436194338946997</c:v>
                </c:pt>
                <c:pt idx="3">
                  <c:v>98.719568642362404</c:v>
                </c:pt>
                <c:pt idx="4">
                  <c:v>150.74825001099612</c:v>
                </c:pt>
                <c:pt idx="5">
                  <c:v>185.80829815560858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06935808"/>
        <c:axId val="189484992"/>
      </c:barChart>
      <c:catAx>
        <c:axId val="10693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484992"/>
        <c:crosses val="autoZero"/>
        <c:auto val="1"/>
        <c:lblAlgn val="ctr"/>
        <c:lblOffset val="100"/>
        <c:noMultiLvlLbl val="0"/>
      </c:catAx>
      <c:valAx>
        <c:axId val="18948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3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706075972726195E-2"/>
          <c:y val="0.17003550531422434"/>
          <c:w val="0.49130934604253002"/>
          <c:h val="0.12905147273257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Структура оборота 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по валютным парам (</a:t>
            </a:r>
            <a:r>
              <a:rPr lang="en-US" sz="1400" dirty="0" smtClean="0">
                <a:solidFill>
                  <a:schemeClr val="tx2">
                    <a:lumMod val="2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-е</a:t>
            </a:r>
            <a:r>
              <a:rPr lang="ru-RU" sz="1400" baseline="0" dirty="0" smtClean="0">
                <a:solidFill>
                  <a:schemeClr val="tx2">
                    <a:lumMod val="25000"/>
                  </a:schemeClr>
                </a:solidFill>
              </a:rPr>
              <a:t> полугодие</a:t>
            </a:r>
            <a:r>
              <a:rPr lang="en-US" sz="1400" baseline="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2015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265702620343772"/>
          <c:y val="0.31774723443426922"/>
          <c:w val="0.41876721038932185"/>
          <c:h val="0.670027536622915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8102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2118484850889581E-2"/>
                  <c:y val="-0.2237183963686574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863497309822688E-2"/>
                  <c:y val="3.622057866586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Структура!$B$39:$B$41</c:f>
              <c:strCache>
                <c:ptCount val="3"/>
                <c:pt idx="0">
                  <c:v>USD/RUB</c:v>
                </c:pt>
                <c:pt idx="1">
                  <c:v>EUR/RUB</c:v>
                </c:pt>
                <c:pt idx="2">
                  <c:v>Другие</c:v>
                </c:pt>
              </c:strCache>
            </c:strRef>
          </c:cat>
          <c:val>
            <c:numRef>
              <c:f>Структура!$C$39:$C$41</c:f>
              <c:numCache>
                <c:formatCode>0.0%</c:formatCode>
                <c:ptCount val="3"/>
                <c:pt idx="0">
                  <c:v>0.8334628310050759</c:v>
                </c:pt>
                <c:pt idx="1">
                  <c:v>0.13655630459613355</c:v>
                </c:pt>
                <c:pt idx="2">
                  <c:v>2.9980864398790552E-2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260667465519716"/>
          <c:y val="0.34339993968924093"/>
          <c:w val="0.26920867919437524"/>
          <c:h val="0.42983954163823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Структура оборота по типам </a:t>
            </a:r>
            <a:r>
              <a:rPr lang="ru-RU" sz="1400" b="0" i="0" u="none" strike="noStrike" kern="1200" spc="0" baseline="0" dirty="0" smtClean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участников (1-е полугодие 2015)</a:t>
            </a:r>
            <a:endParaRPr lang="ru-RU" sz="1400" b="0" i="0" u="none" strike="noStrike" kern="1200" spc="0" baseline="0" dirty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02259706992723"/>
          <c:y val="0.23342009332166813"/>
          <c:w val="0.45712133175678893"/>
          <c:h val="0.671959025955088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8102E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5085928607513205"/>
                  <c:y val="-0.199074438611840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716459177491807E-2"/>
                  <c:y val="1.38888888888889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745380492314275E-3"/>
                  <c:y val="4.62959317585301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Нерезы!$H$15:$H$17</c:f>
              <c:strCache>
                <c:ptCount val="3"/>
                <c:pt idx="0">
                  <c:v>Российские банки</c:v>
                </c:pt>
                <c:pt idx="1">
                  <c:v>Банки со 100% иностранным капиталом</c:v>
                </c:pt>
                <c:pt idx="2">
                  <c:v>Брокеры</c:v>
                </c:pt>
              </c:strCache>
            </c:strRef>
          </c:cat>
          <c:val>
            <c:numRef>
              <c:f>Нерезы!$I$15:$I$17</c:f>
              <c:numCache>
                <c:formatCode>0.0%</c:formatCode>
                <c:ptCount val="3"/>
                <c:pt idx="0">
                  <c:v>0.75523419375846068</c:v>
                </c:pt>
                <c:pt idx="1">
                  <c:v>0.16564598843767087</c:v>
                </c:pt>
                <c:pt idx="2">
                  <c:v>7.9119817803868342E-2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37443638337878"/>
          <c:y val="0.3141083406240886"/>
          <c:w val="0.4093489088214517"/>
          <c:h val="0.65940799066783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lang="ru-RU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>
                <a:solidFill>
                  <a:schemeClr val="tx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b="0" i="0" u="none" strike="noStrike" kern="1200" spc="0" baseline="0">
                <a:solidFill>
                  <a:schemeClr val="tx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валютного рынка по спот и своп операциям, %</a:t>
            </a:r>
          </a:p>
        </c:rich>
      </c:tx>
      <c:layout>
        <c:manualLayout>
          <c:xMode val="edge"/>
          <c:yMode val="edge"/>
          <c:x val="0.11634842717280924"/>
          <c:y val="2.88778305648992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9931972789115985E-2"/>
          <c:y val="0.23965441819772629"/>
          <c:w val="0.94013605442176851"/>
          <c:h val="0.6609342582177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Структура!$J$3</c:f>
              <c:strCache>
                <c:ptCount val="1"/>
                <c:pt idx="0">
                  <c:v>СПОТ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Структура!$K$2:$S$2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1H 2015</c:v>
                </c:pt>
              </c:strCache>
            </c:strRef>
          </c:cat>
          <c:val>
            <c:numRef>
              <c:f>Структура!$K$3:$S$3</c:f>
              <c:numCache>
                <c:formatCode>General</c:formatCode>
                <c:ptCount val="9"/>
                <c:pt idx="0">
                  <c:v>60</c:v>
                </c:pt>
                <c:pt idx="1">
                  <c:v>54</c:v>
                </c:pt>
                <c:pt idx="2">
                  <c:v>39</c:v>
                </c:pt>
                <c:pt idx="3">
                  <c:v>47</c:v>
                </c:pt>
                <c:pt idx="4">
                  <c:v>54</c:v>
                </c:pt>
                <c:pt idx="5" formatCode="0">
                  <c:v>52.6</c:v>
                </c:pt>
                <c:pt idx="6" formatCode="0">
                  <c:v>36.799999999999997</c:v>
                </c:pt>
                <c:pt idx="7" formatCode="0">
                  <c:v>33.630000000000003</c:v>
                </c:pt>
                <c:pt idx="8" formatCode="0">
                  <c:v>33.080787338272728</c:v>
                </c:pt>
              </c:numCache>
            </c:numRef>
          </c:val>
        </c:ser>
        <c:ser>
          <c:idx val="1"/>
          <c:order val="1"/>
          <c:tx>
            <c:strRef>
              <c:f>Структура!$J$4</c:f>
              <c:strCache>
                <c:ptCount val="1"/>
                <c:pt idx="0">
                  <c:v>СВОП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Структура!$K$2:$S$2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1H 2015</c:v>
                </c:pt>
              </c:strCache>
            </c:strRef>
          </c:cat>
          <c:val>
            <c:numRef>
              <c:f>Структура!$K$4:$S$4</c:f>
              <c:numCache>
                <c:formatCode>General</c:formatCode>
                <c:ptCount val="9"/>
                <c:pt idx="0">
                  <c:v>40</c:v>
                </c:pt>
                <c:pt idx="1">
                  <c:v>46</c:v>
                </c:pt>
                <c:pt idx="2">
                  <c:v>61</c:v>
                </c:pt>
                <c:pt idx="3">
                  <c:v>53</c:v>
                </c:pt>
                <c:pt idx="4">
                  <c:v>46</c:v>
                </c:pt>
                <c:pt idx="5" formatCode="0">
                  <c:v>47.4</c:v>
                </c:pt>
                <c:pt idx="6" formatCode="0">
                  <c:v>63.2</c:v>
                </c:pt>
                <c:pt idx="7" formatCode="0">
                  <c:v>66.365265740366496</c:v>
                </c:pt>
                <c:pt idx="8" formatCode="0">
                  <c:v>66.919212661727258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00"/>
        <c:axId val="107110912"/>
        <c:axId val="190060736"/>
      </c:barChart>
      <c:catAx>
        <c:axId val="10711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060736"/>
        <c:crosses val="autoZero"/>
        <c:auto val="1"/>
        <c:lblAlgn val="ctr"/>
        <c:lblOffset val="100"/>
        <c:noMultiLvlLbl val="0"/>
      </c:catAx>
      <c:valAx>
        <c:axId val="190060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11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636140818661477"/>
          <c:y val="0.23314592941938023"/>
          <c:w val="0.51180594943641733"/>
          <c:h val="7.1757592800899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solidFill>
                  <a:schemeClr val="tx2">
                    <a:lumMod val="25000"/>
                  </a:schemeClr>
                </a:solidFill>
              </a:defRPr>
            </a:pPr>
            <a:r>
              <a:rPr lang="en-US" sz="1400" b="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1H</a:t>
            </a:r>
            <a:r>
              <a:rPr lang="ru-RU" sz="1400" b="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20</a:t>
            </a:r>
            <a:r>
              <a:rPr lang="en-US" sz="1400" b="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1</a:t>
            </a:r>
            <a:r>
              <a:rPr lang="ru-RU" sz="1400" b="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4</a:t>
            </a:r>
          </a:p>
          <a:p>
            <a:pPr>
              <a:defRPr sz="1400" b="0">
                <a:solidFill>
                  <a:schemeClr val="tx2">
                    <a:lumMod val="25000"/>
                  </a:schemeClr>
                </a:solidFill>
              </a:defRPr>
            </a:pPr>
            <a:r>
              <a:rPr lang="en-US" sz="1400" b="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&gt;</a:t>
            </a:r>
            <a:r>
              <a:rPr lang="ru-RU" sz="1400" b="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3500 активных клиентов</a:t>
            </a:r>
          </a:p>
        </c:rich>
      </c:tx>
      <c:layout>
        <c:manualLayout>
          <c:xMode val="edge"/>
          <c:yMode val="edge"/>
          <c:x val="0.13698074519854248"/>
          <c:y val="6.42109385725725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698158859367048"/>
          <c:y val="0.23043598488339939"/>
          <c:w val="0.40641964258184105"/>
          <c:h val="0.6971857251810721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17261078856537582"/>
          <c:y val="0.34383265797115992"/>
          <c:w val="0.27224114571147179"/>
          <c:h val="0.4643644847781961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 eaLnBrk="1" latinLnBrk="0" hangingPunct="1">
              <a:defRPr lang="en-US" sz="1400" b="0" i="0" u="none" strike="noStrike" kern="1200" baseline="0" dirty="0" smtClean="0">
                <a:solidFill>
                  <a:schemeClr val="tx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baseline="0" dirty="0" smtClean="0">
                <a:solidFill>
                  <a:schemeClr val="tx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1H 2015</a:t>
            </a:r>
          </a:p>
          <a:p>
            <a:pPr algn="ctr" rtl="0" eaLnBrk="1" latinLnBrk="0" hangingPunct="1">
              <a:defRPr lang="en-US" sz="1400" b="0" i="0" u="none" strike="noStrike" kern="1200" baseline="0" dirty="0" smtClean="0">
                <a:solidFill>
                  <a:schemeClr val="tx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baseline="0" dirty="0" smtClean="0">
                <a:solidFill>
                  <a:schemeClr val="tx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&gt;11 000 активных клиентов</a:t>
            </a:r>
          </a:p>
        </c:rich>
      </c:tx>
      <c:layout>
        <c:manualLayout>
          <c:xMode val="edge"/>
          <c:yMode val="edge"/>
          <c:x val="0.1155650929899857"/>
          <c:y val="6.8827040897894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8687686571367422"/>
          <c:y val="0.18491509073517576"/>
          <c:w val="0.40915593705293274"/>
          <c:h val="0.61514167802493491"/>
        </c:manualLayout>
      </c:layout>
      <c:pieChart>
        <c:varyColors val="1"/>
        <c:ser>
          <c:idx val="0"/>
          <c:order val="0"/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explosion val="11"/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explosion val="16"/>
          </c:dPt>
          <c:dPt>
            <c:idx val="3"/>
            <c:bubble3D val="0"/>
            <c:spPr>
              <a:solidFill>
                <a:srgbClr val="CF7F7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C8102E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33654376893872E-2"/>
                  <c:y val="3.42587273500776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632883872348576E-3"/>
                  <c:y val="2.28396031877216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04134139884875"/>
                  <c:y val="-0.21789584355125854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'DMA клиенты'!$A$33:$A$37</c:f>
              <c:strCache>
                <c:ptCount val="5"/>
                <c:pt idx="0">
                  <c:v>УК</c:v>
                </c:pt>
                <c:pt idx="1">
                  <c:v>ФизЛица</c:v>
                </c:pt>
                <c:pt idx="2">
                  <c:v>ФизЛица нерез</c:v>
                </c:pt>
                <c:pt idx="3">
                  <c:v>ЮрЛица</c:v>
                </c:pt>
                <c:pt idx="4">
                  <c:v>ЮрЛица нерез</c:v>
                </c:pt>
              </c:strCache>
            </c:strRef>
          </c:cat>
          <c:val>
            <c:numRef>
              <c:f>'DMA клиенты'!$B$33:$B$37</c:f>
              <c:numCache>
                <c:formatCode>_-* #,##0_р_._-;\-* #,##0_р_._-;_-* "-"??_р_._-;_-@_-</c:formatCode>
                <c:ptCount val="5"/>
                <c:pt idx="0">
                  <c:v>4626.7961395800003</c:v>
                </c:pt>
                <c:pt idx="1">
                  <c:v>1217646.6888016602</c:v>
                </c:pt>
                <c:pt idx="2">
                  <c:v>580.21560750000003</c:v>
                </c:pt>
                <c:pt idx="3">
                  <c:v>171397.41608142998</c:v>
                </c:pt>
                <c:pt idx="4">
                  <c:v>7513620.4994554194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2801324727112975"/>
          <c:y val="0.3422461867380589"/>
          <c:w val="0.33767857344012259"/>
          <c:h val="0.34280913231863125"/>
        </c:manualLayout>
      </c:layout>
      <c:overlay val="0"/>
      <c:txPr>
        <a:bodyPr/>
        <a:lstStyle/>
        <a:p>
          <a:pPr rtl="0">
            <a:defRPr sz="1400" b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16DE0-060A-4B54-9CD3-EAA8E52E5B8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1CB0011-DBCE-4E82-91E0-26C324098D26}">
      <dgm:prSet phldrT="[Текст]" custT="1"/>
      <dgm:spPr/>
      <dgm:t>
        <a:bodyPr anchor="b"/>
        <a:lstStyle/>
        <a:p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HFT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71406-A929-40C5-ADFB-4BE655E3E8FA}" type="parTrans" cxnId="{F6AE5525-8637-4BC0-AC1C-EBE4BB95DE5A}">
      <dgm:prSet/>
      <dgm:spPr/>
      <dgm:t>
        <a:bodyPr/>
        <a:lstStyle/>
        <a:p>
          <a:endParaRPr lang="ru-RU"/>
        </a:p>
      </dgm:t>
    </dgm:pt>
    <dgm:pt modelId="{BF21BF8F-0F27-4F3E-90A1-C6BB1D9F7D61}" type="sibTrans" cxnId="{F6AE5525-8637-4BC0-AC1C-EBE4BB95DE5A}">
      <dgm:prSet/>
      <dgm:spPr/>
      <dgm:t>
        <a:bodyPr/>
        <a:lstStyle/>
        <a:p>
          <a:endParaRPr lang="ru-RU"/>
        </a:p>
      </dgm:t>
    </dgm:pt>
    <dgm:pt modelId="{D74822E8-9F9A-46E6-A9AE-141801AF1F63}">
      <dgm:prSet phldrT="[Текст]" custT="1"/>
      <dgm:spPr/>
      <dgm:t>
        <a:bodyPr anchor="b"/>
        <a:lstStyle/>
        <a:p>
          <a:r>
            <a:rPr lang="ru-RU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скальперы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456A8-3579-4634-9F5C-D8515699074E}" type="parTrans" cxnId="{49D43473-FEFA-44B8-9E25-B235B0B2DAC6}">
      <dgm:prSet/>
      <dgm:spPr/>
      <dgm:t>
        <a:bodyPr/>
        <a:lstStyle/>
        <a:p>
          <a:endParaRPr lang="ru-RU"/>
        </a:p>
      </dgm:t>
    </dgm:pt>
    <dgm:pt modelId="{616F6F67-AA5F-47C0-A09C-60D918170D80}" type="sibTrans" cxnId="{49D43473-FEFA-44B8-9E25-B235B0B2DAC6}">
      <dgm:prSet/>
      <dgm:spPr/>
      <dgm:t>
        <a:bodyPr/>
        <a:lstStyle/>
        <a:p>
          <a:endParaRPr lang="ru-RU"/>
        </a:p>
      </dgm:t>
    </dgm:pt>
    <dgm:pt modelId="{F2EF082D-DF04-466A-8423-8FA8322C797B}">
      <dgm:prSet phldrT="[Текст]" custT="1"/>
      <dgm:spPr/>
      <dgm:t>
        <a:bodyPr anchor="b"/>
        <a:lstStyle/>
        <a:p>
          <a:r>
            <a:rPr lang="ru-R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спекулянты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F290A-EC73-4116-8DEC-DB81068586AF}" type="parTrans" cxnId="{316B7408-EBAF-4651-9195-448ADEF3374C}">
      <dgm:prSet/>
      <dgm:spPr/>
      <dgm:t>
        <a:bodyPr/>
        <a:lstStyle/>
        <a:p>
          <a:endParaRPr lang="ru-RU"/>
        </a:p>
      </dgm:t>
    </dgm:pt>
    <dgm:pt modelId="{C5C3950C-06F6-4783-9AFF-E1E4F05A2F1B}" type="sibTrans" cxnId="{316B7408-EBAF-4651-9195-448ADEF3374C}">
      <dgm:prSet/>
      <dgm:spPr/>
      <dgm:t>
        <a:bodyPr/>
        <a:lstStyle/>
        <a:p>
          <a:endParaRPr lang="ru-RU"/>
        </a:p>
      </dgm:t>
    </dgm:pt>
    <dgm:pt modelId="{4D6C2116-0A2D-4CEC-BDB3-384487E11DE0}">
      <dgm:prSet phldrT="[Текст]" custT="1"/>
      <dgm:spPr/>
      <dgm:t>
        <a:bodyPr anchor="b"/>
        <a:lstStyle/>
        <a:p>
          <a:r>
            <a:rPr lang="ru-RU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инвесторы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D3477-4C70-4F13-855D-1D46CAED81C1}" type="parTrans" cxnId="{EAC9A099-DB55-44CC-9810-73B395EB62CA}">
      <dgm:prSet/>
      <dgm:spPr/>
      <dgm:t>
        <a:bodyPr/>
        <a:lstStyle/>
        <a:p>
          <a:endParaRPr lang="ru-RU"/>
        </a:p>
      </dgm:t>
    </dgm:pt>
    <dgm:pt modelId="{4410BD6B-85C2-4584-9114-3BA1AF35BB95}" type="sibTrans" cxnId="{EAC9A099-DB55-44CC-9810-73B395EB62CA}">
      <dgm:prSet/>
      <dgm:spPr/>
      <dgm:t>
        <a:bodyPr/>
        <a:lstStyle/>
        <a:p>
          <a:endParaRPr lang="ru-RU"/>
        </a:p>
      </dgm:t>
    </dgm:pt>
    <dgm:pt modelId="{A82639BD-32AA-4B92-BEE5-8EDF01E01D8D}" type="pres">
      <dgm:prSet presAssocID="{00F16DE0-060A-4B54-9CD3-EAA8E52E5B8A}" presName="Name0" presStyleCnt="0">
        <dgm:presLayoutVars>
          <dgm:dir/>
          <dgm:animLvl val="lvl"/>
          <dgm:resizeHandles val="exact"/>
        </dgm:presLayoutVars>
      </dgm:prSet>
      <dgm:spPr/>
    </dgm:pt>
    <dgm:pt modelId="{5D9A8D8A-D4D4-4442-BF24-C63D7167932F}" type="pres">
      <dgm:prSet presAssocID="{21CB0011-DBCE-4E82-91E0-26C324098D26}" presName="Name8" presStyleCnt="0"/>
      <dgm:spPr/>
    </dgm:pt>
    <dgm:pt modelId="{57049F35-2408-4AD6-A6F1-B978518C76DB}" type="pres">
      <dgm:prSet presAssocID="{21CB0011-DBCE-4E82-91E0-26C324098D26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B246F-A30D-48E6-975D-0C76A44AA914}" type="pres">
      <dgm:prSet presAssocID="{21CB0011-DBCE-4E82-91E0-26C324098D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68CAC-5A3F-4E45-A954-D8682303D530}" type="pres">
      <dgm:prSet presAssocID="{D74822E8-9F9A-46E6-A9AE-141801AF1F63}" presName="Name8" presStyleCnt="0"/>
      <dgm:spPr/>
    </dgm:pt>
    <dgm:pt modelId="{929A4482-4F5B-44EB-B205-3E33D8C04807}" type="pres">
      <dgm:prSet presAssocID="{D74822E8-9F9A-46E6-A9AE-141801AF1F6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057C0-592B-48C5-88B7-BCC2CDBABD72}" type="pres">
      <dgm:prSet presAssocID="{D74822E8-9F9A-46E6-A9AE-141801AF1F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D6940-DDBE-42D4-8856-99E3A12E4CF1}" type="pres">
      <dgm:prSet presAssocID="{F2EF082D-DF04-466A-8423-8FA8322C797B}" presName="Name8" presStyleCnt="0"/>
      <dgm:spPr/>
    </dgm:pt>
    <dgm:pt modelId="{7F64FB36-0274-4CE9-869A-C3DB2D50406D}" type="pres">
      <dgm:prSet presAssocID="{F2EF082D-DF04-466A-8423-8FA8322C797B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7A940-ED65-4F42-AE6D-2D9311A04AF4}" type="pres">
      <dgm:prSet presAssocID="{F2EF082D-DF04-466A-8423-8FA8322C79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B97C6-189A-4AD2-B7CC-743ADCFA7432}" type="pres">
      <dgm:prSet presAssocID="{4D6C2116-0A2D-4CEC-BDB3-384487E11DE0}" presName="Name8" presStyleCnt="0"/>
      <dgm:spPr/>
    </dgm:pt>
    <dgm:pt modelId="{F414A919-DCE8-4D6D-BCE9-14C6F58BE81F}" type="pres">
      <dgm:prSet presAssocID="{4D6C2116-0A2D-4CEC-BDB3-384487E11DE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328A1-CC4A-4860-ADB8-460F16E714AD}" type="pres">
      <dgm:prSet presAssocID="{4D6C2116-0A2D-4CEC-BDB3-384487E11D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5D893-6299-4E4D-B323-3FC2DF7FD17C}" type="presOf" srcId="{00F16DE0-060A-4B54-9CD3-EAA8E52E5B8A}" destId="{A82639BD-32AA-4B92-BEE5-8EDF01E01D8D}" srcOrd="0" destOrd="0" presId="urn:microsoft.com/office/officeart/2005/8/layout/pyramid1"/>
    <dgm:cxn modelId="{AFDFF1DA-A013-4CCB-A24D-50A46C66D65E}" type="presOf" srcId="{21CB0011-DBCE-4E82-91E0-26C324098D26}" destId="{57049F35-2408-4AD6-A6F1-B978518C76DB}" srcOrd="0" destOrd="0" presId="urn:microsoft.com/office/officeart/2005/8/layout/pyramid1"/>
    <dgm:cxn modelId="{7600D301-799F-4E18-9FA5-3E1522A3FBC7}" type="presOf" srcId="{D74822E8-9F9A-46E6-A9AE-141801AF1F63}" destId="{929A4482-4F5B-44EB-B205-3E33D8C04807}" srcOrd="0" destOrd="0" presId="urn:microsoft.com/office/officeart/2005/8/layout/pyramid1"/>
    <dgm:cxn modelId="{EAC9A099-DB55-44CC-9810-73B395EB62CA}" srcId="{00F16DE0-060A-4B54-9CD3-EAA8E52E5B8A}" destId="{4D6C2116-0A2D-4CEC-BDB3-384487E11DE0}" srcOrd="3" destOrd="0" parTransId="{682D3477-4C70-4F13-855D-1D46CAED81C1}" sibTransId="{4410BD6B-85C2-4584-9114-3BA1AF35BB95}"/>
    <dgm:cxn modelId="{98AA1EB2-A6FD-4804-BAF1-D1CCF8B40B74}" type="presOf" srcId="{F2EF082D-DF04-466A-8423-8FA8322C797B}" destId="{CB77A940-ED65-4F42-AE6D-2D9311A04AF4}" srcOrd="1" destOrd="0" presId="urn:microsoft.com/office/officeart/2005/8/layout/pyramid1"/>
    <dgm:cxn modelId="{F6AE5525-8637-4BC0-AC1C-EBE4BB95DE5A}" srcId="{00F16DE0-060A-4B54-9CD3-EAA8E52E5B8A}" destId="{21CB0011-DBCE-4E82-91E0-26C324098D26}" srcOrd="0" destOrd="0" parTransId="{CD471406-A929-40C5-ADFB-4BE655E3E8FA}" sibTransId="{BF21BF8F-0F27-4F3E-90A1-C6BB1D9F7D61}"/>
    <dgm:cxn modelId="{49D43473-FEFA-44B8-9E25-B235B0B2DAC6}" srcId="{00F16DE0-060A-4B54-9CD3-EAA8E52E5B8A}" destId="{D74822E8-9F9A-46E6-A9AE-141801AF1F63}" srcOrd="1" destOrd="0" parTransId="{354456A8-3579-4634-9F5C-D8515699074E}" sibTransId="{616F6F67-AA5F-47C0-A09C-60D918170D80}"/>
    <dgm:cxn modelId="{E5FB52ED-3C44-48D8-ACBA-408FD1B95F3C}" type="presOf" srcId="{4D6C2116-0A2D-4CEC-BDB3-384487E11DE0}" destId="{F414A919-DCE8-4D6D-BCE9-14C6F58BE81F}" srcOrd="0" destOrd="0" presId="urn:microsoft.com/office/officeart/2005/8/layout/pyramid1"/>
    <dgm:cxn modelId="{332B674B-1CF4-4CB0-AAE3-7871DFF333DD}" type="presOf" srcId="{21CB0011-DBCE-4E82-91E0-26C324098D26}" destId="{AE8B246F-A30D-48E6-975D-0C76A44AA914}" srcOrd="1" destOrd="0" presId="urn:microsoft.com/office/officeart/2005/8/layout/pyramid1"/>
    <dgm:cxn modelId="{316B7408-EBAF-4651-9195-448ADEF3374C}" srcId="{00F16DE0-060A-4B54-9CD3-EAA8E52E5B8A}" destId="{F2EF082D-DF04-466A-8423-8FA8322C797B}" srcOrd="2" destOrd="0" parTransId="{74BF290A-EC73-4116-8DEC-DB81068586AF}" sibTransId="{C5C3950C-06F6-4783-9AFF-E1E4F05A2F1B}"/>
    <dgm:cxn modelId="{EFD6428E-8AED-4E09-9F5B-D7B769FEE548}" type="presOf" srcId="{D74822E8-9F9A-46E6-A9AE-141801AF1F63}" destId="{BF3057C0-592B-48C5-88B7-BCC2CDBABD72}" srcOrd="1" destOrd="0" presId="urn:microsoft.com/office/officeart/2005/8/layout/pyramid1"/>
    <dgm:cxn modelId="{F633213E-1CE5-45A9-9CA9-41D8AE3566DD}" type="presOf" srcId="{4D6C2116-0A2D-4CEC-BDB3-384487E11DE0}" destId="{E1D328A1-CC4A-4860-ADB8-460F16E714AD}" srcOrd="1" destOrd="0" presId="urn:microsoft.com/office/officeart/2005/8/layout/pyramid1"/>
    <dgm:cxn modelId="{A2371EE7-7B5D-4C0D-883C-6CE85D29307A}" type="presOf" srcId="{F2EF082D-DF04-466A-8423-8FA8322C797B}" destId="{7F64FB36-0274-4CE9-869A-C3DB2D50406D}" srcOrd="0" destOrd="0" presId="urn:microsoft.com/office/officeart/2005/8/layout/pyramid1"/>
    <dgm:cxn modelId="{77201BE4-E045-4C3A-8859-5E2B5B2116FF}" type="presParOf" srcId="{A82639BD-32AA-4B92-BEE5-8EDF01E01D8D}" destId="{5D9A8D8A-D4D4-4442-BF24-C63D7167932F}" srcOrd="0" destOrd="0" presId="urn:microsoft.com/office/officeart/2005/8/layout/pyramid1"/>
    <dgm:cxn modelId="{610E0BBE-C6A9-4FCB-859F-AED1C56957AF}" type="presParOf" srcId="{5D9A8D8A-D4D4-4442-BF24-C63D7167932F}" destId="{57049F35-2408-4AD6-A6F1-B978518C76DB}" srcOrd="0" destOrd="0" presId="urn:microsoft.com/office/officeart/2005/8/layout/pyramid1"/>
    <dgm:cxn modelId="{12D78F17-E800-4E9A-958A-1642D1E041CB}" type="presParOf" srcId="{5D9A8D8A-D4D4-4442-BF24-C63D7167932F}" destId="{AE8B246F-A30D-48E6-975D-0C76A44AA914}" srcOrd="1" destOrd="0" presId="urn:microsoft.com/office/officeart/2005/8/layout/pyramid1"/>
    <dgm:cxn modelId="{D78FBA30-035C-487C-89A6-C7247CB660C6}" type="presParOf" srcId="{A82639BD-32AA-4B92-BEE5-8EDF01E01D8D}" destId="{F4068CAC-5A3F-4E45-A954-D8682303D530}" srcOrd="1" destOrd="0" presId="urn:microsoft.com/office/officeart/2005/8/layout/pyramid1"/>
    <dgm:cxn modelId="{FA6DA1C3-6A79-4162-BF01-69BC19090141}" type="presParOf" srcId="{F4068CAC-5A3F-4E45-A954-D8682303D530}" destId="{929A4482-4F5B-44EB-B205-3E33D8C04807}" srcOrd="0" destOrd="0" presId="urn:microsoft.com/office/officeart/2005/8/layout/pyramid1"/>
    <dgm:cxn modelId="{6CE55FB6-B875-48F9-84E3-EE62BFD17DCD}" type="presParOf" srcId="{F4068CAC-5A3F-4E45-A954-D8682303D530}" destId="{BF3057C0-592B-48C5-88B7-BCC2CDBABD72}" srcOrd="1" destOrd="0" presId="urn:microsoft.com/office/officeart/2005/8/layout/pyramid1"/>
    <dgm:cxn modelId="{11AA82DA-02FA-4BC0-A68A-068EFE547C68}" type="presParOf" srcId="{A82639BD-32AA-4B92-BEE5-8EDF01E01D8D}" destId="{C16D6940-DDBE-42D4-8856-99E3A12E4CF1}" srcOrd="2" destOrd="0" presId="urn:microsoft.com/office/officeart/2005/8/layout/pyramid1"/>
    <dgm:cxn modelId="{7436C57D-8EEF-4100-9A07-E2323CA755A4}" type="presParOf" srcId="{C16D6940-DDBE-42D4-8856-99E3A12E4CF1}" destId="{7F64FB36-0274-4CE9-869A-C3DB2D50406D}" srcOrd="0" destOrd="0" presId="urn:microsoft.com/office/officeart/2005/8/layout/pyramid1"/>
    <dgm:cxn modelId="{F018CFCC-7381-42B7-88C1-37B992C0D7BA}" type="presParOf" srcId="{C16D6940-DDBE-42D4-8856-99E3A12E4CF1}" destId="{CB77A940-ED65-4F42-AE6D-2D9311A04AF4}" srcOrd="1" destOrd="0" presId="urn:microsoft.com/office/officeart/2005/8/layout/pyramid1"/>
    <dgm:cxn modelId="{60D3D1F5-5CA3-4F01-8804-0B211E2B70F1}" type="presParOf" srcId="{A82639BD-32AA-4B92-BEE5-8EDF01E01D8D}" destId="{593B97C6-189A-4AD2-B7CC-743ADCFA7432}" srcOrd="3" destOrd="0" presId="urn:microsoft.com/office/officeart/2005/8/layout/pyramid1"/>
    <dgm:cxn modelId="{4A155CA9-1D02-471C-9651-5A8A54B448C6}" type="presParOf" srcId="{593B97C6-189A-4AD2-B7CC-743ADCFA7432}" destId="{F414A919-DCE8-4D6D-BCE9-14C6F58BE81F}" srcOrd="0" destOrd="0" presId="urn:microsoft.com/office/officeart/2005/8/layout/pyramid1"/>
    <dgm:cxn modelId="{026CDFB2-6F0E-4A07-8C2C-B690914BC57E}" type="presParOf" srcId="{593B97C6-189A-4AD2-B7CC-743ADCFA7432}" destId="{E1D328A1-CC4A-4860-ADB8-460F16E714A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08432-0106-48C4-9B5A-F335954545C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D1ED5C-D6D5-4899-9968-C7C14755CE6E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Обычное подключение (</a:t>
          </a:r>
          <a:r>
            <a:rPr lang="en-US" b="1" dirty="0" smtClean="0">
              <a:solidFill>
                <a:schemeClr val="bg1"/>
              </a:solidFill>
            </a:rPr>
            <a:t>Quick+ </a:t>
          </a:r>
          <a:r>
            <a:rPr lang="ru-RU" b="1" dirty="0" smtClean="0">
              <a:solidFill>
                <a:schemeClr val="bg1"/>
              </a:solidFill>
            </a:rPr>
            <a:t>Интернет)</a:t>
          </a:r>
          <a:endParaRPr lang="ru-RU" b="1" dirty="0">
            <a:solidFill>
              <a:schemeClr val="bg1"/>
            </a:solidFill>
          </a:endParaRPr>
        </a:p>
      </dgm:t>
    </dgm:pt>
    <dgm:pt modelId="{0B0CAD50-A9F0-4C1D-A70F-42E62D72D985}" type="parTrans" cxnId="{CA471EA7-6B46-4A45-A092-9E127615EDA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FD393F0F-31BB-4488-B4EC-A8A389AD2AEF}" type="sibTrans" cxnId="{CA471EA7-6B46-4A45-A092-9E127615EDA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2A09FF2-32DB-4935-86DD-20207708F334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Плаза 2 + Интернет </a:t>
          </a:r>
          <a:endParaRPr lang="ru-RU" b="1" dirty="0">
            <a:solidFill>
              <a:schemeClr val="bg1"/>
            </a:solidFill>
          </a:endParaRPr>
        </a:p>
      </dgm:t>
    </dgm:pt>
    <dgm:pt modelId="{07E17122-105C-4EEF-9F2C-B05392A25126}" type="parTrans" cxnId="{5B1F0686-FCE0-41AA-9FE4-C552DED5F91F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25F03209-3805-473A-B7A4-462E0FD17BC0}" type="sibTrans" cxnId="{5B1F0686-FCE0-41AA-9FE4-C552DED5F91F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2B54AD2D-231C-47FD-A6C1-BDC060221B49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Плаза 2 + ВМ</a:t>
          </a:r>
          <a:endParaRPr lang="ru-RU" b="1" dirty="0">
            <a:solidFill>
              <a:schemeClr val="bg1"/>
            </a:solidFill>
          </a:endParaRPr>
        </a:p>
      </dgm:t>
    </dgm:pt>
    <dgm:pt modelId="{626B559B-BCEB-4DD4-8626-2781E35043FB}" type="parTrans" cxnId="{31C6DA83-70AF-4CEE-8DBF-1E6042A86ABF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2EA0A1F0-7D6C-4B6D-BDF9-80337E3150A4}" type="sibTrans" cxnId="{31C6DA83-70AF-4CEE-8DBF-1E6042A86ABF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5303D67-893B-4CEA-A9EE-02FAED2DF770}">
      <dgm:prSet phldrT="[Текст]"/>
      <dgm:spPr>
        <a:solidFill>
          <a:srgbClr val="C00000"/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Colo</a:t>
          </a:r>
          <a:r>
            <a:rPr lang="en-US" b="1" dirty="0" smtClean="0">
              <a:solidFill>
                <a:schemeClr val="bg1"/>
              </a:solidFill>
            </a:rPr>
            <a:t> + </a:t>
          </a:r>
          <a:r>
            <a:rPr lang="ru-RU" b="1" dirty="0" smtClean="0">
              <a:solidFill>
                <a:schemeClr val="bg1"/>
              </a:solidFill>
            </a:rPr>
            <a:t>Плаза 2 на отдельном </a:t>
          </a:r>
          <a:r>
            <a:rPr lang="en-US" b="1" dirty="0" smtClean="0">
              <a:solidFill>
                <a:schemeClr val="bg1"/>
              </a:solidFill>
            </a:rPr>
            <a:t>c</a:t>
          </a:r>
          <a:r>
            <a:rPr lang="ru-RU" b="1" dirty="0" err="1" smtClean="0">
              <a:solidFill>
                <a:schemeClr val="bg1"/>
              </a:solidFill>
            </a:rPr>
            <a:t>ервере</a:t>
          </a:r>
          <a:endParaRPr lang="ru-RU" b="1" dirty="0">
            <a:solidFill>
              <a:schemeClr val="bg1"/>
            </a:solidFill>
          </a:endParaRPr>
        </a:p>
      </dgm:t>
    </dgm:pt>
    <dgm:pt modelId="{C7D21CD4-2592-4E8C-B197-204F132B4DDE}" type="parTrans" cxnId="{079F0E55-984F-4DAE-868F-C93FBD59FC3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278235BA-5AF9-4B0C-9FC2-233C6EFB8FBF}" type="sibTrans" cxnId="{079F0E55-984F-4DAE-868F-C93FBD59FC3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3F13FA7-8EE1-44E8-9319-B463A87547E6}">
      <dgm:prSet phldrT="[Текст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Colo</a:t>
          </a:r>
          <a:r>
            <a:rPr lang="en-US" b="1" dirty="0" smtClean="0">
              <a:solidFill>
                <a:schemeClr val="bg1"/>
              </a:solidFill>
            </a:rPr>
            <a:t>+</a:t>
          </a:r>
          <a:r>
            <a:rPr lang="ru-RU" b="1" dirty="0" smtClean="0">
              <a:solidFill>
                <a:schemeClr val="bg1"/>
              </a:solidFill>
            </a:rPr>
            <a:t> Плаза 2 на ВМ</a:t>
          </a:r>
          <a:r>
            <a:rPr lang="en-US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42520177-BA5F-4585-BD2A-6A99ED1BAFC1}" type="parTrans" cxnId="{0E624B42-7395-428E-AEAF-502796D3345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6445613B-4FC4-4648-B862-E24EAABD35A7}" type="sibTrans" cxnId="{0E624B42-7395-428E-AEAF-502796D3345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F7E50F87-0602-4BE0-8FD2-47841982F158}" type="pres">
      <dgm:prSet presAssocID="{CA608432-0106-48C4-9B5A-F335954545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5C92B-10D5-4ECF-AA91-C413ED6171E4}" type="pres">
      <dgm:prSet presAssocID="{CA608432-0106-48C4-9B5A-F335954545C4}" presName="dummyMaxCanvas" presStyleCnt="0">
        <dgm:presLayoutVars/>
      </dgm:prSet>
      <dgm:spPr/>
    </dgm:pt>
    <dgm:pt modelId="{73ED82E5-ADAD-4054-B14F-1AE15B6F616B}" type="pres">
      <dgm:prSet presAssocID="{CA608432-0106-48C4-9B5A-F335954545C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3E318-1569-493E-8DCC-7091EC4059AC}" type="pres">
      <dgm:prSet presAssocID="{CA608432-0106-48C4-9B5A-F335954545C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142CC-D7EB-40A4-BE71-4F339159748E}" type="pres">
      <dgm:prSet presAssocID="{CA608432-0106-48C4-9B5A-F335954545C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1AC1C-FA7A-4811-9E11-A92CE0B304CE}" type="pres">
      <dgm:prSet presAssocID="{CA608432-0106-48C4-9B5A-F335954545C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BE1E0-2346-4D86-9BBC-9E47CDF2CB00}" type="pres">
      <dgm:prSet presAssocID="{CA608432-0106-48C4-9B5A-F335954545C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2E4F1-EFED-49E4-A0BA-F78432B5EDC5}" type="pres">
      <dgm:prSet presAssocID="{CA608432-0106-48C4-9B5A-F335954545C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E7706-5FE9-463C-B660-64790CE0A28E}" type="pres">
      <dgm:prSet presAssocID="{CA608432-0106-48C4-9B5A-F335954545C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F9AC9-6A7E-4FB9-AC25-9F8B977D073C}" type="pres">
      <dgm:prSet presAssocID="{CA608432-0106-48C4-9B5A-F335954545C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D410B-C308-4A6E-9323-CEDEDF5F0261}" type="pres">
      <dgm:prSet presAssocID="{CA608432-0106-48C4-9B5A-F335954545C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516B1-9AA2-477F-8DC8-749308DEE418}" type="pres">
      <dgm:prSet presAssocID="{CA608432-0106-48C4-9B5A-F335954545C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ED73D-A773-416B-A628-67C388B16032}" type="pres">
      <dgm:prSet presAssocID="{CA608432-0106-48C4-9B5A-F335954545C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B3BAA-15DA-4FCB-98EC-067564127301}" type="pres">
      <dgm:prSet presAssocID="{CA608432-0106-48C4-9B5A-F335954545C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A2A7A-E63D-4A4D-95F3-3645CBA234D2}" type="pres">
      <dgm:prSet presAssocID="{CA608432-0106-48C4-9B5A-F335954545C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3CDF2-BDC2-4F04-95D0-4D4AC61BCAD0}" type="pres">
      <dgm:prSet presAssocID="{CA608432-0106-48C4-9B5A-F335954545C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A8F5F-B7AF-4619-9191-63B758F1ECC7}" type="presOf" srcId="{D2A09FF2-32DB-4935-86DD-20207708F334}" destId="{843ED73D-A773-416B-A628-67C388B16032}" srcOrd="1" destOrd="0" presId="urn:microsoft.com/office/officeart/2005/8/layout/vProcess5"/>
    <dgm:cxn modelId="{3AF22A0B-20BA-44E5-9BF1-B62093B3B49B}" type="presOf" srcId="{05303D67-893B-4CEA-A9EE-02FAED2DF770}" destId="{F543CDF2-BDC2-4F04-95D0-4D4AC61BCAD0}" srcOrd="1" destOrd="0" presId="urn:microsoft.com/office/officeart/2005/8/layout/vProcess5"/>
    <dgm:cxn modelId="{73E101F5-525A-451E-85EE-BD9CFBAAFC15}" type="presOf" srcId="{2B54AD2D-231C-47FD-A6C1-BDC060221B49}" destId="{6AA142CC-D7EB-40A4-BE71-4F339159748E}" srcOrd="0" destOrd="0" presId="urn:microsoft.com/office/officeart/2005/8/layout/vProcess5"/>
    <dgm:cxn modelId="{31C6DA83-70AF-4CEE-8DBF-1E6042A86ABF}" srcId="{CA608432-0106-48C4-9B5A-F335954545C4}" destId="{2B54AD2D-231C-47FD-A6C1-BDC060221B49}" srcOrd="2" destOrd="0" parTransId="{626B559B-BCEB-4DD4-8626-2781E35043FB}" sibTransId="{2EA0A1F0-7D6C-4B6D-BDF9-80337E3150A4}"/>
    <dgm:cxn modelId="{1A20C8EC-1062-4514-A2F0-48570AE2D4D1}" type="presOf" srcId="{D2A09FF2-32DB-4935-86DD-20207708F334}" destId="{1F53E318-1569-493E-8DCC-7091EC4059AC}" srcOrd="0" destOrd="0" presId="urn:microsoft.com/office/officeart/2005/8/layout/vProcess5"/>
    <dgm:cxn modelId="{B5F4DFF8-8A17-450C-BA01-4D7C19D51D88}" type="presOf" srcId="{F3D1ED5C-D6D5-4899-9968-C7C14755CE6E}" destId="{2C5516B1-9AA2-477F-8DC8-749308DEE418}" srcOrd="1" destOrd="0" presId="urn:microsoft.com/office/officeart/2005/8/layout/vProcess5"/>
    <dgm:cxn modelId="{6EA25D06-DC05-4CC1-A11D-9AAA8C069ECB}" type="presOf" srcId="{A3F13FA7-8EE1-44E8-9319-B463A87547E6}" destId="{F4FA2A7A-E63D-4A4D-95F3-3645CBA234D2}" srcOrd="1" destOrd="0" presId="urn:microsoft.com/office/officeart/2005/8/layout/vProcess5"/>
    <dgm:cxn modelId="{CA471EA7-6B46-4A45-A092-9E127615EDA8}" srcId="{CA608432-0106-48C4-9B5A-F335954545C4}" destId="{F3D1ED5C-D6D5-4899-9968-C7C14755CE6E}" srcOrd="0" destOrd="0" parTransId="{0B0CAD50-A9F0-4C1D-A70F-42E62D72D985}" sibTransId="{FD393F0F-31BB-4488-B4EC-A8A389AD2AEF}"/>
    <dgm:cxn modelId="{0E624B42-7395-428E-AEAF-502796D33452}" srcId="{CA608432-0106-48C4-9B5A-F335954545C4}" destId="{A3F13FA7-8EE1-44E8-9319-B463A87547E6}" srcOrd="3" destOrd="0" parTransId="{42520177-BA5F-4585-BD2A-6A99ED1BAFC1}" sibTransId="{6445613B-4FC4-4648-B862-E24EAABD35A7}"/>
    <dgm:cxn modelId="{7FDF4094-AB5C-4741-B9CB-C19E2CED1859}" type="presOf" srcId="{CA608432-0106-48C4-9B5A-F335954545C4}" destId="{F7E50F87-0602-4BE0-8FD2-47841982F158}" srcOrd="0" destOrd="0" presId="urn:microsoft.com/office/officeart/2005/8/layout/vProcess5"/>
    <dgm:cxn modelId="{2B6BEB9B-1C94-40E2-AAE7-BB0AA5443D7D}" type="presOf" srcId="{6445613B-4FC4-4648-B862-E24EAABD35A7}" destId="{C1CD410B-C308-4A6E-9323-CEDEDF5F0261}" srcOrd="0" destOrd="0" presId="urn:microsoft.com/office/officeart/2005/8/layout/vProcess5"/>
    <dgm:cxn modelId="{563A62A4-F28D-4D5F-8396-B30661586FE5}" type="presOf" srcId="{05303D67-893B-4CEA-A9EE-02FAED2DF770}" destId="{436BE1E0-2346-4D86-9BBC-9E47CDF2CB00}" srcOrd="0" destOrd="0" presId="urn:microsoft.com/office/officeart/2005/8/layout/vProcess5"/>
    <dgm:cxn modelId="{8A8B176A-387A-4F09-B5F1-E41396DAC37A}" type="presOf" srcId="{F3D1ED5C-D6D5-4899-9968-C7C14755CE6E}" destId="{73ED82E5-ADAD-4054-B14F-1AE15B6F616B}" srcOrd="0" destOrd="0" presId="urn:microsoft.com/office/officeart/2005/8/layout/vProcess5"/>
    <dgm:cxn modelId="{419FBB48-6A27-4341-8E7E-189ED41697DF}" type="presOf" srcId="{25F03209-3805-473A-B7A4-462E0FD17BC0}" destId="{0B0E7706-5FE9-463C-B660-64790CE0A28E}" srcOrd="0" destOrd="0" presId="urn:microsoft.com/office/officeart/2005/8/layout/vProcess5"/>
    <dgm:cxn modelId="{37721566-E3F6-495D-9CE3-A80B1031A24E}" type="presOf" srcId="{2EA0A1F0-7D6C-4B6D-BDF9-80337E3150A4}" destId="{FC0F9AC9-6A7E-4FB9-AC25-9F8B977D073C}" srcOrd="0" destOrd="0" presId="urn:microsoft.com/office/officeart/2005/8/layout/vProcess5"/>
    <dgm:cxn modelId="{A383FBC5-91DE-47A9-8669-E62AD0BE02C6}" type="presOf" srcId="{FD393F0F-31BB-4488-B4EC-A8A389AD2AEF}" destId="{4A92E4F1-EFED-49E4-A0BA-F78432B5EDC5}" srcOrd="0" destOrd="0" presId="urn:microsoft.com/office/officeart/2005/8/layout/vProcess5"/>
    <dgm:cxn modelId="{5B1F0686-FCE0-41AA-9FE4-C552DED5F91F}" srcId="{CA608432-0106-48C4-9B5A-F335954545C4}" destId="{D2A09FF2-32DB-4935-86DD-20207708F334}" srcOrd="1" destOrd="0" parTransId="{07E17122-105C-4EEF-9F2C-B05392A25126}" sibTransId="{25F03209-3805-473A-B7A4-462E0FD17BC0}"/>
    <dgm:cxn modelId="{70168751-830B-44FA-9294-1944B684D6D6}" type="presOf" srcId="{2B54AD2D-231C-47FD-A6C1-BDC060221B49}" destId="{DF0B3BAA-15DA-4FCB-98EC-067564127301}" srcOrd="1" destOrd="0" presId="urn:microsoft.com/office/officeart/2005/8/layout/vProcess5"/>
    <dgm:cxn modelId="{079F0E55-984F-4DAE-868F-C93FBD59FC35}" srcId="{CA608432-0106-48C4-9B5A-F335954545C4}" destId="{05303D67-893B-4CEA-A9EE-02FAED2DF770}" srcOrd="4" destOrd="0" parTransId="{C7D21CD4-2592-4E8C-B197-204F132B4DDE}" sibTransId="{278235BA-5AF9-4B0C-9FC2-233C6EFB8FBF}"/>
    <dgm:cxn modelId="{DE7C3A63-F68D-4C8E-BBA1-5A25D029263C}" type="presOf" srcId="{A3F13FA7-8EE1-44E8-9319-B463A87547E6}" destId="{CE31AC1C-FA7A-4811-9E11-A92CE0B304CE}" srcOrd="0" destOrd="0" presId="urn:microsoft.com/office/officeart/2005/8/layout/vProcess5"/>
    <dgm:cxn modelId="{32D81567-2BF0-494F-8C9F-DEBFD22636DC}" type="presParOf" srcId="{F7E50F87-0602-4BE0-8FD2-47841982F158}" destId="{E525C92B-10D5-4ECF-AA91-C413ED6171E4}" srcOrd="0" destOrd="0" presId="urn:microsoft.com/office/officeart/2005/8/layout/vProcess5"/>
    <dgm:cxn modelId="{35AF26CF-5CA0-45FE-BDDF-9042E622A0A3}" type="presParOf" srcId="{F7E50F87-0602-4BE0-8FD2-47841982F158}" destId="{73ED82E5-ADAD-4054-B14F-1AE15B6F616B}" srcOrd="1" destOrd="0" presId="urn:microsoft.com/office/officeart/2005/8/layout/vProcess5"/>
    <dgm:cxn modelId="{18DA2584-E1D4-414F-8F9C-A97807F48B25}" type="presParOf" srcId="{F7E50F87-0602-4BE0-8FD2-47841982F158}" destId="{1F53E318-1569-493E-8DCC-7091EC4059AC}" srcOrd="2" destOrd="0" presId="urn:microsoft.com/office/officeart/2005/8/layout/vProcess5"/>
    <dgm:cxn modelId="{18BA892B-5CE0-4DFE-81FF-BC9F1E0887BA}" type="presParOf" srcId="{F7E50F87-0602-4BE0-8FD2-47841982F158}" destId="{6AA142CC-D7EB-40A4-BE71-4F339159748E}" srcOrd="3" destOrd="0" presId="urn:microsoft.com/office/officeart/2005/8/layout/vProcess5"/>
    <dgm:cxn modelId="{8AD19317-0B10-4354-ADA9-8907A198CA63}" type="presParOf" srcId="{F7E50F87-0602-4BE0-8FD2-47841982F158}" destId="{CE31AC1C-FA7A-4811-9E11-A92CE0B304CE}" srcOrd="4" destOrd="0" presId="urn:microsoft.com/office/officeart/2005/8/layout/vProcess5"/>
    <dgm:cxn modelId="{EBC2366D-9FCE-4233-A8AF-71BE59D53461}" type="presParOf" srcId="{F7E50F87-0602-4BE0-8FD2-47841982F158}" destId="{436BE1E0-2346-4D86-9BBC-9E47CDF2CB00}" srcOrd="5" destOrd="0" presId="urn:microsoft.com/office/officeart/2005/8/layout/vProcess5"/>
    <dgm:cxn modelId="{88139CA6-A6C6-442D-9DE5-2835FC17B344}" type="presParOf" srcId="{F7E50F87-0602-4BE0-8FD2-47841982F158}" destId="{4A92E4F1-EFED-49E4-A0BA-F78432B5EDC5}" srcOrd="6" destOrd="0" presId="urn:microsoft.com/office/officeart/2005/8/layout/vProcess5"/>
    <dgm:cxn modelId="{8A888F62-473C-40C0-99B1-174E7897FE35}" type="presParOf" srcId="{F7E50F87-0602-4BE0-8FD2-47841982F158}" destId="{0B0E7706-5FE9-463C-B660-64790CE0A28E}" srcOrd="7" destOrd="0" presId="urn:microsoft.com/office/officeart/2005/8/layout/vProcess5"/>
    <dgm:cxn modelId="{56CE4804-674F-4D44-8609-19E7AC06F587}" type="presParOf" srcId="{F7E50F87-0602-4BE0-8FD2-47841982F158}" destId="{FC0F9AC9-6A7E-4FB9-AC25-9F8B977D073C}" srcOrd="8" destOrd="0" presId="urn:microsoft.com/office/officeart/2005/8/layout/vProcess5"/>
    <dgm:cxn modelId="{5D232992-D719-4007-B32E-58C9A540BF40}" type="presParOf" srcId="{F7E50F87-0602-4BE0-8FD2-47841982F158}" destId="{C1CD410B-C308-4A6E-9323-CEDEDF5F0261}" srcOrd="9" destOrd="0" presId="urn:microsoft.com/office/officeart/2005/8/layout/vProcess5"/>
    <dgm:cxn modelId="{487D500E-0089-4206-9EDB-7CDF642AA8C5}" type="presParOf" srcId="{F7E50F87-0602-4BE0-8FD2-47841982F158}" destId="{2C5516B1-9AA2-477F-8DC8-749308DEE418}" srcOrd="10" destOrd="0" presId="urn:microsoft.com/office/officeart/2005/8/layout/vProcess5"/>
    <dgm:cxn modelId="{F2D6B9C9-2BEE-4866-B0F1-98619BE052DC}" type="presParOf" srcId="{F7E50F87-0602-4BE0-8FD2-47841982F158}" destId="{843ED73D-A773-416B-A628-67C388B16032}" srcOrd="11" destOrd="0" presId="urn:microsoft.com/office/officeart/2005/8/layout/vProcess5"/>
    <dgm:cxn modelId="{3209FA2A-44DF-4D6B-A563-DD6FDBE8ED64}" type="presParOf" srcId="{F7E50F87-0602-4BE0-8FD2-47841982F158}" destId="{DF0B3BAA-15DA-4FCB-98EC-067564127301}" srcOrd="12" destOrd="0" presId="urn:microsoft.com/office/officeart/2005/8/layout/vProcess5"/>
    <dgm:cxn modelId="{F4A63598-0B05-40C2-AC12-774E92525741}" type="presParOf" srcId="{F7E50F87-0602-4BE0-8FD2-47841982F158}" destId="{F4FA2A7A-E63D-4A4D-95F3-3645CBA234D2}" srcOrd="13" destOrd="0" presId="urn:microsoft.com/office/officeart/2005/8/layout/vProcess5"/>
    <dgm:cxn modelId="{48955C56-8D6D-4071-96E8-098B92E460A1}" type="presParOf" srcId="{F7E50F87-0602-4BE0-8FD2-47841982F158}" destId="{F543CDF2-BDC2-4F04-95D0-4D4AC61BCAD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D035BB-8B5B-4529-8276-444776230D5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5F50D9-C093-4F21-AF4A-1997D6C69ACA}">
      <dgm:prSet phldrT="[Текст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ru-RU" sz="1200" dirty="0"/>
        </a:p>
      </dgm:t>
    </dgm:pt>
    <dgm:pt modelId="{FE63447E-043F-4C6F-A5BE-62B257A48F5B}" type="parTrans" cxnId="{7CFD9A7E-B309-4D03-8D56-69F72A9FD5E1}">
      <dgm:prSet/>
      <dgm:spPr/>
      <dgm:t>
        <a:bodyPr/>
        <a:lstStyle/>
        <a:p>
          <a:endParaRPr lang="ru-RU"/>
        </a:p>
      </dgm:t>
    </dgm:pt>
    <dgm:pt modelId="{5FECA89B-510A-4F39-B114-40DA86344959}" type="sibTrans" cxnId="{7CFD9A7E-B309-4D03-8D56-69F72A9FD5E1}">
      <dgm:prSet/>
      <dgm:spPr/>
      <dgm:t>
        <a:bodyPr/>
        <a:lstStyle/>
        <a:p>
          <a:endParaRPr lang="ru-RU"/>
        </a:p>
      </dgm:t>
    </dgm:pt>
    <dgm:pt modelId="{60324B50-9BE4-445B-9E8A-CF7A3DB21F7D}">
      <dgm:prSet phldrT="[Текст]" custT="1"/>
      <dgm:spPr/>
      <dgm:t>
        <a:bodyPr/>
        <a:lstStyle/>
        <a:p>
          <a:endParaRPr lang="ru-RU" sz="1200" dirty="0"/>
        </a:p>
      </dgm:t>
    </dgm:pt>
    <dgm:pt modelId="{991D42B3-C070-4E9F-A31E-2997A356B121}" type="parTrans" cxnId="{89F29869-C690-4CCB-B655-24BD1816C6E9}">
      <dgm:prSet/>
      <dgm:spPr/>
      <dgm:t>
        <a:bodyPr/>
        <a:lstStyle/>
        <a:p>
          <a:endParaRPr lang="ru-RU"/>
        </a:p>
      </dgm:t>
    </dgm:pt>
    <dgm:pt modelId="{9760A818-14C4-4B65-96DB-1CB0154CBFD6}" type="sibTrans" cxnId="{89F29869-C690-4CCB-B655-24BD1816C6E9}">
      <dgm:prSet/>
      <dgm:spPr/>
      <dgm:t>
        <a:bodyPr/>
        <a:lstStyle/>
        <a:p>
          <a:endParaRPr lang="ru-RU"/>
        </a:p>
      </dgm:t>
    </dgm:pt>
    <dgm:pt modelId="{0599EDD4-B057-405B-BB57-18A761DE4525}">
      <dgm:prSet phldrT="[Текст]" custT="1"/>
      <dgm:spPr>
        <a:solidFill>
          <a:schemeClr val="bg1">
            <a:lumMod val="5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 sz="1200" dirty="0"/>
        </a:p>
      </dgm:t>
    </dgm:pt>
    <dgm:pt modelId="{40B8E81B-71AF-45DD-A646-BC03BAA6EDAB}" type="parTrans" cxnId="{459555D5-E440-4DA6-9FB0-5B1018458BC7}">
      <dgm:prSet/>
      <dgm:spPr/>
      <dgm:t>
        <a:bodyPr/>
        <a:lstStyle/>
        <a:p>
          <a:endParaRPr lang="ru-RU"/>
        </a:p>
      </dgm:t>
    </dgm:pt>
    <dgm:pt modelId="{FAC66917-F749-40FB-8353-8822B96F0BC3}" type="sibTrans" cxnId="{459555D5-E440-4DA6-9FB0-5B1018458BC7}">
      <dgm:prSet/>
      <dgm:spPr/>
      <dgm:t>
        <a:bodyPr/>
        <a:lstStyle/>
        <a:p>
          <a:endParaRPr lang="ru-RU"/>
        </a:p>
      </dgm:t>
    </dgm:pt>
    <dgm:pt modelId="{4AD289D3-A3E7-45A4-B463-5DAB0D35EEF5}">
      <dgm:prSet phldrT="[Текст]"/>
      <dgm:spPr/>
      <dgm:t>
        <a:bodyPr/>
        <a:lstStyle/>
        <a:p>
          <a:pPr marL="180000" algn="l"/>
          <a:endParaRPr lang="ru-RU" dirty="0"/>
        </a:p>
      </dgm:t>
    </dgm:pt>
    <dgm:pt modelId="{B18A6F9B-AE83-42B6-AF65-1A86D903481C}" type="parTrans" cxnId="{62260D32-1498-4ABD-B18C-1E754573A02A}">
      <dgm:prSet/>
      <dgm:spPr/>
      <dgm:t>
        <a:bodyPr/>
        <a:lstStyle/>
        <a:p>
          <a:endParaRPr lang="ru-RU"/>
        </a:p>
      </dgm:t>
    </dgm:pt>
    <dgm:pt modelId="{AA3529F7-38C5-4439-93AF-55B64ED28773}" type="sibTrans" cxnId="{62260D32-1498-4ABD-B18C-1E754573A02A}">
      <dgm:prSet/>
      <dgm:spPr/>
      <dgm:t>
        <a:bodyPr/>
        <a:lstStyle/>
        <a:p>
          <a:endParaRPr lang="ru-RU"/>
        </a:p>
      </dgm:t>
    </dgm:pt>
    <dgm:pt modelId="{E4F90202-16FE-49C6-9483-918876B0A4B1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dirty="0"/>
        </a:p>
      </dgm:t>
    </dgm:pt>
    <dgm:pt modelId="{2337DB93-E04B-4E2D-A735-8C066C3C7525}" type="parTrans" cxnId="{4F9C3F6D-2159-449C-9BD6-9C6C7A24A175}">
      <dgm:prSet/>
      <dgm:spPr/>
      <dgm:t>
        <a:bodyPr/>
        <a:lstStyle/>
        <a:p>
          <a:endParaRPr lang="ru-RU"/>
        </a:p>
      </dgm:t>
    </dgm:pt>
    <dgm:pt modelId="{17B42E24-9E41-4E4D-AA58-AFD9B3ED382A}" type="sibTrans" cxnId="{4F9C3F6D-2159-449C-9BD6-9C6C7A24A175}">
      <dgm:prSet/>
      <dgm:spPr/>
      <dgm:t>
        <a:bodyPr/>
        <a:lstStyle/>
        <a:p>
          <a:endParaRPr lang="ru-RU"/>
        </a:p>
      </dgm:t>
    </dgm:pt>
    <dgm:pt modelId="{7C73745C-4A59-4FD5-82A0-B3D5153659A8}">
      <dgm:prSet phldrT="[Текст]" custT="1"/>
      <dgm:spPr/>
      <dgm:t>
        <a:bodyPr/>
        <a:lstStyle/>
        <a:p>
          <a:endParaRPr lang="ru-RU" sz="1200" dirty="0"/>
        </a:p>
      </dgm:t>
    </dgm:pt>
    <dgm:pt modelId="{E9F3AF42-2DC6-4CCD-B6AC-9B2C1D30BEC2}" type="parTrans" cxnId="{1CC53135-2B1A-44EF-A0C5-C7BDD57DE09A}">
      <dgm:prSet/>
      <dgm:spPr/>
      <dgm:t>
        <a:bodyPr/>
        <a:lstStyle/>
        <a:p>
          <a:endParaRPr lang="ru-RU"/>
        </a:p>
      </dgm:t>
    </dgm:pt>
    <dgm:pt modelId="{1F81DB29-7521-4575-A1AA-2D20566D15D9}" type="sibTrans" cxnId="{1CC53135-2B1A-44EF-A0C5-C7BDD57DE09A}">
      <dgm:prSet/>
      <dgm:spPr/>
      <dgm:t>
        <a:bodyPr/>
        <a:lstStyle/>
        <a:p>
          <a:endParaRPr lang="ru-RU"/>
        </a:p>
      </dgm:t>
    </dgm:pt>
    <dgm:pt modelId="{398FBB1A-50F5-437B-B84E-CD9F760801A5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 sz="1200" dirty="0"/>
        </a:p>
      </dgm:t>
    </dgm:pt>
    <dgm:pt modelId="{B12AAF76-A08A-42F6-9504-CCEA91C09B32}" type="parTrans" cxnId="{B62AA035-ED07-4C69-9EB6-83B456BB0611}">
      <dgm:prSet/>
      <dgm:spPr/>
      <dgm:t>
        <a:bodyPr/>
        <a:lstStyle/>
        <a:p>
          <a:endParaRPr lang="ru-RU"/>
        </a:p>
      </dgm:t>
    </dgm:pt>
    <dgm:pt modelId="{B48A33EC-F842-4932-8254-2EA799A9AECD}" type="sibTrans" cxnId="{B62AA035-ED07-4C69-9EB6-83B456BB0611}">
      <dgm:prSet/>
      <dgm:spPr/>
      <dgm:t>
        <a:bodyPr/>
        <a:lstStyle/>
        <a:p>
          <a:endParaRPr lang="ru-RU"/>
        </a:p>
      </dgm:t>
    </dgm:pt>
    <dgm:pt modelId="{46E10007-5877-4BD7-844C-FAC0BA650D0E}">
      <dgm:prSet phldrT="[Текст]"/>
      <dgm:spPr/>
      <dgm:t>
        <a:bodyPr/>
        <a:lstStyle/>
        <a:p>
          <a:endParaRPr lang="ru-RU" dirty="0"/>
        </a:p>
      </dgm:t>
    </dgm:pt>
    <dgm:pt modelId="{A4C47B60-4570-4BB0-87DD-47F2B478D7BA}" type="parTrans" cxnId="{21FB53BE-6FAC-4159-B4E3-0ED32125BB98}">
      <dgm:prSet/>
      <dgm:spPr/>
      <dgm:t>
        <a:bodyPr/>
        <a:lstStyle/>
        <a:p>
          <a:endParaRPr lang="ru-RU"/>
        </a:p>
      </dgm:t>
    </dgm:pt>
    <dgm:pt modelId="{3F8E1A1C-8EFE-49F6-B1B7-672F31271957}" type="sibTrans" cxnId="{21FB53BE-6FAC-4159-B4E3-0ED32125BB98}">
      <dgm:prSet/>
      <dgm:spPr/>
      <dgm:t>
        <a:bodyPr/>
        <a:lstStyle/>
        <a:p>
          <a:endParaRPr lang="ru-RU"/>
        </a:p>
      </dgm:t>
    </dgm:pt>
    <dgm:pt modelId="{7E5857A2-9F57-42FE-AC6D-B6DAB03E4151}" type="pres">
      <dgm:prSet presAssocID="{ECD035BB-8B5B-4529-8276-444776230D5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08143-C3AF-432B-9608-B7DABCD86D6F}" type="pres">
      <dgm:prSet presAssocID="{ECD035BB-8B5B-4529-8276-444776230D5F}" presName="children" presStyleCnt="0"/>
      <dgm:spPr/>
    </dgm:pt>
    <dgm:pt modelId="{51E889C2-E12A-4281-BEB7-A18CD6CFAC2B}" type="pres">
      <dgm:prSet presAssocID="{ECD035BB-8B5B-4529-8276-444776230D5F}" presName="child1group" presStyleCnt="0"/>
      <dgm:spPr/>
    </dgm:pt>
    <dgm:pt modelId="{DBDC0C46-7A7D-49C0-B802-F3DBA8BA2050}" type="pres">
      <dgm:prSet presAssocID="{ECD035BB-8B5B-4529-8276-444776230D5F}" presName="child1" presStyleLbl="bgAcc1" presStyleIdx="0" presStyleCnt="4" custScaleX="171621" custLinFactNeighborX="-5481"/>
      <dgm:spPr/>
      <dgm:t>
        <a:bodyPr/>
        <a:lstStyle/>
        <a:p>
          <a:endParaRPr lang="ru-RU"/>
        </a:p>
      </dgm:t>
    </dgm:pt>
    <dgm:pt modelId="{89EBDE74-8940-49D4-A6BD-8C92AFE8AFAE}" type="pres">
      <dgm:prSet presAssocID="{ECD035BB-8B5B-4529-8276-444776230D5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4B7F-CBDF-439E-B8CD-8913ECE8408C}" type="pres">
      <dgm:prSet presAssocID="{ECD035BB-8B5B-4529-8276-444776230D5F}" presName="child2group" presStyleCnt="0"/>
      <dgm:spPr/>
    </dgm:pt>
    <dgm:pt modelId="{8A973EF6-E034-4497-A668-C597BCA22120}" type="pres">
      <dgm:prSet presAssocID="{ECD035BB-8B5B-4529-8276-444776230D5F}" presName="child2" presStyleLbl="bgAcc1" presStyleIdx="1" presStyleCnt="4" custScaleX="161230" custLinFactNeighborX="9560"/>
      <dgm:spPr/>
      <dgm:t>
        <a:bodyPr/>
        <a:lstStyle/>
        <a:p>
          <a:endParaRPr lang="ru-RU"/>
        </a:p>
      </dgm:t>
    </dgm:pt>
    <dgm:pt modelId="{F7A23DF4-660D-44B2-BBF6-3A08FC6CF978}" type="pres">
      <dgm:prSet presAssocID="{ECD035BB-8B5B-4529-8276-444776230D5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ED86C-F411-4E37-8413-AFB255B5AEA2}" type="pres">
      <dgm:prSet presAssocID="{ECD035BB-8B5B-4529-8276-444776230D5F}" presName="child3group" presStyleCnt="0"/>
      <dgm:spPr/>
    </dgm:pt>
    <dgm:pt modelId="{FA06417D-8983-4372-985C-5649A340C50C}" type="pres">
      <dgm:prSet presAssocID="{ECD035BB-8B5B-4529-8276-444776230D5F}" presName="child3" presStyleLbl="bgAcc1" presStyleIdx="2" presStyleCnt="4" custScaleX="169387" custLinFactNeighborX="15283"/>
      <dgm:spPr/>
      <dgm:t>
        <a:bodyPr/>
        <a:lstStyle/>
        <a:p>
          <a:endParaRPr lang="ru-RU"/>
        </a:p>
      </dgm:t>
    </dgm:pt>
    <dgm:pt modelId="{6D799541-34F0-497C-B528-1C86EE5D2FAF}" type="pres">
      <dgm:prSet presAssocID="{ECD035BB-8B5B-4529-8276-444776230D5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0576D-DB44-4F69-9309-C6EB84F1797F}" type="pres">
      <dgm:prSet presAssocID="{ECD035BB-8B5B-4529-8276-444776230D5F}" presName="child4group" presStyleCnt="0"/>
      <dgm:spPr/>
    </dgm:pt>
    <dgm:pt modelId="{700B28A8-1E7F-4805-99AB-7DC73D32FF82}" type="pres">
      <dgm:prSet presAssocID="{ECD035BB-8B5B-4529-8276-444776230D5F}" presName="child4" presStyleLbl="bgAcc1" presStyleIdx="3" presStyleCnt="4" custScaleX="170707" custLinFactNeighborX="-5938"/>
      <dgm:spPr/>
      <dgm:t>
        <a:bodyPr/>
        <a:lstStyle/>
        <a:p>
          <a:endParaRPr lang="ru-RU"/>
        </a:p>
      </dgm:t>
    </dgm:pt>
    <dgm:pt modelId="{EBCAF79D-AB92-498F-90CB-0A63D35E9262}" type="pres">
      <dgm:prSet presAssocID="{ECD035BB-8B5B-4529-8276-444776230D5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5F842-2FEC-481F-96EC-F174D1E69443}" type="pres">
      <dgm:prSet presAssocID="{ECD035BB-8B5B-4529-8276-444776230D5F}" presName="childPlaceholder" presStyleCnt="0"/>
      <dgm:spPr/>
    </dgm:pt>
    <dgm:pt modelId="{92B46C29-93E8-4AC1-8AF6-4E9D440F2C73}" type="pres">
      <dgm:prSet presAssocID="{ECD035BB-8B5B-4529-8276-444776230D5F}" presName="circle" presStyleCnt="0"/>
      <dgm:spPr/>
    </dgm:pt>
    <dgm:pt modelId="{FED90E73-FD81-4A20-9255-F645FA97176A}" type="pres">
      <dgm:prSet presAssocID="{ECD035BB-8B5B-4529-8276-444776230D5F}" presName="quadrant1" presStyleLbl="node1" presStyleIdx="0" presStyleCnt="4" custScaleX="116351" custLinFactNeighborX="1415" custLinFactNeighborY="1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7D00B-6BFC-46E2-A5AA-AD4A1F70063D}" type="pres">
      <dgm:prSet presAssocID="{ECD035BB-8B5B-4529-8276-444776230D5F}" presName="quadrant2" presStyleLbl="node1" presStyleIdx="1" presStyleCnt="4" custScaleX="116351" custLinFactNeighborX="9507" custLinFactNeighborY="1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B62ED-2417-4468-9F72-E107C00E139C}" type="pres">
      <dgm:prSet presAssocID="{ECD035BB-8B5B-4529-8276-444776230D5F}" presName="quadrant3" presStyleLbl="node1" presStyleIdx="2" presStyleCnt="4" custScaleX="116351" custLinFactNeighborX="9507" custLinFactNeighborY="-35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6781B-E9B8-49AD-9FEB-F638A6880B98}" type="pres">
      <dgm:prSet presAssocID="{ECD035BB-8B5B-4529-8276-444776230D5F}" presName="quadrant4" presStyleLbl="node1" presStyleIdx="3" presStyleCnt="4" custScaleX="116351" custLinFactNeighborX="1415" custLinFactNeighborY="-35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04716-13E7-4FDF-A5A4-EA9FD6041D1A}" type="pres">
      <dgm:prSet presAssocID="{ECD035BB-8B5B-4529-8276-444776230D5F}" presName="quadrantPlaceholder" presStyleCnt="0"/>
      <dgm:spPr/>
    </dgm:pt>
    <dgm:pt modelId="{A0B1B46B-95D4-49FD-9D43-6C72895D959A}" type="pres">
      <dgm:prSet presAssocID="{ECD035BB-8B5B-4529-8276-444776230D5F}" presName="center1" presStyleLbl="fgShp" presStyleIdx="0" presStyleCnt="2" custLinFactNeighborX="18553" custLinFactNeighborY="-31181"/>
      <dgm:spPr/>
    </dgm:pt>
    <dgm:pt modelId="{9C593E6B-AFB0-4256-B04A-5034EA76393F}" type="pres">
      <dgm:prSet presAssocID="{ECD035BB-8B5B-4529-8276-444776230D5F}" presName="center2" presStyleLbl="fgShp" presStyleIdx="1" presStyleCnt="2" custLinFactNeighborX="19559" custLinFactNeighborY="24368"/>
      <dgm:spPr/>
    </dgm:pt>
  </dgm:ptLst>
  <dgm:cxnLst>
    <dgm:cxn modelId="{CF893DC6-D9CA-4EC2-BF72-50992D467EC1}" type="presOf" srcId="{60324B50-9BE4-445B-9E8A-CF7A3DB21F7D}" destId="{DBDC0C46-7A7D-49C0-B802-F3DBA8BA2050}" srcOrd="0" destOrd="0" presId="urn:microsoft.com/office/officeart/2005/8/layout/cycle4"/>
    <dgm:cxn modelId="{E2BAFA67-33CB-48E6-97B6-0A5A6905CFA5}" type="presOf" srcId="{0599EDD4-B057-405B-BB57-18A761DE4525}" destId="{35E7D00B-6BFC-46E2-A5AA-AD4A1F70063D}" srcOrd="0" destOrd="0" presId="urn:microsoft.com/office/officeart/2005/8/layout/cycle4"/>
    <dgm:cxn modelId="{38353DE6-0E71-4A83-BE0C-F8C9E6BAA3FC}" type="presOf" srcId="{60324B50-9BE4-445B-9E8A-CF7A3DB21F7D}" destId="{89EBDE74-8940-49D4-A6BD-8C92AFE8AFAE}" srcOrd="1" destOrd="0" presId="urn:microsoft.com/office/officeart/2005/8/layout/cycle4"/>
    <dgm:cxn modelId="{459555D5-E440-4DA6-9FB0-5B1018458BC7}" srcId="{ECD035BB-8B5B-4529-8276-444776230D5F}" destId="{0599EDD4-B057-405B-BB57-18A761DE4525}" srcOrd="1" destOrd="0" parTransId="{40B8E81B-71AF-45DD-A646-BC03BAA6EDAB}" sibTransId="{FAC66917-F749-40FB-8353-8822B96F0BC3}"/>
    <dgm:cxn modelId="{B5AEA45D-98F9-4C32-A58C-B37208AB3D9D}" type="presOf" srcId="{4AD289D3-A3E7-45A4-B463-5DAB0D35EEF5}" destId="{8A973EF6-E034-4497-A668-C597BCA22120}" srcOrd="0" destOrd="0" presId="urn:microsoft.com/office/officeart/2005/8/layout/cycle4"/>
    <dgm:cxn modelId="{1CC53135-2B1A-44EF-A0C5-C7BDD57DE09A}" srcId="{E4F90202-16FE-49C6-9483-918876B0A4B1}" destId="{7C73745C-4A59-4FD5-82A0-B3D5153659A8}" srcOrd="0" destOrd="0" parTransId="{E9F3AF42-2DC6-4CCD-B6AC-9B2C1D30BEC2}" sibTransId="{1F81DB29-7521-4575-A1AA-2D20566D15D9}"/>
    <dgm:cxn modelId="{FEE3A177-1BC7-42CE-9272-AA35030A52FF}" type="presOf" srcId="{ECD035BB-8B5B-4529-8276-444776230D5F}" destId="{7E5857A2-9F57-42FE-AC6D-B6DAB03E4151}" srcOrd="0" destOrd="0" presId="urn:microsoft.com/office/officeart/2005/8/layout/cycle4"/>
    <dgm:cxn modelId="{7CFD9A7E-B309-4D03-8D56-69F72A9FD5E1}" srcId="{ECD035BB-8B5B-4529-8276-444776230D5F}" destId="{A25F50D9-C093-4F21-AF4A-1997D6C69ACA}" srcOrd="0" destOrd="0" parTransId="{FE63447E-043F-4C6F-A5BE-62B257A48F5B}" sibTransId="{5FECA89B-510A-4F39-B114-40DA86344959}"/>
    <dgm:cxn modelId="{EE168C05-3F1D-4044-BCDD-FDAA2C5466C2}" type="presOf" srcId="{46E10007-5877-4BD7-844C-FAC0BA650D0E}" destId="{EBCAF79D-AB92-498F-90CB-0A63D35E9262}" srcOrd="1" destOrd="0" presId="urn:microsoft.com/office/officeart/2005/8/layout/cycle4"/>
    <dgm:cxn modelId="{89F29869-C690-4CCB-B655-24BD1816C6E9}" srcId="{A25F50D9-C093-4F21-AF4A-1997D6C69ACA}" destId="{60324B50-9BE4-445B-9E8A-CF7A3DB21F7D}" srcOrd="0" destOrd="0" parTransId="{991D42B3-C070-4E9F-A31E-2997A356B121}" sibTransId="{9760A818-14C4-4B65-96DB-1CB0154CBFD6}"/>
    <dgm:cxn modelId="{F60965AD-4DFB-4859-967E-DB452F98C218}" type="presOf" srcId="{46E10007-5877-4BD7-844C-FAC0BA650D0E}" destId="{700B28A8-1E7F-4805-99AB-7DC73D32FF82}" srcOrd="0" destOrd="0" presId="urn:microsoft.com/office/officeart/2005/8/layout/cycle4"/>
    <dgm:cxn modelId="{4F9C3F6D-2159-449C-9BD6-9C6C7A24A175}" srcId="{ECD035BB-8B5B-4529-8276-444776230D5F}" destId="{E4F90202-16FE-49C6-9483-918876B0A4B1}" srcOrd="2" destOrd="0" parTransId="{2337DB93-E04B-4E2D-A735-8C066C3C7525}" sibTransId="{17B42E24-9E41-4E4D-AA58-AFD9B3ED382A}"/>
    <dgm:cxn modelId="{58A22718-CB22-4669-80AD-23F253F0BC4E}" type="presOf" srcId="{7C73745C-4A59-4FD5-82A0-B3D5153659A8}" destId="{FA06417D-8983-4372-985C-5649A340C50C}" srcOrd="0" destOrd="0" presId="urn:microsoft.com/office/officeart/2005/8/layout/cycle4"/>
    <dgm:cxn modelId="{12388A60-6C09-47A0-B1C6-B612696E21F3}" type="presOf" srcId="{398FBB1A-50F5-437B-B84E-CD9F760801A5}" destId="{E326781B-E9B8-49AD-9FEB-F638A6880B98}" srcOrd="0" destOrd="0" presId="urn:microsoft.com/office/officeart/2005/8/layout/cycle4"/>
    <dgm:cxn modelId="{21FB53BE-6FAC-4159-B4E3-0ED32125BB98}" srcId="{398FBB1A-50F5-437B-B84E-CD9F760801A5}" destId="{46E10007-5877-4BD7-844C-FAC0BA650D0E}" srcOrd="0" destOrd="0" parTransId="{A4C47B60-4570-4BB0-87DD-47F2B478D7BA}" sibTransId="{3F8E1A1C-8EFE-49F6-B1B7-672F31271957}"/>
    <dgm:cxn modelId="{482FFCEE-AF90-4379-AD50-893F2B8D54BA}" type="presOf" srcId="{7C73745C-4A59-4FD5-82A0-B3D5153659A8}" destId="{6D799541-34F0-497C-B528-1C86EE5D2FAF}" srcOrd="1" destOrd="0" presId="urn:microsoft.com/office/officeart/2005/8/layout/cycle4"/>
    <dgm:cxn modelId="{B62AA035-ED07-4C69-9EB6-83B456BB0611}" srcId="{ECD035BB-8B5B-4529-8276-444776230D5F}" destId="{398FBB1A-50F5-437B-B84E-CD9F760801A5}" srcOrd="3" destOrd="0" parTransId="{B12AAF76-A08A-42F6-9504-CCEA91C09B32}" sibTransId="{B48A33EC-F842-4932-8254-2EA799A9AECD}"/>
    <dgm:cxn modelId="{62260D32-1498-4ABD-B18C-1E754573A02A}" srcId="{0599EDD4-B057-405B-BB57-18A761DE4525}" destId="{4AD289D3-A3E7-45A4-B463-5DAB0D35EEF5}" srcOrd="0" destOrd="0" parTransId="{B18A6F9B-AE83-42B6-AF65-1A86D903481C}" sibTransId="{AA3529F7-38C5-4439-93AF-55B64ED28773}"/>
    <dgm:cxn modelId="{70EE6895-205F-4EF4-867E-C00A325A4EC7}" type="presOf" srcId="{E4F90202-16FE-49C6-9483-918876B0A4B1}" destId="{D93B62ED-2417-4468-9F72-E107C00E139C}" srcOrd="0" destOrd="0" presId="urn:microsoft.com/office/officeart/2005/8/layout/cycle4"/>
    <dgm:cxn modelId="{857F04AF-2713-4C6B-9A59-B388C0919E18}" type="presOf" srcId="{4AD289D3-A3E7-45A4-B463-5DAB0D35EEF5}" destId="{F7A23DF4-660D-44B2-BBF6-3A08FC6CF978}" srcOrd="1" destOrd="0" presId="urn:microsoft.com/office/officeart/2005/8/layout/cycle4"/>
    <dgm:cxn modelId="{643D99D7-1362-4022-BFA8-1829BF74473E}" type="presOf" srcId="{A25F50D9-C093-4F21-AF4A-1997D6C69ACA}" destId="{FED90E73-FD81-4A20-9255-F645FA97176A}" srcOrd="0" destOrd="0" presId="urn:microsoft.com/office/officeart/2005/8/layout/cycle4"/>
    <dgm:cxn modelId="{3E470AAA-05C0-421D-B775-FB51843CA5B9}" type="presParOf" srcId="{7E5857A2-9F57-42FE-AC6D-B6DAB03E4151}" destId="{AD208143-C3AF-432B-9608-B7DABCD86D6F}" srcOrd="0" destOrd="0" presId="urn:microsoft.com/office/officeart/2005/8/layout/cycle4"/>
    <dgm:cxn modelId="{E8166CC3-3FB3-4F05-BE1F-EF6D6D2F5932}" type="presParOf" srcId="{AD208143-C3AF-432B-9608-B7DABCD86D6F}" destId="{51E889C2-E12A-4281-BEB7-A18CD6CFAC2B}" srcOrd="0" destOrd="0" presId="urn:microsoft.com/office/officeart/2005/8/layout/cycle4"/>
    <dgm:cxn modelId="{389C0D91-27DF-48D6-9277-77B21A099201}" type="presParOf" srcId="{51E889C2-E12A-4281-BEB7-A18CD6CFAC2B}" destId="{DBDC0C46-7A7D-49C0-B802-F3DBA8BA2050}" srcOrd="0" destOrd="0" presId="urn:microsoft.com/office/officeart/2005/8/layout/cycle4"/>
    <dgm:cxn modelId="{0EC4D729-0DD7-4B51-8828-A3E9A0C8A35A}" type="presParOf" srcId="{51E889C2-E12A-4281-BEB7-A18CD6CFAC2B}" destId="{89EBDE74-8940-49D4-A6BD-8C92AFE8AFAE}" srcOrd="1" destOrd="0" presId="urn:microsoft.com/office/officeart/2005/8/layout/cycle4"/>
    <dgm:cxn modelId="{A1B15A25-18E4-4638-99A3-B346CE1F82BB}" type="presParOf" srcId="{AD208143-C3AF-432B-9608-B7DABCD86D6F}" destId="{23B74B7F-CBDF-439E-B8CD-8913ECE8408C}" srcOrd="1" destOrd="0" presId="urn:microsoft.com/office/officeart/2005/8/layout/cycle4"/>
    <dgm:cxn modelId="{E2D0739E-5D6B-4D7F-A010-3458B5918F28}" type="presParOf" srcId="{23B74B7F-CBDF-439E-B8CD-8913ECE8408C}" destId="{8A973EF6-E034-4497-A668-C597BCA22120}" srcOrd="0" destOrd="0" presId="urn:microsoft.com/office/officeart/2005/8/layout/cycle4"/>
    <dgm:cxn modelId="{2B67D7D7-5ED3-4DD7-8AA4-74D900BC5377}" type="presParOf" srcId="{23B74B7F-CBDF-439E-B8CD-8913ECE8408C}" destId="{F7A23DF4-660D-44B2-BBF6-3A08FC6CF978}" srcOrd="1" destOrd="0" presId="urn:microsoft.com/office/officeart/2005/8/layout/cycle4"/>
    <dgm:cxn modelId="{1E1C4EFE-B77D-494C-9E6D-D16140E14256}" type="presParOf" srcId="{AD208143-C3AF-432B-9608-B7DABCD86D6F}" destId="{CBCED86C-F411-4E37-8413-AFB255B5AEA2}" srcOrd="2" destOrd="0" presId="urn:microsoft.com/office/officeart/2005/8/layout/cycle4"/>
    <dgm:cxn modelId="{4B73B737-2F12-4A7A-A402-F5875634B9C0}" type="presParOf" srcId="{CBCED86C-F411-4E37-8413-AFB255B5AEA2}" destId="{FA06417D-8983-4372-985C-5649A340C50C}" srcOrd="0" destOrd="0" presId="urn:microsoft.com/office/officeart/2005/8/layout/cycle4"/>
    <dgm:cxn modelId="{9BBC8D55-C7A9-4088-9306-50C047E97370}" type="presParOf" srcId="{CBCED86C-F411-4E37-8413-AFB255B5AEA2}" destId="{6D799541-34F0-497C-B528-1C86EE5D2FAF}" srcOrd="1" destOrd="0" presId="urn:microsoft.com/office/officeart/2005/8/layout/cycle4"/>
    <dgm:cxn modelId="{C7F96EE4-ABB0-47A1-BE18-6559A2BE2DE9}" type="presParOf" srcId="{AD208143-C3AF-432B-9608-B7DABCD86D6F}" destId="{3DE0576D-DB44-4F69-9309-C6EB84F1797F}" srcOrd="3" destOrd="0" presId="urn:microsoft.com/office/officeart/2005/8/layout/cycle4"/>
    <dgm:cxn modelId="{BEA652E0-B30C-4D30-B458-92F89E36DE59}" type="presParOf" srcId="{3DE0576D-DB44-4F69-9309-C6EB84F1797F}" destId="{700B28A8-1E7F-4805-99AB-7DC73D32FF82}" srcOrd="0" destOrd="0" presId="urn:microsoft.com/office/officeart/2005/8/layout/cycle4"/>
    <dgm:cxn modelId="{D180E0E0-7BB9-48EF-9D32-DD4C88112E80}" type="presParOf" srcId="{3DE0576D-DB44-4F69-9309-C6EB84F1797F}" destId="{EBCAF79D-AB92-498F-90CB-0A63D35E9262}" srcOrd="1" destOrd="0" presId="urn:microsoft.com/office/officeart/2005/8/layout/cycle4"/>
    <dgm:cxn modelId="{BC80F7D1-BE82-49D9-A0FF-39D397E01C88}" type="presParOf" srcId="{AD208143-C3AF-432B-9608-B7DABCD86D6F}" destId="{4045F842-2FEC-481F-96EC-F174D1E69443}" srcOrd="4" destOrd="0" presId="urn:microsoft.com/office/officeart/2005/8/layout/cycle4"/>
    <dgm:cxn modelId="{7AC528F4-B9BC-4EDB-9229-8DDD67C9361C}" type="presParOf" srcId="{7E5857A2-9F57-42FE-AC6D-B6DAB03E4151}" destId="{92B46C29-93E8-4AC1-8AF6-4E9D440F2C73}" srcOrd="1" destOrd="0" presId="urn:microsoft.com/office/officeart/2005/8/layout/cycle4"/>
    <dgm:cxn modelId="{2D76F499-A39C-4458-AA93-4D55C6DACD7B}" type="presParOf" srcId="{92B46C29-93E8-4AC1-8AF6-4E9D440F2C73}" destId="{FED90E73-FD81-4A20-9255-F645FA97176A}" srcOrd="0" destOrd="0" presId="urn:microsoft.com/office/officeart/2005/8/layout/cycle4"/>
    <dgm:cxn modelId="{53F81A63-B585-47D7-8D23-C42ABFA883EA}" type="presParOf" srcId="{92B46C29-93E8-4AC1-8AF6-4E9D440F2C73}" destId="{35E7D00B-6BFC-46E2-A5AA-AD4A1F70063D}" srcOrd="1" destOrd="0" presId="urn:microsoft.com/office/officeart/2005/8/layout/cycle4"/>
    <dgm:cxn modelId="{C6094AA1-7731-45CD-A8F7-E8891FE9BD7E}" type="presParOf" srcId="{92B46C29-93E8-4AC1-8AF6-4E9D440F2C73}" destId="{D93B62ED-2417-4468-9F72-E107C00E139C}" srcOrd="2" destOrd="0" presId="urn:microsoft.com/office/officeart/2005/8/layout/cycle4"/>
    <dgm:cxn modelId="{E586805B-C55F-4175-8DEC-EE3A2908FC2E}" type="presParOf" srcId="{92B46C29-93E8-4AC1-8AF6-4E9D440F2C73}" destId="{E326781B-E9B8-49AD-9FEB-F638A6880B98}" srcOrd="3" destOrd="0" presId="urn:microsoft.com/office/officeart/2005/8/layout/cycle4"/>
    <dgm:cxn modelId="{FB3A14F3-4B59-4296-9F55-06D12F6B7BE2}" type="presParOf" srcId="{92B46C29-93E8-4AC1-8AF6-4E9D440F2C73}" destId="{6A804716-13E7-4FDF-A5A4-EA9FD6041D1A}" srcOrd="4" destOrd="0" presId="urn:microsoft.com/office/officeart/2005/8/layout/cycle4"/>
    <dgm:cxn modelId="{6BC75EAB-975A-44F3-81A8-F7B55F9AAF02}" type="presParOf" srcId="{7E5857A2-9F57-42FE-AC6D-B6DAB03E4151}" destId="{A0B1B46B-95D4-49FD-9D43-6C72895D959A}" srcOrd="2" destOrd="0" presId="urn:microsoft.com/office/officeart/2005/8/layout/cycle4"/>
    <dgm:cxn modelId="{04AFF1CC-EAA7-4770-AB12-44249FB038CD}" type="presParOf" srcId="{7E5857A2-9F57-42FE-AC6D-B6DAB03E4151}" destId="{9C593E6B-AFB0-4256-B04A-5034EA76393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49F35-2408-4AD6-A6F1-B978518C76DB}">
      <dsp:nvSpPr>
        <dsp:cNvPr id="0" name=""/>
        <dsp:cNvSpPr/>
      </dsp:nvSpPr>
      <dsp:spPr>
        <a:xfrm>
          <a:off x="2286000" y="0"/>
          <a:ext cx="1524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HFT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6000" y="0"/>
        <a:ext cx="1524000" cy="1016000"/>
      </dsp:txXfrm>
    </dsp:sp>
    <dsp:sp modelId="{929A4482-4F5B-44EB-B205-3E33D8C04807}">
      <dsp:nvSpPr>
        <dsp:cNvPr id="0" name=""/>
        <dsp:cNvSpPr/>
      </dsp:nvSpPr>
      <dsp:spPr>
        <a:xfrm>
          <a:off x="1524000" y="1015999"/>
          <a:ext cx="3048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скальперы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400" y="1015999"/>
        <a:ext cx="1981200" cy="1016000"/>
      </dsp:txXfrm>
    </dsp:sp>
    <dsp:sp modelId="{7F64FB36-0274-4CE9-869A-C3DB2D50406D}">
      <dsp:nvSpPr>
        <dsp:cNvPr id="0" name=""/>
        <dsp:cNvSpPr/>
      </dsp:nvSpPr>
      <dsp:spPr>
        <a:xfrm>
          <a:off x="762000" y="2031999"/>
          <a:ext cx="4572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спекулянты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2100" y="2031999"/>
        <a:ext cx="2971800" cy="1016000"/>
      </dsp:txXfrm>
    </dsp:sp>
    <dsp:sp modelId="{F414A919-DCE8-4D6D-BCE9-14C6F58BE81F}">
      <dsp:nvSpPr>
        <dsp:cNvPr id="0" name=""/>
        <dsp:cNvSpPr/>
      </dsp:nvSpPr>
      <dsp:spPr>
        <a:xfrm>
          <a:off x="0" y="3047999"/>
          <a:ext cx="6096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инвесторы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6799" y="3047999"/>
        <a:ext cx="3962400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D82E5-ADAD-4054-B14F-1AE15B6F616B}">
      <dsp:nvSpPr>
        <dsp:cNvPr id="0" name=""/>
        <dsp:cNvSpPr/>
      </dsp:nvSpPr>
      <dsp:spPr>
        <a:xfrm>
          <a:off x="0" y="0"/>
          <a:ext cx="3786889" cy="57314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Обычное подключение (</a:t>
          </a:r>
          <a:r>
            <a:rPr lang="en-US" sz="1500" b="1" kern="1200" dirty="0" smtClean="0">
              <a:solidFill>
                <a:schemeClr val="bg1"/>
              </a:solidFill>
            </a:rPr>
            <a:t>Quick+ </a:t>
          </a:r>
          <a:r>
            <a:rPr lang="ru-RU" sz="1500" b="1" kern="1200" dirty="0" smtClean="0">
              <a:solidFill>
                <a:schemeClr val="bg1"/>
              </a:solidFill>
            </a:rPr>
            <a:t>Интернет)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16787" y="16787"/>
        <a:ext cx="3101365" cy="539569"/>
      </dsp:txXfrm>
    </dsp:sp>
    <dsp:sp modelId="{1F53E318-1569-493E-8DCC-7091EC4059AC}">
      <dsp:nvSpPr>
        <dsp:cNvPr id="0" name=""/>
        <dsp:cNvSpPr/>
      </dsp:nvSpPr>
      <dsp:spPr>
        <a:xfrm>
          <a:off x="282787" y="652746"/>
          <a:ext cx="3786889" cy="57314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Плаза 2 + Интернет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299574" y="669533"/>
        <a:ext cx="3097985" cy="539569"/>
      </dsp:txXfrm>
    </dsp:sp>
    <dsp:sp modelId="{6AA142CC-D7EB-40A4-BE71-4F339159748E}">
      <dsp:nvSpPr>
        <dsp:cNvPr id="0" name=""/>
        <dsp:cNvSpPr/>
      </dsp:nvSpPr>
      <dsp:spPr>
        <a:xfrm>
          <a:off x="565574" y="1305492"/>
          <a:ext cx="3786889" cy="573143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Плаза 2 + ВМ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582361" y="1322279"/>
        <a:ext cx="3097985" cy="539569"/>
      </dsp:txXfrm>
    </dsp:sp>
    <dsp:sp modelId="{CE31AC1C-FA7A-4811-9E11-A92CE0B304CE}">
      <dsp:nvSpPr>
        <dsp:cNvPr id="0" name=""/>
        <dsp:cNvSpPr/>
      </dsp:nvSpPr>
      <dsp:spPr>
        <a:xfrm>
          <a:off x="848361" y="1958238"/>
          <a:ext cx="3786889" cy="573143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bg1"/>
              </a:solidFill>
            </a:rPr>
            <a:t>Colo</a:t>
          </a:r>
          <a:r>
            <a:rPr lang="en-US" sz="1500" b="1" kern="1200" dirty="0" smtClean="0">
              <a:solidFill>
                <a:schemeClr val="bg1"/>
              </a:solidFill>
            </a:rPr>
            <a:t>+</a:t>
          </a:r>
          <a:r>
            <a:rPr lang="ru-RU" sz="1500" b="1" kern="1200" dirty="0" smtClean="0">
              <a:solidFill>
                <a:schemeClr val="bg1"/>
              </a:solidFill>
            </a:rPr>
            <a:t> Плаза 2 на ВМ</a:t>
          </a:r>
          <a:r>
            <a:rPr lang="en-US" sz="1500" b="1" kern="1200" dirty="0" smtClean="0">
              <a:solidFill>
                <a:schemeClr val="bg1"/>
              </a:solidFill>
            </a:rPr>
            <a:t>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865148" y="1975025"/>
        <a:ext cx="3097985" cy="539569"/>
      </dsp:txXfrm>
    </dsp:sp>
    <dsp:sp modelId="{436BE1E0-2346-4D86-9BBC-9E47CDF2CB00}">
      <dsp:nvSpPr>
        <dsp:cNvPr id="0" name=""/>
        <dsp:cNvSpPr/>
      </dsp:nvSpPr>
      <dsp:spPr>
        <a:xfrm>
          <a:off x="1131148" y="2610984"/>
          <a:ext cx="3786889" cy="57314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bg1"/>
              </a:solidFill>
            </a:rPr>
            <a:t>Colo</a:t>
          </a:r>
          <a:r>
            <a:rPr lang="en-US" sz="1500" b="1" kern="1200" dirty="0" smtClean="0">
              <a:solidFill>
                <a:schemeClr val="bg1"/>
              </a:solidFill>
            </a:rPr>
            <a:t> + </a:t>
          </a:r>
          <a:r>
            <a:rPr lang="ru-RU" sz="1500" b="1" kern="1200" dirty="0" smtClean="0">
              <a:solidFill>
                <a:schemeClr val="bg1"/>
              </a:solidFill>
            </a:rPr>
            <a:t>Плаза 2 на отдельном </a:t>
          </a:r>
          <a:r>
            <a:rPr lang="en-US" sz="1500" b="1" kern="1200" dirty="0" smtClean="0">
              <a:solidFill>
                <a:schemeClr val="bg1"/>
              </a:solidFill>
            </a:rPr>
            <a:t>c</a:t>
          </a:r>
          <a:r>
            <a:rPr lang="ru-RU" sz="1500" b="1" kern="1200" dirty="0" err="1" smtClean="0">
              <a:solidFill>
                <a:schemeClr val="bg1"/>
              </a:solidFill>
            </a:rPr>
            <a:t>ервере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1147935" y="2627771"/>
        <a:ext cx="3097985" cy="539569"/>
      </dsp:txXfrm>
    </dsp:sp>
    <dsp:sp modelId="{4A92E4F1-EFED-49E4-A0BA-F78432B5EDC5}">
      <dsp:nvSpPr>
        <dsp:cNvPr id="0" name=""/>
        <dsp:cNvSpPr/>
      </dsp:nvSpPr>
      <dsp:spPr>
        <a:xfrm>
          <a:off x="3414346" y="418712"/>
          <a:ext cx="372542" cy="372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bg1"/>
            </a:solidFill>
          </a:endParaRPr>
        </a:p>
      </dsp:txBody>
      <dsp:txXfrm>
        <a:off x="3498168" y="418712"/>
        <a:ext cx="204898" cy="280338"/>
      </dsp:txXfrm>
    </dsp:sp>
    <dsp:sp modelId="{0B0E7706-5FE9-463C-B660-64790CE0A28E}">
      <dsp:nvSpPr>
        <dsp:cNvPr id="0" name=""/>
        <dsp:cNvSpPr/>
      </dsp:nvSpPr>
      <dsp:spPr>
        <a:xfrm>
          <a:off x="3697133" y="1071459"/>
          <a:ext cx="372542" cy="372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bg1"/>
            </a:solidFill>
          </a:endParaRPr>
        </a:p>
      </dsp:txBody>
      <dsp:txXfrm>
        <a:off x="3780955" y="1071459"/>
        <a:ext cx="204898" cy="280338"/>
      </dsp:txXfrm>
    </dsp:sp>
    <dsp:sp modelId="{FC0F9AC9-6A7E-4FB9-AC25-9F8B977D073C}">
      <dsp:nvSpPr>
        <dsp:cNvPr id="0" name=""/>
        <dsp:cNvSpPr/>
      </dsp:nvSpPr>
      <dsp:spPr>
        <a:xfrm>
          <a:off x="3979920" y="1714652"/>
          <a:ext cx="372542" cy="372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bg1"/>
            </a:solidFill>
          </a:endParaRPr>
        </a:p>
      </dsp:txBody>
      <dsp:txXfrm>
        <a:off x="4063742" y="1714652"/>
        <a:ext cx="204898" cy="280338"/>
      </dsp:txXfrm>
    </dsp:sp>
    <dsp:sp modelId="{C1CD410B-C308-4A6E-9323-CEDEDF5F0261}">
      <dsp:nvSpPr>
        <dsp:cNvPr id="0" name=""/>
        <dsp:cNvSpPr/>
      </dsp:nvSpPr>
      <dsp:spPr>
        <a:xfrm>
          <a:off x="4262707" y="2373767"/>
          <a:ext cx="372542" cy="372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bg1"/>
            </a:solidFill>
          </a:endParaRPr>
        </a:p>
      </dsp:txBody>
      <dsp:txXfrm>
        <a:off x="4346529" y="2373767"/>
        <a:ext cx="204898" cy="280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6417D-8983-4372-985C-5649A340C50C}">
      <dsp:nvSpPr>
        <dsp:cNvPr id="0" name=""/>
        <dsp:cNvSpPr/>
      </dsp:nvSpPr>
      <dsp:spPr>
        <a:xfrm>
          <a:off x="4463662" y="3106278"/>
          <a:ext cx="3822420" cy="1461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5642498" y="3503832"/>
        <a:ext cx="2611474" cy="1032113"/>
      </dsp:txXfrm>
    </dsp:sp>
    <dsp:sp modelId="{700B28A8-1E7F-4805-99AB-7DC73D32FF82}">
      <dsp:nvSpPr>
        <dsp:cNvPr id="0" name=""/>
        <dsp:cNvSpPr/>
      </dsp:nvSpPr>
      <dsp:spPr>
        <a:xfrm>
          <a:off x="288038" y="3106278"/>
          <a:ext cx="3852207" cy="1461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 dirty="0"/>
        </a:p>
      </dsp:txBody>
      <dsp:txXfrm>
        <a:off x="320148" y="3503832"/>
        <a:ext cx="2632325" cy="1032113"/>
      </dsp:txXfrm>
    </dsp:sp>
    <dsp:sp modelId="{8A973EF6-E034-4497-A668-C597BCA22120}">
      <dsp:nvSpPr>
        <dsp:cNvPr id="0" name=""/>
        <dsp:cNvSpPr/>
      </dsp:nvSpPr>
      <dsp:spPr>
        <a:xfrm>
          <a:off x="4426552" y="0"/>
          <a:ext cx="3638347" cy="1461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18000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300" kern="1200" dirty="0"/>
        </a:p>
      </dsp:txBody>
      <dsp:txXfrm>
        <a:off x="5550167" y="32110"/>
        <a:ext cx="2482623" cy="1032113"/>
      </dsp:txXfrm>
    </dsp:sp>
    <dsp:sp modelId="{DBDC0C46-7A7D-49C0-B802-F3DBA8BA2050}">
      <dsp:nvSpPr>
        <dsp:cNvPr id="0" name=""/>
        <dsp:cNvSpPr/>
      </dsp:nvSpPr>
      <dsp:spPr>
        <a:xfrm>
          <a:off x="288038" y="0"/>
          <a:ext cx="3872833" cy="1461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320148" y="32110"/>
        <a:ext cx="2646763" cy="1032113"/>
      </dsp:txXfrm>
    </dsp:sp>
    <dsp:sp modelId="{FED90E73-FD81-4A20-9255-F645FA97176A}">
      <dsp:nvSpPr>
        <dsp:cNvPr id="0" name=""/>
        <dsp:cNvSpPr/>
      </dsp:nvSpPr>
      <dsp:spPr>
        <a:xfrm>
          <a:off x="2019094" y="281662"/>
          <a:ext cx="2301385" cy="1977968"/>
        </a:xfrm>
        <a:prstGeom prst="pieWedg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693154" y="860995"/>
        <a:ext cx="1627325" cy="1398635"/>
      </dsp:txXfrm>
    </dsp:sp>
    <dsp:sp modelId="{35E7D00B-6BFC-46E2-A5AA-AD4A1F70063D}">
      <dsp:nvSpPr>
        <dsp:cNvPr id="0" name=""/>
        <dsp:cNvSpPr/>
      </dsp:nvSpPr>
      <dsp:spPr>
        <a:xfrm rot="5400000">
          <a:off x="4410190" y="119953"/>
          <a:ext cx="1977968" cy="2301385"/>
        </a:xfrm>
        <a:prstGeom prst="pieWedg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248482" y="860995"/>
        <a:ext cx="1627325" cy="1398635"/>
      </dsp:txXfrm>
    </dsp:sp>
    <dsp:sp modelId="{D93B62ED-2417-4468-9F72-E107C00E139C}">
      <dsp:nvSpPr>
        <dsp:cNvPr id="0" name=""/>
        <dsp:cNvSpPr/>
      </dsp:nvSpPr>
      <dsp:spPr>
        <a:xfrm rot="10800000">
          <a:off x="4248481" y="2259629"/>
          <a:ext cx="2301385" cy="1977968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4248481" y="2259629"/>
        <a:ext cx="1627325" cy="1398635"/>
      </dsp:txXfrm>
    </dsp:sp>
    <dsp:sp modelId="{E326781B-E9B8-49AD-9FEB-F638A6880B98}">
      <dsp:nvSpPr>
        <dsp:cNvPr id="0" name=""/>
        <dsp:cNvSpPr/>
      </dsp:nvSpPr>
      <dsp:spPr>
        <a:xfrm rot="16200000">
          <a:off x="2180803" y="2097920"/>
          <a:ext cx="1977968" cy="2301385"/>
        </a:xfrm>
        <a:prstGeom prst="pieWedg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5400000">
        <a:off x="2693155" y="2259629"/>
        <a:ext cx="1627325" cy="1398635"/>
      </dsp:txXfrm>
    </dsp:sp>
    <dsp:sp modelId="{A0B1B46B-95D4-49FD-9D43-6C72895D959A}">
      <dsp:nvSpPr>
        <dsp:cNvPr id="0" name=""/>
        <dsp:cNvSpPr/>
      </dsp:nvSpPr>
      <dsp:spPr>
        <a:xfrm>
          <a:off x="3961704" y="1687735"/>
          <a:ext cx="682924" cy="59384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93E6B-AFB0-4256-B04A-5034EA76393F}">
      <dsp:nvSpPr>
        <dsp:cNvPr id="0" name=""/>
        <dsp:cNvSpPr/>
      </dsp:nvSpPr>
      <dsp:spPr>
        <a:xfrm rot="10800000">
          <a:off x="3968574" y="2246014"/>
          <a:ext cx="682924" cy="59384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0.18125</cdr:x>
      <cdr:y>0.18229</cdr:y>
    </cdr:from>
    <cdr:to>
      <cdr:x>0.89375</cdr:x>
      <cdr:y>0.67535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828675" y="500063"/>
          <a:ext cx="3257550" cy="1352550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0.45427</cdr:x>
      <cdr:y>0.31197</cdr:y>
    </cdr:from>
    <cdr:to>
      <cdr:x>0.71356</cdr:x>
      <cdr:y>0.41882</cdr:y>
    </cdr:to>
    <cdr:sp macro="" textlink="">
      <cdr:nvSpPr>
        <cdr:cNvPr id="4" name="TextBox 2"/>
        <cdr:cNvSpPr txBox="1"/>
      </cdr:nvSpPr>
      <cdr:spPr>
        <a:xfrm xmlns:a="http://schemas.openxmlformats.org/drawingml/2006/main" rot="20254700">
          <a:off x="1929955" y="808709"/>
          <a:ext cx="110158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1"/>
              </a:solidFill>
            </a:rPr>
            <a:t>CAGR: 28%</a:t>
          </a:r>
          <a:endParaRPr lang="ru-RU" sz="1200" b="1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0.04286</cdr:x>
      <cdr:y>0.52778</cdr:y>
    </cdr:from>
    <cdr:to>
      <cdr:x>0.31429</cdr:x>
      <cdr:y>0.60471</cdr:y>
    </cdr:to>
    <cdr:sp macro="" textlink="">
      <cdr:nvSpPr>
        <cdr:cNvPr id="2" name="Выноска 1 (без границы) 1"/>
        <cdr:cNvSpPr/>
      </cdr:nvSpPr>
      <cdr:spPr>
        <a:xfrm xmlns:a="http://schemas.openxmlformats.org/drawingml/2006/main">
          <a:off x="225297" y="1368158"/>
          <a:ext cx="1426795" cy="199424"/>
        </a:xfrm>
        <a:prstGeom xmlns:a="http://schemas.openxmlformats.org/drawingml/2006/main" prst="callout1">
          <a:avLst>
            <a:gd name="adj1" fmla="val 193430"/>
            <a:gd name="adj2" fmla="val 78833"/>
            <a:gd name="adj3" fmla="val 283576"/>
            <a:gd name="adj4" fmla="val 94487"/>
          </a:avLst>
        </a:prstGeom>
        <a:noFill xmlns:a="http://schemas.openxmlformats.org/drawingml/2006/main"/>
        <a:ln xmlns:a="http://schemas.openxmlformats.org/drawingml/2006/main" w="190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</a:rPr>
            <a:t>Изм. шага с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</a:rPr>
            <a:t>1 до 5 </a:t>
          </a:r>
          <a:r>
            <a:rPr lang="ru-RU" sz="1400" b="1" dirty="0" err="1" smtClean="0">
              <a:solidFill>
                <a:srgbClr val="C00000"/>
              </a:solidFill>
            </a:rPr>
            <a:t>бп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0.70264</cdr:x>
      <cdr:y>0.66667</cdr:y>
    </cdr:from>
    <cdr:to>
      <cdr:x>1</cdr:x>
      <cdr:y>0.74359</cdr:y>
    </cdr:to>
    <cdr:sp macro="" textlink="">
      <cdr:nvSpPr>
        <cdr:cNvPr id="3" name="Выноска 1 (без границы) 2"/>
        <cdr:cNvSpPr/>
      </cdr:nvSpPr>
      <cdr:spPr>
        <a:xfrm xmlns:a="http://schemas.openxmlformats.org/drawingml/2006/main">
          <a:off x="3693486" y="1728201"/>
          <a:ext cx="1563098" cy="199398"/>
        </a:xfrm>
        <a:prstGeom xmlns:a="http://schemas.openxmlformats.org/drawingml/2006/main" prst="callout1">
          <a:avLst>
            <a:gd name="adj1" fmla="val 35025"/>
            <a:gd name="adj2" fmla="val 44651"/>
            <a:gd name="adj3" fmla="val -42457"/>
            <a:gd name="adj4" fmla="val 36141"/>
          </a:avLst>
        </a:prstGeom>
        <a:noFill xmlns:a="http://schemas.openxmlformats.org/drawingml/2006/main"/>
        <a:ln xmlns:a="http://schemas.openxmlformats.org/drawingml/2006/main" w="190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C00000"/>
              </a:solidFill>
            </a:rPr>
            <a:t>Изм. шага с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</a:rPr>
            <a:t>5 </a:t>
          </a:r>
          <a:r>
            <a:rPr lang="ru-RU" sz="1400" b="1" dirty="0">
              <a:solidFill>
                <a:srgbClr val="C00000"/>
              </a:solidFill>
            </a:rPr>
            <a:t>до </a:t>
          </a:r>
          <a:r>
            <a:rPr lang="ru-RU" sz="1400" b="1" dirty="0" smtClean="0">
              <a:solidFill>
                <a:srgbClr val="C00000"/>
              </a:solidFill>
            </a:rPr>
            <a:t>10 </a:t>
          </a:r>
          <a:r>
            <a:rPr lang="ru-RU" sz="1400" b="1" dirty="0" err="1">
              <a:solidFill>
                <a:srgbClr val="C00000"/>
              </a:solidFill>
            </a:rPr>
            <a:t>бп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0.15813</cdr:x>
      <cdr:y>0.7334</cdr:y>
    </cdr:from>
    <cdr:to>
      <cdr:x>0.34831</cdr:x>
      <cdr:y>0.83433</cdr:y>
    </cdr:to>
    <cdr:sp macro="" textlink="">
      <cdr:nvSpPr>
        <cdr:cNvPr id="2" name="Выноска 1 (без границы) 1"/>
        <cdr:cNvSpPr/>
      </cdr:nvSpPr>
      <cdr:spPr>
        <a:xfrm xmlns:a="http://schemas.openxmlformats.org/drawingml/2006/main">
          <a:off x="965162" y="2302476"/>
          <a:ext cx="1160786" cy="316864"/>
        </a:xfrm>
        <a:prstGeom xmlns:a="http://schemas.openxmlformats.org/drawingml/2006/main" prst="callout1">
          <a:avLst>
            <a:gd name="adj1" fmla="val 3233"/>
            <a:gd name="adj2" fmla="val 48715"/>
            <a:gd name="adj3" fmla="val -94577"/>
            <a:gd name="adj4" fmla="val 43712"/>
          </a:avLst>
        </a:prstGeom>
        <a:gradFill xmlns:a="http://schemas.openxmlformats.org/drawingml/2006/main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FF0000"/>
              </a:solidFill>
            </a:rPr>
            <a:t>Введение ДКС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83B148-AFB2-45DA-9DD5-8E2969786B6E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B5FF63-CE75-4D55-8266-06E61D2A4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D27188-3C02-4003-B474-916C44C1CE8A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AED181-7149-494E-8DF0-260AACDA6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32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1C5D8-A5AB-4F1B-9753-399E447B6F27}" type="slidenum">
              <a:rPr lang="en-US" altLang="ru-RU"/>
              <a:pPr>
                <a:spcBef>
                  <a:spcPct val="0"/>
                </a:spcBef>
              </a:pPr>
              <a:t>2</a:t>
            </a:fld>
            <a:endParaRPr lang="en-US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C4A7FEF-78E5-4DE3-AAE4-813504908C5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C4A7FEF-78E5-4DE3-AAE4-813504908C5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7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C4A7FEF-78E5-4DE3-AAE4-813504908C5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7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F015F67-0CFF-443C-ABAD-151BAA8327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33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F015F67-0CFF-443C-ABAD-151BAA8327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33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F015F67-0CFF-443C-ABAD-151BAA8327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33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F015F67-0CFF-443C-ABAD-151BAA8327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33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F015F67-0CFF-443C-ABAD-151BAA8327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33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C4A7FEF-78E5-4DE3-AAE4-813504908C5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19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C4A7FEF-78E5-4DE3-AAE4-813504908C5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24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D7437-7295-4CD6-9E2B-A9EC7D69C46D}" type="slidenum">
              <a:rPr lang="en-US" altLang="ru-RU"/>
              <a:pPr>
                <a:spcBef>
                  <a:spcPct val="0"/>
                </a:spcBef>
              </a:pPr>
              <a:t>3</a:t>
            </a:fld>
            <a:endParaRPr lang="en-US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99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563" indent="-182563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торгов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Дневной максимум – </a:t>
            </a:r>
            <a:r>
              <a:rPr lang="en-US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r>
              <a:rPr lang="en-US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,3</a:t>
            </a:r>
            <a:r>
              <a:rPr lang="ru-RU" sz="1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(03.03.14)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Среднедневной за 2014 г. – </a:t>
            </a:r>
            <a:r>
              <a:rPr lang="en-US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23,8</a:t>
            </a:r>
            <a:r>
              <a:rPr lang="ru-RU" sz="1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534 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торгов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ru-RU" sz="1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некредитных организаций и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r>
              <a:rPr lang="en-US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валютные пары: 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USDRUB (</a:t>
            </a:r>
            <a:r>
              <a:rPr lang="en-US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84%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объема) и 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EURRUB (</a:t>
            </a:r>
            <a:r>
              <a:rPr lang="en-US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13%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82563" indent="-182563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фев.15 доля брокеров на ВР достигла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  <a:endParaRPr lang="en-US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1400" b="0" dirty="0" smtClean="0">
                <a:solidFill>
                  <a:srgbClr val="000000"/>
                </a:solidFill>
                <a:cs typeface="Arial" pitchFamily="34" charset="0"/>
              </a:rPr>
              <a:t>В 2014 наблюдался рост доли </a:t>
            </a:r>
            <a:r>
              <a:rPr lang="en-US" sz="1400" b="0" dirty="0" smtClean="0">
                <a:solidFill>
                  <a:srgbClr val="000000"/>
                </a:solidFill>
                <a:cs typeface="Arial" pitchFamily="34" charset="0"/>
              </a:rPr>
              <a:t>FX </a:t>
            </a:r>
            <a:r>
              <a:rPr lang="ru-RU" sz="1400" b="0" dirty="0" smtClean="0">
                <a:solidFill>
                  <a:srgbClr val="000000"/>
                </a:solidFill>
                <a:cs typeface="Arial" pitchFamily="34" charset="0"/>
              </a:rPr>
              <a:t>Московской биржи на российском рынке: </a:t>
            </a:r>
          </a:p>
          <a:p>
            <a:pPr marL="627063" lvl="1" indent="-269875" fontAlgn="auto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―"/>
              <a:defRPr/>
            </a:pPr>
            <a:r>
              <a:rPr lang="ru-RU" sz="1400" b="0" dirty="0" smtClean="0">
                <a:solidFill>
                  <a:srgbClr val="000000"/>
                </a:solidFill>
                <a:cs typeface="Arial" pitchFamily="34" charset="0"/>
              </a:rPr>
              <a:t>в целом по межбанковскому рынку с 30,6</a:t>
            </a:r>
            <a:r>
              <a:rPr lang="en-US" sz="1400" b="0" dirty="0" smtClean="0">
                <a:solidFill>
                  <a:srgbClr val="000000"/>
                </a:solidFill>
                <a:cs typeface="Arial" pitchFamily="34" charset="0"/>
              </a:rPr>
              <a:t>%</a:t>
            </a:r>
            <a:r>
              <a:rPr lang="ru-RU" sz="1400" b="0" dirty="0" smtClean="0">
                <a:solidFill>
                  <a:srgbClr val="000000"/>
                </a:solidFill>
                <a:cs typeface="Arial" pitchFamily="34" charset="0"/>
              </a:rPr>
              <a:t> в </a:t>
            </a:r>
            <a:r>
              <a:rPr lang="en-US" sz="1400" b="0" dirty="0" smtClean="0">
                <a:solidFill>
                  <a:srgbClr val="000000"/>
                </a:solidFill>
                <a:cs typeface="Arial" pitchFamily="34" charset="0"/>
              </a:rPr>
              <a:t>201</a:t>
            </a:r>
            <a:r>
              <a:rPr lang="ru-RU" sz="1400" b="0" dirty="0" smtClean="0">
                <a:solidFill>
                  <a:srgbClr val="000000"/>
                </a:solidFill>
                <a:cs typeface="Arial" pitchFamily="34" charset="0"/>
              </a:rPr>
              <a:t>3 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до 4</a:t>
            </a:r>
            <a:r>
              <a:rPr lang="en-US" sz="1400" dirty="0" smtClean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,</a:t>
            </a:r>
            <a:r>
              <a:rPr lang="en-US" sz="1400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% в 2014</a:t>
            </a:r>
          </a:p>
          <a:p>
            <a:pPr marL="627063" lvl="1" indent="-269875" fontAlgn="auto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―"/>
              <a:defRPr/>
            </a:pPr>
            <a:r>
              <a:rPr lang="ru-RU" sz="1400" b="0" dirty="0" smtClean="0">
                <a:solidFill>
                  <a:srgbClr val="000000"/>
                </a:solidFill>
                <a:cs typeface="Arial" pitchFamily="34" charset="0"/>
              </a:rPr>
              <a:t>по доллар-рубль с 34,8 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до 49,</a:t>
            </a:r>
            <a:r>
              <a:rPr lang="en-US" sz="1400" dirty="0" smtClean="0">
                <a:solidFill>
                  <a:srgbClr val="C00000"/>
                </a:solidFill>
                <a:cs typeface="Arial" pitchFamily="34" charset="0"/>
              </a:rPr>
              <a:t>8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% </a:t>
            </a:r>
          </a:p>
          <a:p>
            <a:pPr marL="627063" lvl="1" indent="-269875" fontAlgn="auto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―"/>
              <a:defRPr/>
            </a:pPr>
            <a:r>
              <a:rPr lang="ru-RU" sz="1400" b="0" dirty="0" smtClean="0">
                <a:solidFill>
                  <a:srgbClr val="000000"/>
                </a:solidFill>
                <a:cs typeface="Arial" pitchFamily="34" charset="0"/>
              </a:rPr>
              <a:t>по евро-рубль с 56,6 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до 6</a:t>
            </a:r>
            <a:r>
              <a:rPr lang="en-US" sz="1400" dirty="0" smtClean="0">
                <a:solidFill>
                  <a:srgbClr val="C00000"/>
                </a:solidFill>
                <a:cs typeface="Arial" pitchFamily="34" charset="0"/>
              </a:rPr>
              <a:t>4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,</a:t>
            </a:r>
            <a:r>
              <a:rPr lang="en-US" sz="1400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%</a:t>
            </a:r>
          </a:p>
          <a:p>
            <a:pPr marL="627063" lvl="1" indent="-269875" fontAlgn="auto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―"/>
              <a:defRPr/>
            </a:pPr>
            <a:r>
              <a:rPr lang="ru-RU" sz="1400" b="0" dirty="0" smtClean="0">
                <a:solidFill>
                  <a:srgbClr val="000000"/>
                </a:solidFill>
                <a:cs typeface="Arial" pitchFamily="34" charset="0"/>
              </a:rPr>
              <a:t>по евро-доллар с</a:t>
            </a:r>
            <a:r>
              <a:rPr lang="en-US" sz="1400" b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cs typeface="Arial" pitchFamily="34" charset="0"/>
              </a:rPr>
              <a:t>3,6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 до 6</a:t>
            </a:r>
            <a:r>
              <a:rPr lang="en-US" sz="1400" dirty="0" smtClean="0">
                <a:solidFill>
                  <a:srgbClr val="C00000"/>
                </a:solidFill>
                <a:cs typeface="Arial" pitchFamily="34" charset="0"/>
              </a:rPr>
              <a:t>,2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% </a:t>
            </a:r>
          </a:p>
          <a:p>
            <a:pPr marL="182563" indent="-182563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738A6-6F0F-4E12-941B-CEEBF4859717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10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738A6-6F0F-4E12-941B-CEEBF4859717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74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738A6-6F0F-4E12-941B-CEEBF4859717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188C-4A94-43AD-80F3-3C4488217E6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52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C4A7FEF-78E5-4DE3-AAE4-813504908C5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33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7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C4A7FEF-78E5-4DE3-AAE4-813504908C5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39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1C5D8-A5AB-4F1B-9753-399E447B6F27}" type="slidenum">
              <a:rPr lang="en-US" altLang="ru-RU"/>
              <a:pPr>
                <a:spcBef>
                  <a:spcPct val="0"/>
                </a:spcBef>
              </a:pPr>
              <a:t>4</a:t>
            </a:fld>
            <a:endParaRPr lang="en-US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5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D7437-7295-4CD6-9E2B-A9EC7D69C46D}" type="slidenum">
              <a:rPr lang="en-US" altLang="ru-RU"/>
              <a:pPr>
                <a:spcBef>
                  <a:spcPct val="0"/>
                </a:spcBef>
              </a:pPr>
              <a:t>5</a:t>
            </a:fld>
            <a:endParaRPr lang="en-US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9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D7437-7295-4CD6-9E2B-A9EC7D69C46D}" type="slidenum">
              <a:rPr lang="en-US" altLang="ru-RU"/>
              <a:pPr>
                <a:spcBef>
                  <a:spcPct val="0"/>
                </a:spcBef>
              </a:pPr>
              <a:t>6</a:t>
            </a:fld>
            <a:endParaRPr lang="en-US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9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D7437-7295-4CD6-9E2B-A9EC7D69C46D}" type="slidenum">
              <a:rPr lang="en-US" altLang="ru-RU"/>
              <a:pPr>
                <a:spcBef>
                  <a:spcPct val="0"/>
                </a:spcBef>
              </a:pPr>
              <a:t>7</a:t>
            </a:fld>
            <a:endParaRPr lang="en-US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9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D7437-7295-4CD6-9E2B-A9EC7D69C46D}" type="slidenum">
              <a:rPr lang="en-US" altLang="ru-RU"/>
              <a:pPr>
                <a:spcBef>
                  <a:spcPct val="0"/>
                </a:spcBef>
              </a:pPr>
              <a:t>8</a:t>
            </a:fld>
            <a:endParaRPr lang="en-US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9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D7437-7295-4CD6-9E2B-A9EC7D69C46D}" type="slidenum">
              <a:rPr lang="en-US" altLang="ru-RU"/>
              <a:pPr>
                <a:spcBef>
                  <a:spcPct val="0"/>
                </a:spcBef>
              </a:pPr>
              <a:t>9</a:t>
            </a:fld>
            <a:endParaRPr lang="en-US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33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D7437-7295-4CD6-9E2B-A9EC7D69C46D}" type="slidenum">
              <a:rPr lang="en-US" altLang="ru-RU"/>
              <a:pPr>
                <a:spcBef>
                  <a:spcPct val="0"/>
                </a:spcBef>
              </a:pPr>
              <a:t>10</a:t>
            </a:fld>
            <a:endParaRPr lang="en-US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9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>
          <a:blip r:embed="rId2"/>
          <a:srcRect l="13890" t="14957" r="19446" b="9402"/>
          <a:stretch>
            <a:fillRect/>
          </a:stretch>
        </p:blipFill>
        <p:spPr bwMode="auto">
          <a:xfrm>
            <a:off x="250825" y="252413"/>
            <a:ext cx="4321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52413"/>
            <a:ext cx="24479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40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269875" y="269875"/>
            <a:ext cx="4284663" cy="6318250"/>
            <a:chOff x="270000" y="270000"/>
            <a:chExt cx="4284000" cy="631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0000" y="270000"/>
              <a:ext cx="4284000" cy="631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270000" y="270000"/>
              <a:ext cx="4284000" cy="631800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270000" y="270000"/>
              <a:ext cx="4284000" cy="631800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990613" y="2789263"/>
              <a:ext cx="2842773" cy="1279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smtClean="0">
                  <a:solidFill>
                    <a:srgbClr val="7F7F7F"/>
                  </a:solidFill>
                  <a:latin typeface="Verdana" pitchFamily="34" charset="0"/>
                </a:rPr>
                <a:t>ИМИДЖЕВОЕ </a:t>
              </a:r>
            </a:p>
            <a:p>
              <a:pPr algn="ctr" eaLnBrk="1" hangingPunct="1">
                <a:buFont typeface="Arial" charset="0"/>
                <a:buNone/>
                <a:defRPr/>
              </a:pPr>
              <a:r>
                <a:rPr lang="ru-RU" sz="120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69875"/>
            <a:ext cx="242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8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0_title_n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69875"/>
            <a:ext cx="242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14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TOC_short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smtClean="0">
                <a:solidFill>
                  <a:prstClr val="white"/>
                </a:solidFill>
                <a:latin typeface="Verdana" pitchFamily="34" charset="0"/>
              </a:rPr>
              <a:t>СОДЕРЖАНИЕ</a:t>
            </a:r>
            <a:endParaRPr lang="ru-RU" sz="2600" b="1" smtClean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0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TOC_long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smtClean="0">
                <a:solidFill>
                  <a:prstClr val="white"/>
                </a:solidFill>
                <a:latin typeface="Verdana" pitchFamily="34" charset="0"/>
              </a:rPr>
              <a:t>СОДЕРЖАНИЕ</a:t>
            </a:r>
            <a:endParaRPr lang="ru-RU" sz="2600" b="1" smtClean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Section_start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449263" indent="-449263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lnSpc>
                <a:spcPct val="150000"/>
              </a:lnSpc>
              <a:buFont typeface="Arial" charset="0"/>
              <a:buNone/>
              <a:defRPr/>
            </a:pPr>
            <a:fld id="{451A0876-5156-4907-8DBA-BF88569C83F7}" type="slidenum">
              <a:rPr lang="en-US" altLang="ru-RU" sz="1100" smtClean="0">
                <a:solidFill>
                  <a:srgbClr val="000000"/>
                </a:solidFill>
              </a:rPr>
              <a:pPr algn="r">
                <a:lnSpc>
                  <a:spcPct val="150000"/>
                </a:lnSpc>
                <a:buFont typeface="Arial" charset="0"/>
                <a:buNone/>
                <a:defRPr/>
              </a:pPr>
              <a:t>‹#›</a:t>
            </a:fld>
            <a:endParaRPr lang="en-US" altLang="ru-RU" sz="1100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5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18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3_Regul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449263" indent="-449263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lnSpc>
                <a:spcPct val="150000"/>
              </a:lnSpc>
              <a:buFont typeface="Arial" charset="0"/>
              <a:buNone/>
              <a:defRPr/>
            </a:pPr>
            <a:fld id="{4A61A491-4B8A-4F39-B57B-022FEA3C07EE}" type="slidenum">
              <a:rPr lang="en-US" altLang="ru-RU" sz="1100" smtClean="0">
                <a:solidFill>
                  <a:srgbClr val="000000"/>
                </a:solidFill>
              </a:rPr>
              <a:pPr algn="r">
                <a:lnSpc>
                  <a:spcPct val="150000"/>
                </a:lnSpc>
                <a:buFont typeface="Arial" charset="0"/>
                <a:buNone/>
                <a:defRPr/>
              </a:pPr>
              <a:t>‹#›</a:t>
            </a:fld>
            <a:endParaRPr lang="en-US" altLang="ru-RU" sz="1100" smtClean="0">
              <a:solidFill>
                <a:srgbClr val="000000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73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3_Regular_slide_no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449263" indent="-449263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lnSpc>
                <a:spcPct val="150000"/>
              </a:lnSpc>
              <a:buFont typeface="Arial" charset="0"/>
              <a:buNone/>
              <a:defRPr/>
            </a:pPr>
            <a:fld id="{21DF8E96-A225-4F5B-AEF0-F88AC11C310F}" type="slidenum">
              <a:rPr lang="en-US" altLang="ru-RU" sz="1100" smtClean="0">
                <a:solidFill>
                  <a:srgbClr val="000000"/>
                </a:solidFill>
              </a:rPr>
              <a:pPr algn="r">
                <a:lnSpc>
                  <a:spcPct val="150000"/>
                </a:lnSpc>
                <a:buFont typeface="Arial" charset="0"/>
                <a:buNone/>
                <a:defRPr/>
              </a:pPr>
              <a:t>‹#›</a:t>
            </a:fld>
            <a:endParaRPr lang="en-US" altLang="ru-RU" sz="1100" smtClean="0">
              <a:solidFill>
                <a:srgbClr val="000000"/>
              </a:solidFill>
            </a:endParaRPr>
          </a:p>
        </p:txBody>
      </p:sp>
      <p:pic>
        <p:nvPicPr>
          <p:cNvPr id="4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9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3_Regular_slid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449263" indent="-449263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lnSpc>
                <a:spcPct val="150000"/>
              </a:lnSpc>
              <a:buFont typeface="Arial" charset="0"/>
              <a:buNone/>
              <a:defRPr/>
            </a:pPr>
            <a:fld id="{55FE0503-1AF5-40AC-BBA0-3788357AB2F8}" type="slidenum">
              <a:rPr lang="en-US" altLang="ru-RU" sz="1100" smtClean="0">
                <a:solidFill>
                  <a:srgbClr val="000000"/>
                </a:solidFill>
              </a:rPr>
              <a:pPr algn="r">
                <a:lnSpc>
                  <a:spcPct val="150000"/>
                </a:lnSpc>
                <a:buFont typeface="Arial" charset="0"/>
                <a:buNone/>
                <a:defRPr/>
              </a:pPr>
              <a:t>‹#›</a:t>
            </a:fld>
            <a:endParaRPr lang="en-US" altLang="ru-RU" sz="11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7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3_Regular_slide_noSideBar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449263" indent="-449263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lnSpc>
                <a:spcPct val="150000"/>
              </a:lnSpc>
              <a:buFont typeface="Arial" charset="0"/>
              <a:buNone/>
              <a:defRPr/>
            </a:pPr>
            <a:fld id="{893E3943-27BC-41C9-B612-5B28561AC54A}" type="slidenum">
              <a:rPr lang="en-US" altLang="ru-RU" sz="1100" smtClean="0">
                <a:solidFill>
                  <a:srgbClr val="000000"/>
                </a:solidFill>
              </a:rPr>
              <a:pPr algn="r">
                <a:lnSpc>
                  <a:spcPct val="150000"/>
                </a:lnSpc>
                <a:buFont typeface="Arial" charset="0"/>
                <a:buNone/>
                <a:defRPr/>
              </a:pPr>
              <a:t>‹#›</a:t>
            </a:fld>
            <a:endParaRPr lang="en-US" altLang="ru-RU" sz="11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Important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5"/>
            <a:ext cx="8593138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0" y="612775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600" smtClean="0">
                <a:solidFill>
                  <a:srgbClr val="000000"/>
                </a:solidFill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rgbClr val="000000"/>
                </a:solidFill>
                <a:latin typeface="Verdana" pitchFamily="34" charset="0"/>
              </a:rPr>
              <a:t>VERDANA </a:t>
            </a:r>
            <a:r>
              <a:rPr lang="ru-RU" sz="2600" b="1" smtClean="0">
                <a:solidFill>
                  <a:srgbClr val="000000"/>
                </a:solidFill>
                <a:latin typeface="Verdana" pitchFamily="34" charset="0"/>
              </a:rPr>
              <a:t>ОБЫЧНЫМ </a:t>
            </a:r>
            <a:br>
              <a:rPr lang="ru-RU" sz="2600" b="1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2600" b="1" smtClean="0">
                <a:solidFill>
                  <a:srgbClr val="000000"/>
                </a:solidFill>
                <a:latin typeface="Verdana" pitchFamily="34" charset="0"/>
              </a:rPr>
              <a:t>И ПОЛУЖИРНЫМ </a:t>
            </a:r>
            <a:r>
              <a:rPr lang="en-US" sz="2600" b="1" smtClean="0">
                <a:solidFill>
                  <a:srgbClr val="000000"/>
                </a:solidFill>
                <a:latin typeface="Verdana" pitchFamily="34" charset="0"/>
              </a:rPr>
              <a:t>26 </a:t>
            </a:r>
            <a:r>
              <a:rPr lang="ru-RU" sz="2600" b="1" smtClean="0">
                <a:solidFill>
                  <a:srgbClr val="000000"/>
                </a:solidFill>
                <a:latin typeface="Verdana" pitchFamily="34" charset="0"/>
              </a:rPr>
              <a:t>ПТ</a:t>
            </a:r>
          </a:p>
        </p:txBody>
      </p:sp>
    </p:spTree>
    <p:extLst>
      <p:ext uri="{BB962C8B-B14F-4D97-AF65-F5344CB8AC3E}">
        <p14:creationId xmlns:p14="http://schemas.microsoft.com/office/powerpoint/2010/main" val="199512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Important_note_no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449263" indent="-449263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lnSpc>
                <a:spcPct val="150000"/>
              </a:lnSpc>
              <a:buFont typeface="Arial" charset="0"/>
              <a:buNone/>
              <a:defRPr/>
            </a:pPr>
            <a:fld id="{35EF6D87-27ED-4DD1-A925-0CCB1813A3C8}" type="slidenum">
              <a:rPr lang="en-US" altLang="ru-RU" sz="1100" smtClean="0">
                <a:solidFill>
                  <a:srgbClr val="000000"/>
                </a:solidFill>
              </a:rPr>
              <a:pPr algn="r">
                <a:lnSpc>
                  <a:spcPct val="150000"/>
                </a:lnSpc>
                <a:buFont typeface="Arial" charset="0"/>
                <a:buNone/>
                <a:defRPr/>
              </a:pPr>
              <a:t>‹#›</a:t>
            </a:fld>
            <a:endParaRPr lang="en-US" altLang="ru-RU" sz="1100" smtClean="0">
              <a:solidFill>
                <a:srgbClr val="000000"/>
              </a:solidFill>
            </a:endParaRPr>
          </a:p>
        </p:txBody>
      </p:sp>
      <p:pic>
        <p:nvPicPr>
          <p:cNvPr id="4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32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 userDrawn="1"/>
        </p:nvSpPr>
        <p:spPr>
          <a:xfrm>
            <a:off x="360363" y="539750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0000"/>
                </a:solidFill>
                <a:latin typeface="Verdana" pitchFamily="34" charset="0"/>
              </a:rPr>
              <a:t>СПАСИБО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0000"/>
                </a:solidFill>
                <a:latin typeface="Verdana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1631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4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401763"/>
            <a:ext cx="7346950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eaLnBrk="0" hangingPunct="0">
              <a:defRPr/>
            </a:pPr>
            <a:fld id="{05011273-6361-4CB1-B35F-4F88FC08909B}" type="slidenum">
              <a:rPr lang="ru-RU" sz="160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ru-RU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1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38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>
            <a:fillRect/>
          </a:stretch>
        </p:blipFill>
        <p:spPr bwMode="auto">
          <a:xfrm>
            <a:off x="250825" y="269875"/>
            <a:ext cx="4321175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69875"/>
            <a:ext cx="242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0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smtClean="0">
                <a:solidFill>
                  <a:prstClr val="white"/>
                </a:solidFill>
                <a:latin typeface="Verdana" pitchFamily="34" charset="0"/>
              </a:rPr>
              <a:t>СОДЕРЖАНИЕ</a:t>
            </a:r>
            <a:endParaRPr lang="ru-RU" sz="2600" b="1" smtClean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7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fld id="{57402BCE-0CD8-4015-B402-594884331893}" type="slidenum">
              <a:rPr lang="en-US" altLang="ru-RU" sz="1100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ru-RU" sz="11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5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0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fld id="{C4648A47-D3AA-4187-BEA3-DAA891D6B2A8}" type="slidenum">
              <a:rPr lang="en-US" altLang="ru-RU" sz="900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ru-RU" sz="9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5940425" y="6445250"/>
            <a:ext cx="3024188" cy="223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ru-RU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1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5"/>
            <a:ext cx="8593138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0" y="612775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600" smtClean="0">
                <a:solidFill>
                  <a:srgbClr val="000000"/>
                </a:solidFill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rgbClr val="000000"/>
                </a:solidFill>
                <a:latin typeface="Verdana" pitchFamily="34" charset="0"/>
              </a:rPr>
              <a:t>VERDANA </a:t>
            </a:r>
            <a:r>
              <a:rPr lang="ru-RU" sz="2600" b="1" smtClean="0">
                <a:solidFill>
                  <a:srgbClr val="000000"/>
                </a:solidFill>
                <a:latin typeface="Verdana" pitchFamily="34" charset="0"/>
              </a:rPr>
              <a:t>ОБЫЧНЫМ </a:t>
            </a:r>
            <a:br>
              <a:rPr lang="ru-RU" sz="2600" b="1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2600" b="1" smtClean="0">
                <a:solidFill>
                  <a:srgbClr val="000000"/>
                </a:solidFill>
                <a:latin typeface="Verdana" pitchFamily="34" charset="0"/>
              </a:rPr>
              <a:t>И ПОЛУЖИРНЫМ </a:t>
            </a:r>
            <a:r>
              <a:rPr lang="en-US" sz="2600" b="1" smtClean="0">
                <a:solidFill>
                  <a:srgbClr val="000000"/>
                </a:solidFill>
                <a:latin typeface="Verdana" pitchFamily="34" charset="0"/>
              </a:rPr>
              <a:t>26 </a:t>
            </a:r>
            <a:r>
              <a:rPr lang="ru-RU" sz="2600" b="1" smtClean="0">
                <a:solidFill>
                  <a:srgbClr val="000000"/>
                </a:solidFill>
                <a:latin typeface="Verdana" pitchFamily="34" charset="0"/>
              </a:rPr>
              <a:t>ПТ</a:t>
            </a:r>
          </a:p>
        </p:txBody>
      </p:sp>
    </p:spTree>
    <p:extLst>
      <p:ext uri="{BB962C8B-B14F-4D97-AF65-F5344CB8AC3E}">
        <p14:creationId xmlns:p14="http://schemas.microsoft.com/office/powerpoint/2010/main" val="111125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 userDrawn="1"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 userDrawn="1"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60363" y="539750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4800" smtClean="0">
                <a:solidFill>
                  <a:srgbClr val="000000"/>
                </a:solidFill>
                <a:latin typeface="Verdana" pitchFamily="34" charset="0"/>
              </a:rPr>
              <a:t>СПАСИБО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800" b="1" smtClean="0">
                <a:solidFill>
                  <a:srgbClr val="000000"/>
                </a:solidFill>
                <a:latin typeface="Verdana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6524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65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69875"/>
            <a:ext cx="24209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office.micex.com\Public\Files\Департамент_валютного_рынка\Управление_продаж\Презентации и брошюры ВР\Статистика\отражение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4" y="850398"/>
            <a:ext cx="4264929" cy="55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91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6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CONTENTS</a:t>
            </a:r>
            <a:endParaRPr lang="ru-RU" sz="2600" b="1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15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47700" y="6191250"/>
            <a:ext cx="7667625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</a:rPr>
              <a:t>MOSCOW EXCHANGE FX MARKET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D8AEC7D4-066F-4E81-82C4-EBF6841D28BA}" type="slidenum">
              <a:rPr lang="en-US" smtClean="0">
                <a:solidFill>
                  <a:srgbClr val="000000"/>
                </a:solidFill>
              </a:rPr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5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6191250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80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14377E92-D05D-4ACA-A366-35029F8E0029}" type="slidenum">
              <a:rPr lang="en-US" smtClean="0">
                <a:solidFill>
                  <a:srgbClr val="000000"/>
                </a:solidFill>
              </a:rPr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2013"/>
            <a:ext cx="2533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048375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8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5"/>
            <a:ext cx="8593138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 [ IMAGE 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47700" y="612775"/>
            <a:ext cx="4716463" cy="29606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600" dirty="0" smtClean="0">
                <a:solidFill>
                  <a:srgbClr val="000000"/>
                </a:solidFill>
                <a:latin typeface="Verdana" pitchFamily="34" charset="0"/>
              </a:rPr>
              <a:t>EMPHASIS CAN BE PUT ON QUOTES OR IMPORTANT PART OF THE TEXT BY GOES HERE IN VERDANA</a:t>
            </a:r>
            <a:endParaRPr lang="ru-RU" sz="26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LIGHT AND BOLD </a:t>
            </a:r>
            <a:b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26 PT CAPS</a:t>
            </a:r>
            <a:endParaRPr lang="ru-RU" sz="26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50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60363" y="539750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sz="4800" dirty="0" smtClean="0">
                <a:solidFill>
                  <a:srgbClr val="000000"/>
                </a:solidFill>
                <a:latin typeface="Verdana" pitchFamily="34" charset="0"/>
              </a:rPr>
              <a:t>THANK</a:t>
            </a:r>
            <a:endParaRPr lang="ru-RU" sz="4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4800" b="1" dirty="0" smtClean="0">
                <a:solidFill>
                  <a:srgbClr val="000000"/>
                </a:solidFill>
                <a:latin typeface="Verdana" pitchFamily="34" charset="0"/>
              </a:rPr>
              <a:t>YOU</a:t>
            </a:r>
            <a:endParaRPr lang="ru-RU" sz="48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944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ддл пои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iddle_slide_01_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70988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 descr="Sign + ММВБ + MIC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695325"/>
            <a:ext cx="1660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RTS Бирж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765175"/>
            <a:ext cx="1660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21266" y="2852936"/>
            <a:ext cx="7772400" cy="133638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eader_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709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Footer_l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6288088"/>
            <a:ext cx="9170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87338" y="6391275"/>
            <a:ext cx="2232025" cy="376238"/>
            <a:chOff x="884" y="1480"/>
            <a:chExt cx="3946" cy="664"/>
          </a:xfrm>
        </p:grpSpPr>
        <p:pic>
          <p:nvPicPr>
            <p:cNvPr id="7" name="Picture 16" descr="Sign + ММВБ + MICE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480"/>
              <a:ext cx="1724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RTS Биржа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583"/>
              <a:ext cx="167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0" i="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742950" marR="0" indent="-285750" algn="l" defTabSz="19764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5524ED5-4920-4E12-B2F6-66C03927DC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ackground_blank_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7098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33638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44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new0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3" y="260648"/>
            <a:ext cx="20161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328498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Click to edit Master title style</a:t>
            </a:r>
          </a:p>
        </p:txBody>
      </p:sp>
      <p:pic>
        <p:nvPicPr>
          <p:cNvPr id="4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95615"/>
            <a:ext cx="5184576" cy="11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602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9"/>
            <a:ext cx="7643812" cy="56207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885113" y="6165850"/>
            <a:ext cx="8016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31B4-7F1A-48F3-B245-C242A687B9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37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rgbClr val="CCCCC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747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33375"/>
            <a:ext cx="8434388" cy="37147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66713" y="1161144"/>
            <a:ext cx="8429625" cy="487818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035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549275"/>
            <a:ext cx="6624637" cy="336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39975" y="1196975"/>
            <a:ext cx="323532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7700" y="1196975"/>
            <a:ext cx="323691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5113" y="260350"/>
            <a:ext cx="1052512" cy="865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A4C63-02D0-4072-8503-6804F3096E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2" y="5942013"/>
            <a:ext cx="2533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708" y="6048375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34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152525" y="1152525"/>
            <a:ext cx="7415213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600">
                <a:latin typeface="Tahoma" pitchFamily="34" charset="0"/>
              </a:rPr>
              <a:t>Используются ресурсы сетей партнеров – авторизованных провайдеров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5487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0" i="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742950" marR="0" indent="-285750" algn="l" defTabSz="19764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079796B-E6EC-4AEC-9A62-90363C4EB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152525" y="1152525"/>
            <a:ext cx="7415213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600">
                <a:latin typeface="Tahoma" pitchFamily="34" charset="0"/>
              </a:rPr>
              <a:t>Используются ресурсы сетей партнеров – экстранетов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5487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0" i="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742950" marR="0" indent="-285750" algn="l" defTabSz="19764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89CB691-27A3-4B85-AED5-6A0E242A1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152525" y="1152525"/>
            <a:ext cx="7415213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600">
                <a:latin typeface="Tahoma" pitchFamily="34" charset="0"/>
              </a:rPr>
              <a:t>Премиум решение для высокочастотной торговли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5487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0" i="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742950" marR="0" indent="-285750" algn="l" defTabSz="19764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3098E04-8552-41C6-B71E-B0BA773F7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152525" y="1152525"/>
            <a:ext cx="7415213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600">
                <a:latin typeface="Tahoma" pitchFamily="34" charset="0"/>
              </a:rPr>
              <a:t>Для самых требовательных клиентов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5487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0" i="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742950" marR="0" indent="-285750" algn="l" defTabSz="19764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8F08F38-23A3-45A1-919E-0A5E01707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152525" y="1152525"/>
            <a:ext cx="7415213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600">
                <a:latin typeface="Tahoma" pitchFamily="34" charset="0"/>
              </a:rPr>
              <a:t>Для самых требовательных клиентов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5487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5" y="6191250"/>
            <a:ext cx="5327650" cy="360363"/>
          </a:xfr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191250"/>
            <a:ext cx="360363" cy="360363"/>
          </a:xfr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03E4799-34FD-4F2A-9979-1E5442FD7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EBB105-2663-4E9A-B0D4-05E3C6132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4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01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hyperlink" Target="mailto:DMA@corp.finam.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y.skotnikov@moex.com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Layout" Target="../slideLayouts/slideLayout43.xml"/><Relationship Id="rId7" Type="http://schemas.openxmlformats.org/officeDocument/2006/relationships/chart" Target="../charts/char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.bin"/><Relationship Id="rId10" Type="http://schemas.openxmlformats.org/officeDocument/2006/relationships/chart" Target="../charts/chart7.xml"/><Relationship Id="rId4" Type="http://schemas.openxmlformats.org/officeDocument/2006/relationships/notesSlide" Target="../notesSlides/notesSlide20.xml"/><Relationship Id="rId9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slideLayout" Target="../slideLayouts/slideLayout43.xml"/><Relationship Id="rId7" Type="http://schemas.openxmlformats.org/officeDocument/2006/relationships/chart" Target="../charts/chart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.bin"/><Relationship Id="rId10" Type="http://schemas.openxmlformats.org/officeDocument/2006/relationships/chart" Target="../charts/chart16.xml"/><Relationship Id="rId4" Type="http://schemas.openxmlformats.org/officeDocument/2006/relationships/notesSlide" Target="../notesSlides/notesSlide22.xml"/><Relationship Id="rId9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valeriy.skotnikov@moex.com" TargetMode="External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24904" y="2996952"/>
            <a:ext cx="9144000" cy="1470025"/>
          </a:xfrm>
        </p:spPr>
        <p:txBody>
          <a:bodyPr/>
          <a:lstStyle/>
          <a:p>
            <a:pPr eaLnBrk="1" hangingPunct="1"/>
            <a:r>
              <a:rPr lang="ru-RU" altLang="ru-RU" sz="4200" b="1" dirty="0" smtClean="0">
                <a:latin typeface="Calibri" pitchFamily="34" charset="0"/>
              </a:rPr>
              <a:t>Конференция по алгоритмической и высокочастотной (</a:t>
            </a:r>
            <a:r>
              <a:rPr lang="en-US" altLang="ru-RU" sz="4200" b="1" dirty="0" smtClean="0">
                <a:latin typeface="Calibri" pitchFamily="34" charset="0"/>
              </a:rPr>
              <a:t>HFT</a:t>
            </a:r>
            <a:r>
              <a:rPr lang="ru-RU" altLang="ru-RU" sz="4200" b="1" dirty="0" smtClean="0">
                <a:latin typeface="Calibri" pitchFamily="34" charset="0"/>
              </a:rPr>
              <a:t>)</a:t>
            </a:r>
            <a:r>
              <a:rPr lang="en-US" altLang="ru-RU" sz="4200" b="1" dirty="0" smtClean="0">
                <a:latin typeface="Calibri" pitchFamily="34" charset="0"/>
              </a:rPr>
              <a:t> </a:t>
            </a:r>
            <a:r>
              <a:rPr lang="ru-RU" altLang="ru-RU" sz="4200" b="1" dirty="0" smtClean="0">
                <a:latin typeface="Calibri" pitchFamily="34" charset="0"/>
              </a:rPr>
              <a:t>торговле</a:t>
            </a:r>
            <a:endParaRPr lang="ru-RU" altLang="ru-RU" sz="4200" b="1" i="1" dirty="0" smtClean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612692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Calibri" pitchFamily="34" charset="0"/>
              </a:rPr>
              <a:t>29 октября 2015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2692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543375"/>
      </p:ext>
    </p:extLst>
  </p:cSld>
  <p:clrMapOvr>
    <a:masterClrMapping/>
  </p:clrMapOvr>
  <p:transition advTm="25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420" y="223140"/>
            <a:ext cx="4423240" cy="87947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Темы сегодняшней конференции </a:t>
            </a:r>
            <a:br>
              <a:rPr lang="ru-RU" altLang="ru-RU" sz="2400" dirty="0" smtClean="0">
                <a:solidFill>
                  <a:srgbClr val="7030A0"/>
                </a:solidFill>
              </a:rPr>
            </a:br>
            <a:endParaRPr lang="en-US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8319970" cy="5190440"/>
          </a:xfrm>
        </p:spPr>
        <p:txBody>
          <a:bodyPr/>
          <a:lstStyle/>
          <a:p>
            <a:pPr marL="0" algn="l">
              <a:spcBef>
                <a:spcPts val="0"/>
              </a:spcBef>
            </a:pPr>
            <a:r>
              <a:rPr lang="ru-RU" sz="1800" b="1" dirty="0" smtClean="0">
                <a:solidFill>
                  <a:srgbClr val="0070C0"/>
                </a:solidFill>
              </a:rPr>
              <a:t>Как </a:t>
            </a:r>
            <a:r>
              <a:rPr lang="ru-RU" sz="1800" b="1" dirty="0">
                <a:solidFill>
                  <a:srgbClr val="0070C0"/>
                </a:solidFill>
              </a:rPr>
              <a:t>стать самым быстрым на рынке? Услуги прямого доступа, особенности и преимущества </a:t>
            </a:r>
            <a:r>
              <a:rPr lang="ru-RU" sz="1800" b="1" dirty="0" smtClean="0">
                <a:solidFill>
                  <a:srgbClr val="0070C0"/>
                </a:solidFill>
              </a:rPr>
              <a:t>DMA</a:t>
            </a:r>
            <a:r>
              <a:rPr lang="ru-RU" sz="1800" dirty="0" smtClean="0">
                <a:solidFill>
                  <a:srgbClr val="0070C0"/>
                </a:solidFill>
              </a:rPr>
              <a:t>. Сергей </a:t>
            </a:r>
            <a:r>
              <a:rPr lang="ru-RU" sz="1800" dirty="0">
                <a:solidFill>
                  <a:srgbClr val="0070C0"/>
                </a:solidFill>
              </a:rPr>
              <a:t>Слукин, руководитель отдела DMA и алгоритмической торговли АО «ФИНАМ</a:t>
            </a:r>
            <a:r>
              <a:rPr lang="ru-RU" sz="1800" dirty="0" smtClean="0">
                <a:solidFill>
                  <a:srgbClr val="0070C0"/>
                </a:solidFill>
              </a:rPr>
              <a:t>».</a:t>
            </a:r>
          </a:p>
          <a:p>
            <a:pPr marL="0" algn="l">
              <a:spcBef>
                <a:spcPts val="0"/>
              </a:spcBef>
            </a:pPr>
            <a:endParaRPr lang="ru-RU" sz="1800" dirty="0">
              <a:solidFill>
                <a:srgbClr val="0070C0"/>
              </a:solidFill>
            </a:endParaRPr>
          </a:p>
          <a:p>
            <a:pPr marL="0" algn="l">
              <a:spcBef>
                <a:spcPts val="0"/>
              </a:spcBef>
            </a:pPr>
            <a:r>
              <a:rPr lang="ru-RU" sz="1800" b="1" dirty="0" err="1" smtClean="0">
                <a:solidFill>
                  <a:srgbClr val="0070C0"/>
                </a:solidFill>
              </a:rPr>
              <a:t>Алготрейдинг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>
                <a:solidFill>
                  <a:srgbClr val="0070C0"/>
                </a:solidFill>
              </a:rPr>
              <a:t>на срочном рынке — оценка эффективности и </a:t>
            </a:r>
            <a:r>
              <a:rPr lang="ru-RU" sz="1800" b="1" dirty="0" smtClean="0">
                <a:solidFill>
                  <a:srgbClr val="0070C0"/>
                </a:solidFill>
              </a:rPr>
              <a:t>перспективы</a:t>
            </a:r>
            <a:r>
              <a:rPr lang="ru-RU" sz="1800" dirty="0" smtClean="0">
                <a:solidFill>
                  <a:srgbClr val="0070C0"/>
                </a:solidFill>
              </a:rPr>
              <a:t>. Валерий </a:t>
            </a:r>
            <a:r>
              <a:rPr lang="ru-RU" sz="1800" dirty="0">
                <a:solidFill>
                  <a:srgbClr val="0070C0"/>
                </a:solidFill>
              </a:rPr>
              <a:t>Скотников, начальник отдела </a:t>
            </a:r>
            <a:r>
              <a:rPr lang="ru-RU" sz="1800" dirty="0" smtClean="0">
                <a:solidFill>
                  <a:srgbClr val="0070C0"/>
                </a:solidFill>
              </a:rPr>
              <a:t>рынка </a:t>
            </a:r>
            <a:r>
              <a:rPr lang="ru-RU" sz="1800" dirty="0">
                <a:solidFill>
                  <a:srgbClr val="0070C0"/>
                </a:solidFill>
              </a:rPr>
              <a:t>фьючерсов и опционов Московской биржи.</a:t>
            </a:r>
          </a:p>
          <a:p>
            <a:pPr marL="0" algn="l">
              <a:spcBef>
                <a:spcPts val="0"/>
              </a:spcBef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 marL="0" algn="l">
              <a:spcBef>
                <a:spcPts val="0"/>
              </a:spcBef>
            </a:pPr>
            <a:r>
              <a:rPr lang="ru-RU" sz="1800" b="1" dirty="0" smtClean="0">
                <a:solidFill>
                  <a:srgbClr val="0070C0"/>
                </a:solidFill>
              </a:rPr>
              <a:t>Валютный </a:t>
            </a:r>
            <a:r>
              <a:rPr lang="ru-RU" sz="1800" b="1" dirty="0">
                <a:solidFill>
                  <a:srgbClr val="0070C0"/>
                </a:solidFill>
              </a:rPr>
              <a:t>рынок Московской биржи: планы </a:t>
            </a:r>
            <a:r>
              <a:rPr lang="ru-RU" sz="1800" b="1" dirty="0" smtClean="0">
                <a:solidFill>
                  <a:srgbClr val="0070C0"/>
                </a:solidFill>
              </a:rPr>
              <a:t>развития. </a:t>
            </a:r>
            <a:r>
              <a:rPr lang="ru-RU" sz="1800" dirty="0" smtClean="0">
                <a:solidFill>
                  <a:srgbClr val="0070C0"/>
                </a:solidFill>
              </a:rPr>
              <a:t>Владимир </a:t>
            </a:r>
            <a:r>
              <a:rPr lang="ru-RU" sz="1800" dirty="0">
                <a:solidFill>
                  <a:srgbClr val="0070C0"/>
                </a:solidFill>
              </a:rPr>
              <a:t>Яровой, директор департамента валютного рынка Московской биржи.</a:t>
            </a:r>
          </a:p>
          <a:p>
            <a:pPr marL="0" algn="l">
              <a:spcBef>
                <a:spcPts val="0"/>
              </a:spcBef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 marL="0" algn="l">
              <a:spcBef>
                <a:spcPts val="0"/>
              </a:spcBef>
            </a:pPr>
            <a:r>
              <a:rPr lang="ru-RU" sz="1800" b="1" dirty="0" smtClean="0">
                <a:solidFill>
                  <a:srgbClr val="0070C0"/>
                </a:solidFill>
              </a:rPr>
              <a:t>Московская </a:t>
            </a:r>
            <a:r>
              <a:rPr lang="ru-RU" sz="1800" b="1" dirty="0">
                <a:solidFill>
                  <a:srgbClr val="0070C0"/>
                </a:solidFill>
              </a:rPr>
              <a:t>биржа для </a:t>
            </a:r>
            <a:r>
              <a:rPr lang="ru-RU" sz="1800" b="1" dirty="0" err="1">
                <a:solidFill>
                  <a:srgbClr val="0070C0"/>
                </a:solidFill>
              </a:rPr>
              <a:t>алготрейдеров</a:t>
            </a:r>
            <a:r>
              <a:rPr lang="ru-RU" sz="1800" b="1" dirty="0">
                <a:solidFill>
                  <a:srgbClr val="0070C0"/>
                </a:solidFill>
              </a:rPr>
              <a:t>, подключение к ТКС </a:t>
            </a:r>
            <a:r>
              <a:rPr lang="ru-RU" sz="1800" b="1" dirty="0" err="1">
                <a:solidFill>
                  <a:srgbClr val="0070C0"/>
                </a:solidFill>
              </a:rPr>
              <a:t>Spectra</a:t>
            </a:r>
            <a:r>
              <a:rPr lang="ru-RU" sz="1800" b="1" dirty="0">
                <a:solidFill>
                  <a:srgbClr val="0070C0"/>
                </a:solidFill>
              </a:rPr>
              <a:t> и ASTS. Панируемые изменения — </a:t>
            </a:r>
            <a:r>
              <a:rPr lang="ru-RU" sz="1800" b="1" dirty="0" err="1">
                <a:solidFill>
                  <a:srgbClr val="0070C0"/>
                </a:solidFill>
              </a:rPr>
              <a:t>wire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protocol</a:t>
            </a:r>
            <a:r>
              <a:rPr lang="ru-RU" sz="1800" b="1" dirty="0" smtClean="0">
                <a:solidFill>
                  <a:srgbClr val="0070C0"/>
                </a:solidFill>
              </a:rPr>
              <a:t>. </a:t>
            </a:r>
            <a:r>
              <a:rPr lang="ru-RU" sz="1800" dirty="0" smtClean="0">
                <a:solidFill>
                  <a:srgbClr val="0070C0"/>
                </a:solidFill>
              </a:rPr>
              <a:t>Светлана </a:t>
            </a:r>
            <a:r>
              <a:rPr lang="ru-RU" sz="1800" dirty="0">
                <a:solidFill>
                  <a:srgbClr val="0070C0"/>
                </a:solidFill>
              </a:rPr>
              <a:t>Старостина, начальник управления технической поддержки Московской биржи.</a:t>
            </a:r>
          </a:p>
          <a:p>
            <a:pPr marL="0" algn="l">
              <a:spcBef>
                <a:spcPts val="0"/>
              </a:spcBef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 marL="0" algn="l">
              <a:spcBef>
                <a:spcPts val="0"/>
              </a:spcBef>
            </a:pPr>
            <a:r>
              <a:rPr lang="ru-RU" sz="1800" b="1" dirty="0" err="1" smtClean="0">
                <a:solidFill>
                  <a:srgbClr val="0070C0"/>
                </a:solidFill>
              </a:rPr>
              <a:t>Colocation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>
                <a:solidFill>
                  <a:srgbClr val="0070C0"/>
                </a:solidFill>
              </a:rPr>
              <a:t>на Московской бирже. Переезд Московской биржи в </a:t>
            </a:r>
            <a:r>
              <a:rPr lang="ru-RU" sz="1800" b="1" dirty="0" err="1" smtClean="0">
                <a:solidFill>
                  <a:srgbClr val="0070C0"/>
                </a:solidFill>
              </a:rPr>
              <a:t>Data-Space</a:t>
            </a:r>
            <a:r>
              <a:rPr lang="ru-RU" sz="1800" b="1" dirty="0" smtClean="0">
                <a:solidFill>
                  <a:srgbClr val="0070C0"/>
                </a:solidFill>
              </a:rPr>
              <a:t>. </a:t>
            </a:r>
            <a:r>
              <a:rPr lang="ru-RU" sz="1800" dirty="0" smtClean="0">
                <a:solidFill>
                  <a:srgbClr val="0070C0"/>
                </a:solidFill>
              </a:rPr>
              <a:t>Владимир </a:t>
            </a:r>
            <a:r>
              <a:rPr lang="ru-RU" sz="1800" dirty="0">
                <a:solidFill>
                  <a:srgbClr val="0070C0"/>
                </a:solidFill>
              </a:rPr>
              <a:t>Николаев, коммерческий директор ООО «МБ Технологии».</a:t>
            </a:r>
          </a:p>
          <a:p>
            <a:pPr marL="0" indent="0" algn="l">
              <a:spcBef>
                <a:spcPts val="0"/>
              </a:spcBef>
            </a:pPr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>
              <a:spcBef>
                <a:spcPts val="0"/>
              </a:spcBef>
            </a:pPr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>
              <a:spcBef>
                <a:spcPts val="0"/>
              </a:spcBef>
            </a:pPr>
            <a:endParaRPr lang="ru-RU" altLang="ru-RU" sz="1800" dirty="0">
              <a:solidFill>
                <a:srgbClr val="0070C0"/>
              </a:solidFill>
            </a:endParaRPr>
          </a:p>
          <a:p>
            <a:pPr marL="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7"/>
            <a:ext cx="91450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Как стать самым быстрым на рынке? </a:t>
            </a:r>
            <a:endParaRPr lang="ru-RU" sz="2600" b="1" dirty="0" smtClean="0"/>
          </a:p>
          <a:p>
            <a:r>
              <a:rPr lang="ru-RU" sz="2200" b="1" dirty="0" smtClean="0"/>
              <a:t>Услуги </a:t>
            </a:r>
            <a:r>
              <a:rPr lang="ru-RU" sz="2200" b="1" dirty="0"/>
              <a:t>прямого доступа, особенности и преимущества </a:t>
            </a:r>
            <a:r>
              <a:rPr lang="ru-RU" sz="2200" b="1" dirty="0" smtClean="0"/>
              <a:t>DMA</a:t>
            </a:r>
          </a:p>
          <a:p>
            <a:endParaRPr lang="ru-RU" sz="2200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Сергей Слукин, </a:t>
            </a:r>
            <a:endParaRPr lang="ru-RU" b="1" dirty="0" smtClean="0"/>
          </a:p>
          <a:p>
            <a:r>
              <a:rPr lang="ru-RU" dirty="0"/>
              <a:t>Р</a:t>
            </a:r>
            <a:r>
              <a:rPr lang="ru-RU" dirty="0" smtClean="0"/>
              <a:t>уководитель </a:t>
            </a:r>
            <a:r>
              <a:rPr lang="ru-RU" dirty="0"/>
              <a:t>отдела DMA и алгоритмической торговли АО «ФИНАМ».</a:t>
            </a:r>
          </a:p>
        </p:txBody>
      </p:sp>
    </p:spTree>
    <p:extLst>
      <p:ext uri="{BB962C8B-B14F-4D97-AF65-F5344CB8AC3E}">
        <p14:creationId xmlns:p14="http://schemas.microsoft.com/office/powerpoint/2010/main" val="7213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27584" y="1338728"/>
            <a:ext cx="7272808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участников торгов, предъявляющих повышенные требования к инфраструктуре доступа к рынкам, а также трейдерам, которым требуются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ultra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low-latency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решения, АО «ФИНАМ» предлагает услуги прямого подключения (DMA) на рынки.</a:t>
            </a:r>
            <a:endParaRPr lang="en-US" alt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Набор услуг, позволяющих отправлять 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 на биржу и получать рыночную информацию </a:t>
            </a: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напрямую с 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торговых </a:t>
            </a: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площадок, 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минуя торговые системы </a:t>
            </a: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брокера.</a:t>
            </a:r>
            <a:endParaRPr lang="en-US" alt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  <a:r>
              <a:rPr lang="en-US" alt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Отказоустойчивость и надежность.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Максимальная скорость отправки заявок и получения данных.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построить уникальное решения для каждого клиента.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ru-RU" sz="1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Индивидуальный</a:t>
            </a: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подход по тарифам</a:t>
            </a:r>
            <a:r>
              <a:rPr lang="en-US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Брокера.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Широкий спектр услуг.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группа клиентов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171450" indent="-171450" eaLnBrk="0" hangingPunct="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лиенты, использующие в работе алгоритмические стратегии и торговых роботов. </a:t>
            </a:r>
          </a:p>
          <a:p>
            <a:pPr marL="171450" indent="-171450" eaLnBrk="0" hangingPunct="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Клиенты, предъявляющих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повышенные требования к инфраструктуре доступа к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рынкам.</a:t>
            </a:r>
          </a:p>
          <a:p>
            <a:pPr marL="171450" indent="-171450" eaLnBrk="0" hangingPunct="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Клиенты для которых критична отказоустойчивость торговых  систем. </a:t>
            </a:r>
            <a:endParaRPr lang="ru-RU" alt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3648" y="388660"/>
            <a:ext cx="715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</a:t>
            </a:r>
            <a:r>
              <a:rPr lang="en-US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DMA</a:t>
            </a:r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услуги?</a:t>
            </a:r>
            <a:r>
              <a:rPr lang="en-US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10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9343" y="764704"/>
            <a:ext cx="2673211" cy="51845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Штриховая стрелка вправо 23"/>
          <p:cNvSpPr>
            <a:spLocks noChangeArrowheads="1"/>
          </p:cNvSpPr>
          <p:nvPr/>
        </p:nvSpPr>
        <p:spPr bwMode="auto">
          <a:xfrm>
            <a:off x="3482405" y="2060848"/>
            <a:ext cx="1410310" cy="850900"/>
          </a:xfrm>
          <a:prstGeom prst="rightArrow">
            <a:avLst/>
          </a:prstGeom>
          <a:solidFill>
            <a:srgbClr val="C00000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 на брокерское обслуживание</a:t>
            </a:r>
            <a:endParaRPr lang="ru-RU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1" name="Заголовок 26"/>
          <p:cNvSpPr>
            <a:spLocks noGrp="1"/>
          </p:cNvSpPr>
          <p:nvPr>
            <p:ph type="title" idx="4294967295"/>
          </p:nvPr>
        </p:nvSpPr>
        <p:spPr bwMode="auto">
          <a:xfrm>
            <a:off x="683569" y="188640"/>
            <a:ext cx="8208912" cy="4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схема прямого доступа на рынки.</a:t>
            </a:r>
            <a:endParaRPr lang="ru-RU" alt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3" name="Rectangle 33"/>
          <p:cNvSpPr>
            <a:spLocks noChangeArrowheads="1"/>
          </p:cNvSpPr>
          <p:nvPr/>
        </p:nvSpPr>
        <p:spPr bwMode="auto">
          <a:xfrm>
            <a:off x="4816612" y="778400"/>
            <a:ext cx="22542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 Торгов</a:t>
            </a:r>
            <a:r>
              <a:rPr lang="en-US" alt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 eaLnBrk="1" hangingPunct="1"/>
            <a:r>
              <a:rPr lang="ru-RU" altLang="ru-RU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Брокер</a:t>
            </a:r>
            <a:r>
              <a:rPr lang="en-US" altLang="ru-RU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6395" name="Рисунок 23" descr="физлиц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55" y="1660917"/>
            <a:ext cx="792089" cy="6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55576" y="764704"/>
            <a:ext cx="2726828" cy="4536505"/>
            <a:chOff x="829484" y="848325"/>
            <a:chExt cx="1870531" cy="4448872"/>
          </a:xfrm>
        </p:grpSpPr>
        <p:sp>
          <p:nvSpPr>
            <p:cNvPr id="16394" name="TextBox 7"/>
            <p:cNvSpPr txBox="1">
              <a:spLocks noChangeArrowheads="1"/>
            </p:cNvSpPr>
            <p:nvPr/>
          </p:nvSpPr>
          <p:spPr bwMode="auto">
            <a:xfrm>
              <a:off x="829484" y="848325"/>
              <a:ext cx="1848111" cy="30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Клиенты АО 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Финам</a:t>
              </a:r>
              <a:endParaRPr lang="ru-RU" alt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396" name="Рисунок 31" descr="юрлицо 2.W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124" y="2739683"/>
              <a:ext cx="720924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Рисунок 49" descr="биг бен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637" y="3995026"/>
              <a:ext cx="609760" cy="66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TextBox 29"/>
            <p:cNvSpPr txBox="1">
              <a:spLocks noChangeArrowheads="1"/>
            </p:cNvSpPr>
            <p:nvPr/>
          </p:nvSpPr>
          <p:spPr bwMode="auto">
            <a:xfrm>
              <a:off x="932158" y="1489347"/>
              <a:ext cx="15414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Частные инвесторы</a:t>
              </a:r>
              <a:endParaRPr lang="ru-RU" alt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00" name="TextBox 40"/>
            <p:cNvSpPr txBox="1">
              <a:spLocks noChangeArrowheads="1"/>
            </p:cNvSpPr>
            <p:nvPr/>
          </p:nvSpPr>
          <p:spPr bwMode="auto">
            <a:xfrm>
              <a:off x="1064320" y="2477985"/>
              <a:ext cx="14176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200" b="1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Компании-резиденты</a:t>
              </a:r>
              <a:endParaRPr lang="ru-RU" alt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01" name="TextBox 48"/>
            <p:cNvSpPr txBox="1">
              <a:spLocks noChangeArrowheads="1"/>
            </p:cNvSpPr>
            <p:nvPr/>
          </p:nvSpPr>
          <p:spPr bwMode="auto">
            <a:xfrm>
              <a:off x="851904" y="3678474"/>
              <a:ext cx="18481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Международные инвесторы</a:t>
              </a:r>
              <a:endParaRPr lang="ru-RU" alt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02" name="TextBox 41"/>
            <p:cNvSpPr txBox="1">
              <a:spLocks noChangeArrowheads="1"/>
            </p:cNvSpPr>
            <p:nvPr/>
          </p:nvSpPr>
          <p:spPr bwMode="auto">
            <a:xfrm>
              <a:off x="1240177" y="5020198"/>
              <a:ext cx="9525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1200" b="1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HFT-</a:t>
              </a:r>
              <a:r>
                <a:rPr lang="ru-RU" altLang="ru-RU" sz="1200" b="1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клиенты</a:t>
              </a:r>
              <a:endParaRPr lang="ru-RU" alt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828174" y="3068959"/>
            <a:ext cx="1808957" cy="1728193"/>
            <a:chOff x="6180138" y="3003773"/>
            <a:chExt cx="2505075" cy="2184400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180138" y="3003773"/>
              <a:ext cx="2505075" cy="2184400"/>
            </a:xfrm>
            <a:prstGeom prst="rect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3861048"/>
              <a:ext cx="1944216" cy="46239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620907" y="1700808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Идентификаторы доступа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1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ониторинг работы клиента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тчеты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40" y="5301209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15" y="1555626"/>
            <a:ext cx="1835134" cy="151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3452554" y="4320700"/>
            <a:ext cx="3375620" cy="49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60667" y="4005064"/>
            <a:ext cx="1497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 routing</a:t>
            </a:r>
            <a:endParaRPr lang="ru-RU" sz="1200" b="1" dirty="0">
              <a:solidFill>
                <a:srgbClr val="C00000"/>
              </a:solidFill>
              <a:latin typeface="Arial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482404" y="3734225"/>
            <a:ext cx="334577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39104" y="3368025"/>
            <a:ext cx="135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Data</a:t>
            </a:r>
            <a:endParaRPr lang="ru-RU" sz="1200" b="1" dirty="0">
              <a:solidFill>
                <a:srgbClr val="002060"/>
              </a:solidFill>
              <a:latin typeface="Arial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>
            <a:off x="6727850" y="2347139"/>
            <a:ext cx="1004802" cy="721820"/>
          </a:xfrm>
          <a:prstGeom prst="bentConnector3">
            <a:avLst>
              <a:gd name="adj1" fmla="val 30"/>
            </a:avLst>
          </a:prstGeom>
          <a:ln w="3175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29" name="Рисунок 23" descr="физлиц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24" y="1591948"/>
            <a:ext cx="792089" cy="6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75" y="2783118"/>
            <a:ext cx="6715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10" y="2782176"/>
            <a:ext cx="655432" cy="6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6147445" y="5192348"/>
            <a:ext cx="1923512" cy="750361"/>
            <a:chOff x="6491419" y="3003773"/>
            <a:chExt cx="2193794" cy="611633"/>
          </a:xfrm>
        </p:grpSpPr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6491419" y="3003773"/>
              <a:ext cx="2193794" cy="611633"/>
            </a:xfrm>
            <a:prstGeom prst="rect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207" y="3078394"/>
              <a:ext cx="1944216" cy="462389"/>
            </a:xfrm>
            <a:prstGeom prst="rect">
              <a:avLst/>
            </a:prstGeom>
          </p:spPr>
        </p:pic>
      </p:grpSp>
      <p:cxnSp>
        <p:nvCxnSpPr>
          <p:cNvPr id="6" name="Прямая соединительная линия 5"/>
          <p:cNvCxnSpPr>
            <a:stCxn id="29" idx="2"/>
            <a:endCxn id="6147" idx="0"/>
          </p:cNvCxnSpPr>
          <p:nvPr/>
        </p:nvCxnSpPr>
        <p:spPr>
          <a:xfrm rot="5400000">
            <a:off x="5296852" y="2081258"/>
            <a:ext cx="530693" cy="87114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5"/>
          <p:cNvCxnSpPr>
            <a:stCxn id="29" idx="2"/>
            <a:endCxn id="6146" idx="0"/>
          </p:cNvCxnSpPr>
          <p:nvPr/>
        </p:nvCxnSpPr>
        <p:spPr>
          <a:xfrm rot="5400000">
            <a:off x="5730384" y="2515732"/>
            <a:ext cx="531635" cy="31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512163" y="2784333"/>
            <a:ext cx="730888" cy="681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терминалы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5"/>
          <p:cNvCxnSpPr>
            <a:stCxn id="29" idx="2"/>
            <a:endCxn id="10" idx="0"/>
          </p:cNvCxnSpPr>
          <p:nvPr/>
        </p:nvCxnSpPr>
        <p:spPr>
          <a:xfrm rot="16200000" flipH="1">
            <a:off x="6171263" y="2077989"/>
            <a:ext cx="532850" cy="87983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лако 13"/>
          <p:cNvSpPr/>
          <p:nvPr/>
        </p:nvSpPr>
        <p:spPr>
          <a:xfrm>
            <a:off x="4995563" y="3680180"/>
            <a:ext cx="1997276" cy="914400"/>
          </a:xfrm>
          <a:prstGeom prst="cloud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cxnSp>
        <p:nvCxnSpPr>
          <p:cNvPr id="16" name="Прямая соединительная линия 15"/>
          <p:cNvCxnSpPr>
            <a:stCxn id="6147" idx="2"/>
            <a:endCxn id="14" idx="3"/>
          </p:cNvCxnSpPr>
          <p:nvPr/>
        </p:nvCxnSpPr>
        <p:spPr>
          <a:xfrm rot="16200000" flipH="1">
            <a:off x="5427339" y="3165599"/>
            <a:ext cx="266149" cy="8675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146" idx="2"/>
            <a:endCxn id="14" idx="3"/>
          </p:cNvCxnSpPr>
          <p:nvPr/>
        </p:nvCxnSpPr>
        <p:spPr>
          <a:xfrm rot="5400000">
            <a:off x="5860264" y="3598094"/>
            <a:ext cx="268306" cy="43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2"/>
            <a:endCxn id="14" idx="3"/>
          </p:cNvCxnSpPr>
          <p:nvPr/>
        </p:nvCxnSpPr>
        <p:spPr>
          <a:xfrm rot="5400000">
            <a:off x="6302830" y="3157684"/>
            <a:ext cx="266149" cy="8834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4" idx="1"/>
            <a:endCxn id="31" idx="1"/>
          </p:cNvCxnSpPr>
          <p:nvPr/>
        </p:nvCxnSpPr>
        <p:spPr>
          <a:xfrm rot="16200000" flipH="1">
            <a:off x="5583862" y="5003945"/>
            <a:ext cx="973923" cy="15324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8" idx="3"/>
            <a:endCxn id="31" idx="3"/>
          </p:cNvCxnSpPr>
          <p:nvPr/>
        </p:nvCxnSpPr>
        <p:spPr>
          <a:xfrm flipH="1">
            <a:off x="8070957" y="1919681"/>
            <a:ext cx="184336" cy="3647848"/>
          </a:xfrm>
          <a:prstGeom prst="bentConnector3">
            <a:avLst>
              <a:gd name="adj1" fmla="val -124013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6877606" y="1530826"/>
            <a:ext cx="1377687" cy="777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единительная линия 23"/>
          <p:cNvCxnSpPr>
            <a:stCxn id="29" idx="3"/>
            <a:endCxn id="68" idx="1"/>
          </p:cNvCxnSpPr>
          <p:nvPr/>
        </p:nvCxnSpPr>
        <p:spPr>
          <a:xfrm flipV="1">
            <a:off x="6393813" y="1919681"/>
            <a:ext cx="483793" cy="2035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922026" y="1600649"/>
            <a:ext cx="1712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trade 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 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ПО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20915" y="1236921"/>
            <a:ext cx="1681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DMA</a:t>
            </a:r>
            <a:r>
              <a:rPr lang="ru-RU" sz="1400" b="1" dirty="0" smtClean="0"/>
              <a:t> доступ</a:t>
            </a:r>
            <a:r>
              <a:rPr lang="en-US" sz="1400" b="1" dirty="0" smtClean="0"/>
              <a:t> </a:t>
            </a:r>
            <a:endParaRPr lang="ru-RU" sz="1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11560" y="272534"/>
            <a:ext cx="9356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прямого доступа перед обычным подключением.</a:t>
            </a:r>
            <a:endParaRPr lang="ru-RU" sz="2400" dirty="0"/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98032"/>
              </p:ext>
            </p:extLst>
          </p:nvPr>
        </p:nvGraphicFramePr>
        <p:xfrm>
          <a:off x="611561" y="1396999"/>
          <a:ext cx="3960440" cy="417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417052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отказоустойчивости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Инфраструктура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DMA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клиента максимально  независима от Брокера и его технологических рисков, что позволит избежать любых сбоев в работе торговых систем. 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Самый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быстрый доступ на Биржу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Клиент сможет отправлять заявки на биржу и получать рыночную информацию с торговых площадок напрямую, минуя торговые системы брокера, поэтому  услуги позволят существенно ускорить взаимодействие с Биржей как с точки зрения отправки заявок, так и получения данных.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Кастомизация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клиентских решений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Возможность построить индивидуальную схему подключения для каждого клиента, ориентируясь на его задачи и требования.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5076056" y="3913892"/>
            <a:ext cx="1819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Инфраструктура </a:t>
            </a:r>
            <a:r>
              <a:rPr lang="ru-RU" sz="1400" b="1" dirty="0" smtClean="0"/>
              <a:t>Брокера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040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561" y="27253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Градация подключений по скорости доступа к Бирже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7858921"/>
              </p:ext>
            </p:extLst>
          </p:nvPr>
        </p:nvGraphicFramePr>
        <p:xfrm>
          <a:off x="371872" y="1901056"/>
          <a:ext cx="4918038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19056341"/>
              </p:ext>
            </p:extLst>
          </p:nvPr>
        </p:nvGraphicFramePr>
        <p:xfrm>
          <a:off x="5508104" y="2492896"/>
          <a:ext cx="34563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96792" y="1993196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сек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30044" y="2348880"/>
            <a:ext cx="904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4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954543" y="355044"/>
            <a:ext cx="6714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Спектр услуг</a:t>
            </a:r>
            <a:r>
              <a:rPr lang="en-US" alt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DMA </a:t>
            </a:r>
            <a:r>
              <a:rPr lang="ru-RU" alt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Финам</a:t>
            </a:r>
            <a:r>
              <a:rPr lang="ru-RU" alt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861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1365305"/>
              </p:ext>
            </p:extLst>
          </p:nvPr>
        </p:nvGraphicFramePr>
        <p:xfrm>
          <a:off x="395536" y="1021184"/>
          <a:ext cx="835292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0088" y="2357784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2893" y="2247061"/>
            <a:ext cx="1829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Программное</a:t>
            </a: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8975" y="3914273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750706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Сетевой </a:t>
            </a: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5808" y="4540855"/>
            <a:ext cx="4076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Виртуальные машины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серверов в аренду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оборудования с биржевом ЦОД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оборудования за рубежом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09212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Широкий спектр ПО для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торговли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Trade 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DMA;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 Lab DMA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другое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собственного ПО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клиента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4565649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любой сложности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Выделенные каналы до Биржи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Международные каналы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7916" y="1085105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Доступны все протоколы доступа к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рынкам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Plaza II;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Fix-Fast;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Micex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Bridge;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3075458"/>
            <a:ext cx="23775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Finam</a:t>
            </a:r>
            <a:r>
              <a:rPr lang="en-US" sz="3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DMA</a:t>
            </a:r>
            <a:endParaRPr lang="ru-RU" sz="3000" dirty="0">
              <a:solidFill>
                <a:srgbClr val="FFC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491880" y="480492"/>
            <a:ext cx="216532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428696" y="5742897"/>
            <a:ext cx="3788132" cy="1089108"/>
          </a:xfrm>
          <a:prstGeom prst="rightArrow">
            <a:avLst>
              <a:gd name="adj1" fmla="val 50000"/>
              <a:gd name="adj2" fmla="val 57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004759" y="5985627"/>
            <a:ext cx="3134481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многое другое</a:t>
            </a:r>
            <a:r>
              <a:rPr lang="en-US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altLang="ru-RU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560" y="272534"/>
            <a:ext cx="9356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 инфраструктуры клиента на 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collocation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116"/>
            <a:ext cx="7272808" cy="333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7109201" y="3717032"/>
            <a:ext cx="1923512" cy="750361"/>
            <a:chOff x="6491419" y="3003773"/>
            <a:chExt cx="2193794" cy="611633"/>
          </a:xfrm>
        </p:grpSpPr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6491419" y="3003773"/>
              <a:ext cx="2193794" cy="611633"/>
            </a:xfrm>
            <a:prstGeom prst="rect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207" y="3078394"/>
              <a:ext cx="1944216" cy="462389"/>
            </a:xfrm>
            <a:prstGeom prst="rect">
              <a:avLst/>
            </a:prstGeom>
          </p:spPr>
        </p:pic>
      </p:grpSp>
      <p:cxnSp>
        <p:nvCxnSpPr>
          <p:cNvPr id="5" name="Прямая соединительная линия 4"/>
          <p:cNvCxnSpPr>
            <a:stCxn id="39" idx="4"/>
            <a:endCxn id="33" idx="2"/>
          </p:cNvCxnSpPr>
          <p:nvPr/>
        </p:nvCxnSpPr>
        <p:spPr>
          <a:xfrm rot="16200000" flipH="1">
            <a:off x="5460371" y="1856806"/>
            <a:ext cx="750361" cy="4470811"/>
          </a:xfrm>
          <a:prstGeom prst="bentConnector3">
            <a:avLst>
              <a:gd name="adj1" fmla="val 260788"/>
            </a:avLst>
          </a:prstGeom>
          <a:ln w="31750"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491880" y="3501008"/>
            <a:ext cx="216532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700839" y="4953362"/>
            <a:ext cx="4327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Длинна всех соединений – несколько метров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 сетевого доступа – микросекунды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RTT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 с учетом всех проверок и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matching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менее </a:t>
            </a:r>
            <a:r>
              <a:rPr lang="ru-RU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милли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екунды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7559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-17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491880" y="480492"/>
            <a:ext cx="216532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53" y="2289944"/>
            <a:ext cx="23510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12762" y="208112"/>
            <a:ext cx="8451726" cy="192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27584" y="596131"/>
            <a:ext cx="8118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 </a:t>
            </a:r>
            <a:r>
              <a:rPr lang="ru-RU" alt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ФИНАМ </a:t>
            </a:r>
            <a:r>
              <a: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ПРАВИЛЬНЫЙ </a:t>
            </a:r>
            <a:r>
              <a:rPr lang="ru-RU" alt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</a:t>
            </a:r>
            <a:r>
              <a:rPr lang="en-US" alt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altLang="ru-RU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763" y="2550993"/>
            <a:ext cx="62914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всем вопросам обращайтесь, пожалуйста, по адресу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DMA@corp.finam.ru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по телефону </a:t>
            </a:r>
            <a:r>
              <a:rPr lang="ru-RU" sz="2000" b="1" dirty="0"/>
              <a:t>+7 (495) </a:t>
            </a:r>
            <a:r>
              <a:rPr lang="ru-RU" sz="2000" b="1" dirty="0" smtClean="0"/>
              <a:t>796-93-88 доб. 4754.</a:t>
            </a:r>
            <a:r>
              <a:rPr lang="ru-RU" u="sng" dirty="0"/>
              <a:t/>
            </a:r>
            <a:br>
              <a:rPr lang="ru-RU" u="sng" dirty="0"/>
            </a:b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1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7"/>
            <a:ext cx="91450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Алготрейдинг</a:t>
            </a:r>
            <a:r>
              <a:rPr lang="ru-RU" sz="2800" b="1" dirty="0"/>
              <a:t> на срочном рынке — оценка эффективности и перспективы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 smtClean="0"/>
              <a:t>Валерий </a:t>
            </a:r>
            <a:r>
              <a:rPr lang="ru-RU" b="1" dirty="0"/>
              <a:t>Скотников, </a:t>
            </a:r>
            <a:endParaRPr lang="ru-RU" b="1" dirty="0" smtClean="0"/>
          </a:p>
          <a:p>
            <a:r>
              <a:rPr lang="ru-RU" dirty="0"/>
              <a:t>Н</a:t>
            </a:r>
            <a:r>
              <a:rPr lang="ru-RU" dirty="0" smtClean="0"/>
              <a:t>ачальник </a:t>
            </a:r>
            <a:r>
              <a:rPr lang="ru-RU" dirty="0"/>
              <a:t>отдела по работе с брокерскими компаниями рынка фьючерсов и опционов Московской биржи.</a:t>
            </a:r>
          </a:p>
        </p:txBody>
      </p:sp>
    </p:spTree>
    <p:extLst>
      <p:ext uri="{BB962C8B-B14F-4D97-AF65-F5344CB8AC3E}">
        <p14:creationId xmlns:p14="http://schemas.microsoft.com/office/powerpoint/2010/main" val="38360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420" y="146810"/>
            <a:ext cx="4194250" cy="87947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Алгоритмическая торговля – это хорошо или плохо?</a:t>
            </a:r>
            <a:endParaRPr lang="en-US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908160" y="1826070"/>
            <a:ext cx="7633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66"/>
                </a:solidFill>
              </a:rPr>
              <a:t>Какова роль алгоритмической торговли на финансовых рынках? </a:t>
            </a:r>
            <a:endParaRPr lang="en-US" altLang="ru-RU" dirty="0">
              <a:solidFill>
                <a:srgbClr val="000066"/>
              </a:solidFill>
            </a:endParaRPr>
          </a:p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Это ни хорошо, ни плохо. Это реальность.</a:t>
            </a:r>
          </a:p>
          <a:p>
            <a:pPr eaLnBrk="1" hangingPunct="1"/>
            <a:endParaRPr lang="ru-RU" altLang="ru-RU" dirty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Тенденции таковы, что доля алгоритмов на организованных рынках растет.</a:t>
            </a:r>
          </a:p>
          <a:p>
            <a:pPr eaLnBrk="1" hangingPunct="1"/>
            <a:endParaRPr lang="ru-RU" altLang="ru-RU" dirty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С одной стороны, алгоритмисты смещают функцию распределения доходов по участникам в свою сторону. И это плохо для мелких участников торгов – спекулянтов и </a:t>
            </a:r>
            <a:r>
              <a:rPr lang="ru-RU" altLang="ru-RU" dirty="0" err="1" smtClean="0">
                <a:solidFill>
                  <a:srgbClr val="000066"/>
                </a:solidFill>
              </a:rPr>
              <a:t>скальперов</a:t>
            </a:r>
            <a:r>
              <a:rPr lang="ru-RU" altLang="ru-RU" dirty="0" smtClean="0">
                <a:solidFill>
                  <a:srgbClr val="000066"/>
                </a:solidFill>
              </a:rPr>
              <a:t>.</a:t>
            </a:r>
          </a:p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С другой стороны, алгоритмисты приносят рынку мгновенную ликвидность и выравнивают цены на биржевые инструменты за счет устранения различных </a:t>
            </a:r>
            <a:r>
              <a:rPr lang="ru-RU" altLang="ru-RU" dirty="0" err="1" smtClean="0">
                <a:solidFill>
                  <a:srgbClr val="000066"/>
                </a:solidFill>
              </a:rPr>
              <a:t>неэффективностей</a:t>
            </a:r>
            <a:r>
              <a:rPr lang="ru-RU" altLang="ru-RU" dirty="0" smtClean="0">
                <a:solidFill>
                  <a:srgbClr val="000066"/>
                </a:solidFill>
              </a:rPr>
              <a:t> рынка.</a:t>
            </a:r>
            <a:endParaRPr lang="ru-RU" altLang="ru-RU" dirty="0">
              <a:solidFill>
                <a:srgbClr val="000066"/>
              </a:solidFill>
            </a:endParaRPr>
          </a:p>
          <a:p>
            <a:pPr eaLnBrk="1" hangingPunct="1"/>
            <a:endParaRPr lang="en-US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755576" y="299680"/>
            <a:ext cx="7643812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MOEX derivatives market	</a:t>
            </a:r>
            <a:endParaRPr lang="en-US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6"/>
          <p:cNvSpPr txBox="1">
            <a:spLocks/>
          </p:cNvSpPr>
          <p:nvPr/>
        </p:nvSpPr>
        <p:spPr>
          <a:xfrm>
            <a:off x="786180" y="915964"/>
            <a:ext cx="7562782" cy="5249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HFT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подгруппы 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Срочного рынка</a:t>
            </a:r>
          </a:p>
          <a:p>
            <a:pPr marL="0" indent="0">
              <a:buFont typeface="Arial" pitchFamily="34" charset="0"/>
              <a:buNone/>
            </a:pPr>
            <a:endParaRPr lang="ru-RU" sz="1000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b="1" dirty="0" smtClean="0"/>
              <a:t>HFT</a:t>
            </a:r>
            <a:r>
              <a:rPr lang="ru-RU" sz="1400" b="1" dirty="0" smtClean="0"/>
              <a:t>: </a:t>
            </a:r>
            <a:endParaRPr lang="ru-RU" sz="1400" dirty="0" smtClean="0"/>
          </a:p>
          <a:p>
            <a:r>
              <a:rPr lang="ru-RU" sz="1400" dirty="0" smtClean="0"/>
              <a:t>Среднедневной</a:t>
            </a:r>
            <a:r>
              <a:rPr lang="ru-RU" sz="1400" b="1" dirty="0" smtClean="0"/>
              <a:t> </a:t>
            </a:r>
            <a:r>
              <a:rPr lang="en-US" sz="1400" b="1" dirty="0" smtClean="0"/>
              <a:t>Volume</a:t>
            </a:r>
            <a:r>
              <a:rPr lang="ru-RU" sz="1400" b="1" dirty="0" smtClean="0"/>
              <a:t>_</a:t>
            </a:r>
            <a:r>
              <a:rPr lang="en-US" sz="1400" b="1" dirty="0" smtClean="0"/>
              <a:t>rub</a:t>
            </a:r>
            <a:r>
              <a:rPr lang="en-US" sz="1400" dirty="0" smtClean="0"/>
              <a:t> </a:t>
            </a:r>
            <a:r>
              <a:rPr lang="ru-RU" sz="1400" dirty="0" smtClean="0"/>
              <a:t>на любом хотя бы одном контракте (но не в сумме по всем контрактам) превышает 800млн рублей.</a:t>
            </a:r>
          </a:p>
          <a:p>
            <a:r>
              <a:rPr lang="ru-RU" sz="1400" dirty="0" smtClean="0"/>
              <a:t>Среднедневное кол-во </a:t>
            </a:r>
            <a:r>
              <a:rPr lang="ru-RU" sz="1400" b="1" dirty="0" smtClean="0"/>
              <a:t>транзакций</a:t>
            </a:r>
            <a:r>
              <a:rPr lang="ru-RU" sz="1400" dirty="0" smtClean="0"/>
              <a:t> превышает 10.000 транзакций.</a:t>
            </a:r>
          </a:p>
          <a:p>
            <a:r>
              <a:rPr lang="ru-RU" sz="1400" dirty="0" smtClean="0"/>
              <a:t>Среднедневной</a:t>
            </a:r>
            <a:r>
              <a:rPr lang="ru-RU" sz="1400" b="1" dirty="0" smtClean="0"/>
              <a:t> </a:t>
            </a:r>
            <a:r>
              <a:rPr lang="en-US" sz="1400" b="1" dirty="0" err="1" smtClean="0"/>
              <a:t>pos</a:t>
            </a:r>
            <a:r>
              <a:rPr lang="ru-RU" sz="1400" b="1" dirty="0" smtClean="0"/>
              <a:t>_</a:t>
            </a:r>
            <a:r>
              <a:rPr lang="en-US" sz="1400" b="1" dirty="0" smtClean="0"/>
              <a:t>end</a:t>
            </a:r>
            <a:r>
              <a:rPr lang="ru-RU" sz="1400" b="1" dirty="0" smtClean="0"/>
              <a:t>_</a:t>
            </a:r>
            <a:r>
              <a:rPr lang="en-US" sz="1400" b="1" dirty="0" smtClean="0"/>
              <a:t>rub</a:t>
            </a:r>
            <a:r>
              <a:rPr lang="en-US" sz="1400" dirty="0" smtClean="0"/>
              <a:t> </a:t>
            </a:r>
            <a:r>
              <a:rPr lang="ru-RU" sz="1400" dirty="0" smtClean="0"/>
              <a:t>меньше 250млн рублей.</a:t>
            </a:r>
          </a:p>
          <a:p>
            <a:pPr marL="0" indent="0">
              <a:buFont typeface="Arial" pitchFamily="34" charset="0"/>
              <a:buNone/>
            </a:pPr>
            <a:endParaRPr lang="ru-RU" sz="1400" dirty="0" smtClean="0"/>
          </a:p>
          <a:p>
            <a:pPr marL="0" indent="0">
              <a:buFont typeface="Arial" pitchFamily="34" charset="0"/>
              <a:buNone/>
            </a:pPr>
            <a:endParaRPr lang="ru-RU" sz="1400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b="1" dirty="0" smtClean="0"/>
              <a:t>ALGO</a:t>
            </a:r>
            <a:r>
              <a:rPr lang="ru-RU" sz="1400" b="1" dirty="0" smtClean="0"/>
              <a:t>:</a:t>
            </a:r>
            <a:endParaRPr lang="ru-RU" sz="1400" dirty="0" smtClean="0"/>
          </a:p>
          <a:p>
            <a:r>
              <a:rPr lang="ru-RU" sz="1400" dirty="0" smtClean="0"/>
              <a:t>Среднедневной</a:t>
            </a:r>
            <a:r>
              <a:rPr lang="ru-RU" sz="1400" b="1" dirty="0" smtClean="0"/>
              <a:t> </a:t>
            </a:r>
            <a:r>
              <a:rPr lang="en-US" sz="1400" b="1" dirty="0" smtClean="0"/>
              <a:t>Volume</a:t>
            </a:r>
            <a:r>
              <a:rPr lang="ru-RU" sz="1400" b="1" dirty="0" smtClean="0"/>
              <a:t>_</a:t>
            </a:r>
            <a:r>
              <a:rPr lang="en-US" sz="1400" b="1" dirty="0" smtClean="0"/>
              <a:t>rub</a:t>
            </a:r>
            <a:r>
              <a:rPr lang="en-US" sz="1400" dirty="0" smtClean="0"/>
              <a:t> </a:t>
            </a:r>
            <a:r>
              <a:rPr lang="ru-RU" sz="1400" dirty="0" smtClean="0"/>
              <a:t>на любом хотя бы одном контракте (но не в сумме по всем контрактам) превышает 300млн рублей</a:t>
            </a:r>
          </a:p>
          <a:p>
            <a:r>
              <a:rPr lang="ru-RU" sz="1400" dirty="0" smtClean="0"/>
              <a:t>Среднедневное кол-во </a:t>
            </a:r>
            <a:r>
              <a:rPr lang="ru-RU" sz="1400" b="1" dirty="0" smtClean="0"/>
              <a:t>транзакций</a:t>
            </a:r>
            <a:r>
              <a:rPr lang="ru-RU" sz="1400" dirty="0" smtClean="0"/>
              <a:t> превышает 5.000 транзакций.</a:t>
            </a:r>
          </a:p>
          <a:p>
            <a:r>
              <a:rPr lang="ru-RU" sz="1400" dirty="0" smtClean="0"/>
              <a:t>не </a:t>
            </a:r>
            <a:r>
              <a:rPr lang="en-US" sz="1400" dirty="0" smtClean="0"/>
              <a:t>HFT.</a:t>
            </a:r>
            <a:endParaRPr lang="ru-RU" sz="1400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15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231B4-7F1A-48F3-B245-C242A687B9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16442" y="900448"/>
            <a:ext cx="7562782" cy="5249340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003767" y="322723"/>
            <a:ext cx="7643812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dirty="0" smtClean="0"/>
              <a:t>MOEX derivatives market</a:t>
            </a:r>
            <a:r>
              <a:rPr lang="en-US" b="0" dirty="0" smtClean="0"/>
              <a:t>	</a:t>
            </a:r>
            <a:endParaRPr lang="en-US" b="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191134"/>
              </p:ext>
            </p:extLst>
          </p:nvPr>
        </p:nvGraphicFramePr>
        <p:xfrm>
          <a:off x="1003766" y="884797"/>
          <a:ext cx="7916115" cy="524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4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231B4-7F1A-48F3-B245-C242A687B9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16442" y="900448"/>
            <a:ext cx="7562782" cy="5249340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003767" y="322723"/>
            <a:ext cx="7643812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dirty="0" smtClean="0"/>
              <a:t>MOEX derivatives market</a:t>
            </a:r>
            <a:r>
              <a:rPr lang="en-US" b="0" dirty="0" smtClean="0"/>
              <a:t>	</a:t>
            </a:r>
            <a:endParaRPr lang="en-US" b="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785932"/>
              </p:ext>
            </p:extLst>
          </p:nvPr>
        </p:nvGraphicFramePr>
        <p:xfrm>
          <a:off x="1003767" y="884797"/>
          <a:ext cx="7763715" cy="527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0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231B4-7F1A-48F3-B245-C242A687B9EF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6864" cy="43204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Контактная информация</a:t>
            </a:r>
            <a:endParaRPr 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http://qrcoder.ru/code/?http%3A%2F%2Fmoex.com%2Ft2&amp;4&amp;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32" y="4874839"/>
            <a:ext cx="1002432" cy="10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0600" y="14894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Валерий Скотников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+7(495) 363-32-32 доб. 26059</a:t>
            </a:r>
          </a:p>
          <a:p>
            <a:r>
              <a:rPr lang="en-US" dirty="0">
                <a:hlinkClick r:id="rId3"/>
              </a:rPr>
              <a:t>valeriy.skotnikov@moex.com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6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7"/>
            <a:ext cx="914501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Валютный рынок Московской биржи: планы </a:t>
            </a:r>
            <a:r>
              <a:rPr lang="ru-RU" sz="2800" b="1" dirty="0" smtClean="0"/>
              <a:t>развития</a:t>
            </a:r>
            <a:r>
              <a:rPr lang="en-US" sz="2800" b="1" dirty="0" smtClean="0"/>
              <a:t>. 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ПОКАЗАТЕЛИ И МИКРОСТРУКТУРА ВАЛЮТНОГО РЫНКА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 smtClean="0"/>
              <a:t>Владимир </a:t>
            </a:r>
            <a:r>
              <a:rPr lang="ru-RU" b="1" dirty="0"/>
              <a:t>Яровой, </a:t>
            </a:r>
            <a:endParaRPr lang="en-US" b="1" dirty="0" smtClean="0"/>
          </a:p>
          <a:p>
            <a:r>
              <a:rPr lang="ru-RU" dirty="0" smtClean="0"/>
              <a:t>директор </a:t>
            </a:r>
            <a:r>
              <a:rPr lang="ru-RU" dirty="0"/>
              <a:t>департамента валютного рынка Московской биржи.</a:t>
            </a:r>
          </a:p>
        </p:txBody>
      </p:sp>
    </p:spTree>
    <p:extLst>
      <p:ext uri="{BB962C8B-B14F-4D97-AF65-F5344CB8AC3E}">
        <p14:creationId xmlns:p14="http://schemas.microsoft.com/office/powerpoint/2010/main" val="10494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16000" cy="504056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СТРУКТУРА ВАЛЮТНОГО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2228"/>
              </p:ext>
            </p:extLst>
          </p:nvPr>
        </p:nvGraphicFramePr>
        <p:xfrm>
          <a:off x="899592" y="548680"/>
          <a:ext cx="42484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983594"/>
              </p:ext>
            </p:extLst>
          </p:nvPr>
        </p:nvGraphicFramePr>
        <p:xfrm>
          <a:off x="4932040" y="620688"/>
          <a:ext cx="40324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203595"/>
              </p:ext>
            </p:extLst>
          </p:nvPr>
        </p:nvGraphicFramePr>
        <p:xfrm>
          <a:off x="5148064" y="3501008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91314"/>
              </p:ext>
            </p:extLst>
          </p:nvPr>
        </p:nvGraphicFramePr>
        <p:xfrm>
          <a:off x="1152000" y="3212976"/>
          <a:ext cx="4104456" cy="27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Номер слайда 4"/>
          <p:cNvSpPr txBox="1">
            <a:spLocks/>
          </p:cNvSpPr>
          <p:nvPr/>
        </p:nvSpPr>
        <p:spPr>
          <a:xfrm>
            <a:off x="8377384" y="6381328"/>
            <a:ext cx="360363" cy="360363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000000">
                    <a:tint val="75000"/>
                  </a:srgb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EE896-BCFD-4332-A0B5-4DA3C79B9C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3"/>
          <p:cNvSpPr>
            <a:spLocks noGrp="1"/>
          </p:cNvSpPr>
          <p:nvPr>
            <p:ph type="title"/>
          </p:nvPr>
        </p:nvSpPr>
        <p:spPr>
          <a:xfrm>
            <a:off x="899592" y="292132"/>
            <a:ext cx="7740480" cy="544580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КЛИЕНТЫ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ВАЛЮТНОМ РЫНКЕ</a:t>
            </a:r>
            <a:b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277205"/>
              </p:ext>
            </p:extLst>
          </p:nvPr>
        </p:nvGraphicFramePr>
        <p:xfrm>
          <a:off x="395536" y="825554"/>
          <a:ext cx="4410744" cy="257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366214"/>
              </p:ext>
            </p:extLst>
          </p:nvPr>
        </p:nvGraphicFramePr>
        <p:xfrm>
          <a:off x="539552" y="692696"/>
          <a:ext cx="44386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4"/>
          <p:cNvSpPr txBox="1">
            <a:spLocks/>
          </p:cNvSpPr>
          <p:nvPr/>
        </p:nvSpPr>
        <p:spPr>
          <a:xfrm>
            <a:off x="8377383" y="6497637"/>
            <a:ext cx="360363" cy="360363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000000">
                    <a:tint val="75000"/>
                  </a:srgb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EE896-BCFD-4332-A0B5-4DA3C79B9C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917679"/>
              </p:ext>
            </p:extLst>
          </p:nvPr>
        </p:nvGraphicFramePr>
        <p:xfrm>
          <a:off x="870458" y="3284984"/>
          <a:ext cx="4248473" cy="327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052891"/>
              </p:ext>
            </p:extLst>
          </p:nvPr>
        </p:nvGraphicFramePr>
        <p:xfrm>
          <a:off x="4932040" y="676262"/>
          <a:ext cx="3888432" cy="270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717299"/>
              </p:ext>
            </p:extLst>
          </p:nvPr>
        </p:nvGraphicFramePr>
        <p:xfrm>
          <a:off x="5118931" y="3356992"/>
          <a:ext cx="3759545" cy="289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300" y="360621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Трлн руб.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71909" y="3595751"/>
            <a:ext cx="729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Тыс. </a:t>
            </a:r>
            <a:r>
              <a:rPr lang="ru-RU" sz="1000" b="1" dirty="0" err="1" smtClean="0"/>
              <a:t>кл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3885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6774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360307"/>
              </p:ext>
            </p:extLst>
          </p:nvPr>
        </p:nvGraphicFramePr>
        <p:xfrm>
          <a:off x="4951250" y="3645024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7" name="Прямоугольник 154"/>
          <p:cNvSpPr>
            <a:spLocks noChangeArrowheads="1"/>
          </p:cNvSpPr>
          <p:nvPr/>
        </p:nvSpPr>
        <p:spPr bwMode="auto">
          <a:xfrm>
            <a:off x="4602162" y="4230117"/>
            <a:ext cx="7112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endParaRPr lang="ru-RU" sz="1000" dirty="0">
              <a:solidFill>
                <a:srgbClr val="000000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48" name="Прямоугольник 153"/>
          <p:cNvSpPr>
            <a:spLocks noChangeArrowheads="1"/>
          </p:cNvSpPr>
          <p:nvPr/>
        </p:nvSpPr>
        <p:spPr bwMode="auto">
          <a:xfrm>
            <a:off x="4602162" y="4026917"/>
            <a:ext cx="858837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endParaRPr lang="ru-RU" sz="1000" dirty="0">
              <a:solidFill>
                <a:srgbClr val="000000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899592" y="260648"/>
            <a:ext cx="8172400" cy="112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0000"/>
                </a:solidFill>
              </a:rPr>
              <a:t>РОСТ ДОЛИ БИРЖЕВЫХ ВАЛЮТНЫХ ОПЕРАЦИЙ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464" y="6381328"/>
            <a:ext cx="360000" cy="360000"/>
          </a:xfrm>
        </p:spPr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924400"/>
              </p:ext>
            </p:extLst>
          </p:nvPr>
        </p:nvGraphicFramePr>
        <p:xfrm>
          <a:off x="1043608" y="3717032"/>
          <a:ext cx="3744415" cy="255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536371"/>
              </p:ext>
            </p:extLst>
          </p:nvPr>
        </p:nvGraphicFramePr>
        <p:xfrm>
          <a:off x="1115616" y="1005309"/>
          <a:ext cx="372008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69950" y="728310"/>
            <a:ext cx="788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CCCCC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Объем торгов на валютном рынке МБ и доля биржевого рынка в общем объеме межбанковских операций </a:t>
            </a:r>
            <a:endParaRPr lang="ru-RU" sz="1200" dirty="0">
              <a:solidFill>
                <a:srgbClr val="CCCCCC">
                  <a:lumMod val="25000"/>
                </a:srgbClr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477506"/>
              </p:ext>
            </p:extLst>
          </p:nvPr>
        </p:nvGraphicFramePr>
        <p:xfrm>
          <a:off x="5031580" y="1005309"/>
          <a:ext cx="3788892" cy="263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0304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52000" y="188640"/>
            <a:ext cx="7416000" cy="576064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ДОЛИ 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HFT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ЧИСЛА СДЕЛОК И ЗАЯВОК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232" y="1124744"/>
            <a:ext cx="23481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В течении двух </a:t>
            </a:r>
            <a:r>
              <a:rPr lang="ru-RU" sz="1400" dirty="0" smtClean="0"/>
              <a:t>лет наблюдается рост доли </a:t>
            </a:r>
            <a:r>
              <a:rPr lang="ru-RU" sz="1400" dirty="0"/>
              <a:t>HFT на ВР </a:t>
            </a:r>
            <a:r>
              <a:rPr lang="ru-RU" sz="1400" dirty="0" smtClean="0"/>
              <a:t>МБ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HFT-участники занимают в среднем более 60% в объеме торгов по СПОТ инструментам </a:t>
            </a:r>
            <a:endParaRPr lang="en-U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В</a:t>
            </a:r>
            <a:r>
              <a:rPr lang="ru-RU" sz="1400" dirty="0" smtClean="0"/>
              <a:t> августе </a:t>
            </a:r>
            <a:r>
              <a:rPr lang="ru-RU" sz="1400" dirty="0"/>
              <a:t>2015 доля </a:t>
            </a:r>
            <a:r>
              <a:rPr lang="en-US" sz="1400" dirty="0"/>
              <a:t>HTF </a:t>
            </a:r>
            <a:r>
              <a:rPr lang="ru-RU" sz="1400" dirty="0"/>
              <a:t>достигла 70</a:t>
            </a:r>
            <a:r>
              <a:rPr lang="ru-RU" sz="1400" dirty="0" smtClean="0"/>
              <a:t>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Во </a:t>
            </a:r>
            <a:r>
              <a:rPr lang="en-US" sz="1400" dirty="0"/>
              <a:t>II </a:t>
            </a:r>
            <a:r>
              <a:rPr lang="ru-RU" sz="1400" dirty="0"/>
              <a:t>кв. 2015 количество заявок и сделок увеличилось в среднем в 4 раза по сравнению </a:t>
            </a:r>
            <a:r>
              <a:rPr lang="ru-RU" sz="1400" dirty="0" smtClean="0"/>
              <a:t>со </a:t>
            </a:r>
            <a:r>
              <a:rPr lang="en-US" sz="1400" dirty="0" smtClean="0"/>
              <a:t>II </a:t>
            </a:r>
            <a:r>
              <a:rPr lang="ru-RU" sz="1400" dirty="0" smtClean="0"/>
              <a:t>кв. 2014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611420"/>
              </p:ext>
            </p:extLst>
          </p:nvPr>
        </p:nvGraphicFramePr>
        <p:xfrm>
          <a:off x="1043608" y="620689"/>
          <a:ext cx="5544616" cy="270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521857"/>
              </p:ext>
            </p:extLst>
          </p:nvPr>
        </p:nvGraphicFramePr>
        <p:xfrm>
          <a:off x="1403648" y="3337530"/>
          <a:ext cx="5341620" cy="301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5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152000" y="188640"/>
            <a:ext cx="7416000" cy="1123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РАЗМЕР СДЕЛКИ</a:t>
            </a:r>
            <a:b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873249"/>
              </p:ext>
            </p:extLst>
          </p:nvPr>
        </p:nvGraphicFramePr>
        <p:xfrm>
          <a:off x="1295604" y="750240"/>
          <a:ext cx="7128792" cy="32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4005064"/>
            <a:ext cx="7381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Средние размеры СПОТ сделок по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USDRUB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EURRUB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2015 сблизились по своим значениям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авг. 2015 средний размер сделки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USDRUB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сравнению с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 2014 снизился более чем в 4 раза (с 400 до 85 лотов)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EURRUB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размер сделки за тот же период снизился в 3 раза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230 до 75 лотов)</a:t>
            </a:r>
          </a:p>
          <a:p>
            <a:pPr lvl="0"/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5370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42" y="70480"/>
            <a:ext cx="4423240" cy="87947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Нормальное состояние рынка</a:t>
            </a:r>
            <a:r>
              <a:rPr lang="en-US" altLang="ru-RU" sz="2400" dirty="0" smtClean="0">
                <a:solidFill>
                  <a:srgbClr val="7030A0"/>
                </a:solidFill>
              </a:rPr>
              <a:t> </a:t>
            </a:r>
            <a:endParaRPr lang="en-US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8160" y="1520750"/>
            <a:ext cx="6161088" cy="4659312"/>
          </a:xfrm>
        </p:spPr>
        <p:txBody>
          <a:bodyPr/>
          <a:lstStyle/>
          <a:p>
            <a:pPr marL="0" indent="0" algn="l"/>
            <a:endParaRPr lang="ru-RU" altLang="ru-RU" sz="1800" dirty="0"/>
          </a:p>
          <a:p>
            <a:pPr marL="0" indent="0" algn="l"/>
            <a:endParaRPr lang="ru-RU" altLang="ru-RU" sz="1800" dirty="0"/>
          </a:p>
          <a:p>
            <a:pPr algn="l">
              <a:buFont typeface="Arial" panose="020B0604020202020204" pitchFamily="34" charset="0"/>
              <a:buChar char="•"/>
            </a:pPr>
            <a:endParaRPr lang="ru-RU" altLang="ru-RU"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6501116"/>
              </p:ext>
            </p:extLst>
          </p:nvPr>
        </p:nvGraphicFramePr>
        <p:xfrm>
          <a:off x="1475656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83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1152000" y="188640"/>
            <a:ext cx="7416000" cy="1123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СПРЕД</a:t>
            </a: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2235" y="1851208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Пик роста спредов конце 2014 – начале 2015 связан с ростом волатильности,  сокращением межбанковских лимитов и кризисом ликвидности</a:t>
            </a:r>
          </a:p>
          <a:p>
            <a:pPr lvl="0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Начиная с февраля 2015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наблюдалось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уменьшение спредов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августе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сентябре 2015 спреды сократились более чем в 2 раза относительно начала текущего года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011702"/>
              </p:ext>
            </p:extLst>
          </p:nvPr>
        </p:nvGraphicFramePr>
        <p:xfrm>
          <a:off x="971600" y="548680"/>
          <a:ext cx="5480635" cy="311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850508"/>
              </p:ext>
            </p:extLst>
          </p:nvPr>
        </p:nvGraphicFramePr>
        <p:xfrm>
          <a:off x="1152000" y="3501008"/>
          <a:ext cx="5400600" cy="267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3823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52000" y="188640"/>
            <a:ext cx="7416000" cy="576064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FILL-RATIO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ШАГ ЦЕНЫ</a:t>
            </a:r>
            <a:b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348469"/>
              </p:ext>
            </p:extLst>
          </p:nvPr>
        </p:nvGraphicFramePr>
        <p:xfrm>
          <a:off x="1043608" y="620688"/>
          <a:ext cx="52565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0192" y="946481"/>
            <a:ext cx="2703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Регулятивные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меры, принятые на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 МБ в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связи с ростом доли HFT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трейдинга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(введение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ДКС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шага цены), показали свою эффективность с точки зрения снижения доли «мусорных» заявок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ДКС (сен.2012) 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шага цены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(дек.12 и фев.15)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увеличилось более чем в 3 раза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дальнейшее совершенствование тарификации за неэффективные заявки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127553"/>
              </p:ext>
            </p:extLst>
          </p:nvPr>
        </p:nvGraphicFramePr>
        <p:xfrm>
          <a:off x="971600" y="3068960"/>
          <a:ext cx="55446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2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52000" y="188640"/>
            <a:ext cx="7851944" cy="576064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FILL-RATIO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СПОТ ИНСТРУМЕНТАМ </a:t>
            </a:r>
            <a:r>
              <a:rPr lang="en-US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USDRUB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EURRUB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2255" y="908720"/>
            <a:ext cx="2345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USDRUB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высокий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FILL-RATIO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наблюдается на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по паре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EURRUB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-наоборот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FILL-RATIO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регулировок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 size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ДКС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заметны по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USDRUB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60" y="620688"/>
            <a:ext cx="574272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7"/>
            <a:ext cx="91450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одключение </a:t>
            </a:r>
            <a:r>
              <a:rPr lang="ru-RU" sz="2800" b="1" dirty="0"/>
              <a:t>к ТКС </a:t>
            </a:r>
            <a:r>
              <a:rPr lang="ru-RU" sz="2800" b="1" dirty="0" err="1"/>
              <a:t>Spectra</a:t>
            </a:r>
            <a:r>
              <a:rPr lang="ru-RU" sz="2800" b="1" dirty="0"/>
              <a:t> и ASTS. Панируемые изменения — </a:t>
            </a:r>
            <a:r>
              <a:rPr lang="ru-RU" sz="2800" b="1" dirty="0" err="1"/>
              <a:t>wire</a:t>
            </a:r>
            <a:r>
              <a:rPr lang="ru-RU" sz="2800" b="1" dirty="0"/>
              <a:t> </a:t>
            </a:r>
            <a:r>
              <a:rPr lang="ru-RU" sz="2800" b="1" dirty="0" err="1" smtClean="0"/>
              <a:t>protocol</a:t>
            </a:r>
            <a:r>
              <a:rPr lang="ru-RU" sz="2800" b="1" dirty="0" smtClean="0"/>
              <a:t>.</a:t>
            </a:r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 smtClean="0"/>
              <a:t>Светлана </a:t>
            </a:r>
            <a:r>
              <a:rPr lang="ru-RU" b="1" dirty="0"/>
              <a:t>Старостина, </a:t>
            </a:r>
            <a:endParaRPr lang="ru-RU" b="1" dirty="0" smtClean="0"/>
          </a:p>
          <a:p>
            <a:r>
              <a:rPr lang="ru-RU" dirty="0" smtClean="0"/>
              <a:t>начальник </a:t>
            </a:r>
            <a:r>
              <a:rPr lang="ru-RU" dirty="0"/>
              <a:t>управления технической поддержки Московской биржи.</a:t>
            </a:r>
          </a:p>
        </p:txBody>
      </p:sp>
    </p:spTree>
    <p:extLst>
      <p:ext uri="{BB962C8B-B14F-4D97-AF65-F5344CB8AC3E}">
        <p14:creationId xmlns:p14="http://schemas.microsoft.com/office/powerpoint/2010/main" val="28094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latin typeface="Arial" charset="0"/>
                <a:cs typeface="Arial" charset="0"/>
              </a:rPr>
              <a:t>Фондовый и Валютный рынки МБ</a:t>
            </a:r>
            <a:r>
              <a:rPr lang="en-US" sz="1800" b="1" dirty="0" smtClean="0">
                <a:latin typeface="Arial" charset="0"/>
                <a:cs typeface="Arial" charset="0"/>
              </a:rPr>
              <a:t>: </a:t>
            </a:r>
            <a:r>
              <a:rPr lang="ru-RU" sz="1800" b="1" dirty="0" smtClean="0">
                <a:latin typeface="Arial" charset="0"/>
                <a:cs typeface="Arial" charset="0"/>
              </a:rPr>
              <a:t>Текущая ситуация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899592" y="908720"/>
            <a:ext cx="7643812" cy="42767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 dirty="0" err="1" smtClean="0">
                <a:latin typeface="Arial" charset="0"/>
                <a:cs typeface="Arial" charset="0"/>
              </a:rPr>
              <a:t>MicexBridge</a:t>
            </a:r>
            <a:r>
              <a:rPr lang="en-US" sz="1200" b="1" dirty="0" smtClean="0">
                <a:latin typeface="Arial" charset="0"/>
                <a:cs typeface="Arial" charset="0"/>
              </a:rPr>
              <a:t>(mtesrl.dll)</a:t>
            </a:r>
          </a:p>
          <a:p>
            <a:pPr>
              <a:lnSpc>
                <a:spcPct val="90000"/>
              </a:lnSpc>
            </a:pPr>
            <a:r>
              <a:rPr lang="ru-RU" sz="1200" dirty="0" err="1" smtClean="0">
                <a:latin typeface="Arial" charset="0"/>
                <a:cs typeface="Arial" charset="0"/>
              </a:rPr>
              <a:t>Проприетарный</a:t>
            </a:r>
            <a:r>
              <a:rPr lang="ru-RU" sz="1200" dirty="0" smtClean="0">
                <a:latin typeface="Arial" charset="0"/>
                <a:cs typeface="Arial" charset="0"/>
              </a:rPr>
              <a:t> протокол – полностью повторяет особенности торговой системы, специализирован под рынок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Позволяет очень долго хранить обратную совместимость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Позволяет как получать данные, так и посылать транзакции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Позволяет работать через интернет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Полный торговый и не торговый функционал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Необходима установка ПО на стороне клиента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FIX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Торговый протокол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Широко распространен в мире, отлично документирован, есть много бесплатных реализаций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Нет биржевого ПО на стороне клиента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Очень быстрый из-за особенностей архитектуры ТС </a:t>
            </a:r>
            <a:r>
              <a:rPr lang="en-US" sz="1200" dirty="0" smtClean="0">
                <a:latin typeface="Arial" charset="0"/>
                <a:cs typeface="Arial" charset="0"/>
              </a:rPr>
              <a:t>ASTS</a:t>
            </a:r>
            <a:endParaRPr lang="ru-RU" sz="1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Базовый торговый функционал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FAST</a:t>
            </a:r>
            <a:endParaRPr lang="ru-RU" sz="1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Работает на получение данных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Широко распространен в мире, отлично документирован, есть много бесплатных реализаций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Нет биржевого ПО на стороне клиента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Очень быстрый из-за особенностей архитектуры ТС </a:t>
            </a:r>
            <a:r>
              <a:rPr lang="en-US" sz="1200" dirty="0" smtClean="0">
                <a:latin typeface="Arial" charset="0"/>
                <a:cs typeface="Arial" charset="0"/>
              </a:rPr>
              <a:t>ASTS</a:t>
            </a:r>
            <a:endParaRPr lang="ru-RU" sz="1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Данные только обезличенные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Arial" charset="0"/>
                <a:cs typeface="Arial" charset="0"/>
              </a:rPr>
              <a:t>Требует подключения на </a:t>
            </a:r>
            <a:r>
              <a:rPr lang="ru-RU" sz="1200" dirty="0" err="1" smtClean="0">
                <a:latin typeface="Arial" charset="0"/>
                <a:cs typeface="Arial" charset="0"/>
              </a:rPr>
              <a:t>колокации</a:t>
            </a:r>
            <a:r>
              <a:rPr lang="ru-RU" sz="1200" dirty="0" smtClean="0">
                <a:latin typeface="Arial" charset="0"/>
                <a:cs typeface="Arial" charset="0"/>
              </a:rPr>
              <a:t> МБ, или по выделенным каналам связи.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15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latin typeface="Arial" charset="0"/>
                <a:cs typeface="Arial" charset="0"/>
              </a:rPr>
              <a:t>Срочный рынок МБ</a:t>
            </a:r>
            <a:r>
              <a:rPr lang="en-US" sz="1800" b="1" dirty="0" smtClean="0">
                <a:latin typeface="Arial" charset="0"/>
                <a:cs typeface="Arial" charset="0"/>
              </a:rPr>
              <a:t>: </a:t>
            </a:r>
            <a:r>
              <a:rPr lang="ru-RU" sz="1800" b="1" dirty="0" smtClean="0">
                <a:latin typeface="Arial" charset="0"/>
                <a:cs typeface="Arial" charset="0"/>
              </a:rPr>
              <a:t>Текущая ситуация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899592" y="1196752"/>
            <a:ext cx="7643812" cy="4276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200" b="1" dirty="0" err="1" smtClean="0">
                <a:latin typeface="Arial" charset="0"/>
                <a:cs typeface="Arial" charset="0"/>
              </a:rPr>
              <a:t>CGate</a:t>
            </a:r>
            <a:r>
              <a:rPr lang="en-US" sz="1200" b="1" dirty="0" smtClean="0">
                <a:latin typeface="Arial" charset="0"/>
                <a:cs typeface="Arial" charset="0"/>
              </a:rPr>
              <a:t> API (Plaza2 </a:t>
            </a:r>
            <a:r>
              <a:rPr lang="ru-RU" sz="1200" b="1" dirty="0" smtClean="0">
                <a:latin typeface="Arial" charset="0"/>
                <a:cs typeface="Arial" charset="0"/>
              </a:rPr>
              <a:t>протокол)</a:t>
            </a:r>
          </a:p>
          <a:p>
            <a:r>
              <a:rPr lang="ru-RU" sz="1200" dirty="0" err="1" smtClean="0">
                <a:latin typeface="Arial" charset="0"/>
                <a:cs typeface="Arial" charset="0"/>
              </a:rPr>
              <a:t>Проприетарный</a:t>
            </a:r>
            <a:r>
              <a:rPr lang="ru-RU" sz="1200" dirty="0" smtClean="0">
                <a:latin typeface="Arial" charset="0"/>
                <a:cs typeface="Arial" charset="0"/>
              </a:rPr>
              <a:t> протокол – полностью повторяет особенности торговой системы, специализирован под рынок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Позволяет долго хранить обратную совместимость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Позволяет как получать данные, так и посылать транзакции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Позволяет работать через интернет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Полный торговый и не торговый функционал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Необходима установка ПО на стороне клиента</a:t>
            </a:r>
          </a:p>
          <a:p>
            <a:endParaRPr lang="ru-RU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FIX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Торговый протокол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Широко распространен в мире, отлично документирован, есть много бесплатных реализаций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Нет биржевого ПО на стороне клиента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Не очень быстрый</a:t>
            </a:r>
          </a:p>
          <a:p>
            <a:pPr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FAST</a:t>
            </a:r>
            <a:endParaRPr lang="ru-RU" sz="1200" dirty="0" smtClean="0">
              <a:latin typeface="Arial" charset="0"/>
              <a:cs typeface="Arial" charset="0"/>
            </a:endParaRPr>
          </a:p>
          <a:p>
            <a:r>
              <a:rPr lang="ru-RU" sz="1200" dirty="0" smtClean="0">
                <a:latin typeface="Arial" charset="0"/>
                <a:cs typeface="Arial" charset="0"/>
              </a:rPr>
              <a:t>Работает на получение данных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Широко распространен в мире, отлично документирован, есть много бесплатных реализаций 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Нет биржевого ПО на стороне клиента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Данные только обезличенные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Требует подключения на </a:t>
            </a:r>
            <a:r>
              <a:rPr lang="ru-RU" sz="1200" dirty="0" err="1" smtClean="0">
                <a:latin typeface="Arial" charset="0"/>
                <a:cs typeface="Arial" charset="0"/>
              </a:rPr>
              <a:t>колокации</a:t>
            </a:r>
            <a:r>
              <a:rPr lang="ru-RU" sz="1200" dirty="0" smtClean="0">
                <a:latin typeface="Arial" charset="0"/>
                <a:cs typeface="Arial" charset="0"/>
              </a:rPr>
              <a:t> МБ, или по выделенным каналам связи.</a:t>
            </a:r>
          </a:p>
        </p:txBody>
      </p:sp>
    </p:spTree>
    <p:extLst>
      <p:ext uri="{BB962C8B-B14F-4D97-AF65-F5344CB8AC3E}">
        <p14:creationId xmlns:p14="http://schemas.microsoft.com/office/powerpoint/2010/main" val="704983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43812" cy="562074"/>
          </a:xfrm>
        </p:spPr>
        <p:txBody>
          <a:bodyPr/>
          <a:lstStyle/>
          <a:p>
            <a:r>
              <a:rPr lang="ru-RU" sz="1800" b="1" dirty="0" smtClean="0">
                <a:latin typeface="Arial" charset="0"/>
                <a:cs typeface="Arial" charset="0"/>
              </a:rPr>
              <a:t>Срочный рынок МБ</a:t>
            </a:r>
            <a:r>
              <a:rPr lang="en-US" sz="1800" b="1" dirty="0" smtClean="0">
                <a:latin typeface="Arial" charset="0"/>
                <a:cs typeface="Arial" charset="0"/>
              </a:rPr>
              <a:t>: </a:t>
            </a:r>
            <a:r>
              <a:rPr lang="ru-RU" sz="1800" b="1" dirty="0" smtClean="0">
                <a:latin typeface="Arial" charset="0"/>
                <a:cs typeface="Arial" charset="0"/>
              </a:rPr>
              <a:t>Текущая ситуация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827584" y="1196752"/>
            <a:ext cx="7643812" cy="4276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200" b="1" dirty="0" err="1" smtClean="0">
                <a:latin typeface="Arial" charset="0"/>
                <a:cs typeface="Arial" charset="0"/>
              </a:rPr>
              <a:t>CGate</a:t>
            </a:r>
            <a:r>
              <a:rPr lang="en-US" sz="1200" b="1" dirty="0" smtClean="0">
                <a:latin typeface="Arial" charset="0"/>
                <a:cs typeface="Arial" charset="0"/>
              </a:rPr>
              <a:t> API (Plaza2 </a:t>
            </a:r>
            <a:r>
              <a:rPr lang="ru-RU" sz="1200" b="1" dirty="0" smtClean="0">
                <a:latin typeface="Arial" charset="0"/>
                <a:cs typeface="Arial" charset="0"/>
              </a:rPr>
              <a:t>протокол)</a:t>
            </a:r>
          </a:p>
          <a:p>
            <a:r>
              <a:rPr lang="ru-RU" sz="1200" dirty="0" err="1" smtClean="0">
                <a:latin typeface="Arial" charset="0"/>
                <a:cs typeface="Arial" charset="0"/>
              </a:rPr>
              <a:t>Проприетарный</a:t>
            </a:r>
            <a:r>
              <a:rPr lang="ru-RU" sz="1200" dirty="0" smtClean="0">
                <a:latin typeface="Arial" charset="0"/>
                <a:cs typeface="Arial" charset="0"/>
              </a:rPr>
              <a:t> протокол – полностью повторяет особенности торговой системы, специализирован под рынок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Позволяет долго хранить обратную совместимость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Позволяет как получать данные, так и посылать транзакции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Позволяет работать через интернет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Полный торговый и не торговый функционал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Необходима установка ПО на стороне клиента</a:t>
            </a:r>
          </a:p>
          <a:p>
            <a:endParaRPr lang="ru-RU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FIX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Торговый протокол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Широко распространен в мире, отлично документирован, есть много бесплатных реализаций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Нет биржевого ПО на стороне клиента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Не очень быстрый</a:t>
            </a:r>
          </a:p>
          <a:p>
            <a:pPr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FAST</a:t>
            </a:r>
            <a:endParaRPr lang="ru-RU" sz="1200" dirty="0" smtClean="0">
              <a:latin typeface="Arial" charset="0"/>
              <a:cs typeface="Arial" charset="0"/>
            </a:endParaRPr>
          </a:p>
          <a:p>
            <a:r>
              <a:rPr lang="ru-RU" sz="1200" dirty="0" smtClean="0">
                <a:latin typeface="Arial" charset="0"/>
                <a:cs typeface="Arial" charset="0"/>
              </a:rPr>
              <a:t>Работает на получение данных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Широко распространен в мире, отлично документирован, есть много бесплатных реализаций 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Нет биржевого ПО на стороне клиента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Данные только обезличенные</a:t>
            </a:r>
          </a:p>
          <a:p>
            <a:r>
              <a:rPr lang="ru-RU" sz="1200" dirty="0" smtClean="0">
                <a:latin typeface="Arial" charset="0"/>
                <a:cs typeface="Arial" charset="0"/>
              </a:rPr>
              <a:t>Требует подключения на </a:t>
            </a:r>
            <a:r>
              <a:rPr lang="ru-RU" sz="1200" dirty="0" err="1" smtClean="0">
                <a:latin typeface="Arial" charset="0"/>
                <a:cs typeface="Arial" charset="0"/>
              </a:rPr>
              <a:t>колокации</a:t>
            </a:r>
            <a:r>
              <a:rPr lang="ru-RU" sz="1200" dirty="0" smtClean="0">
                <a:latin typeface="Arial" charset="0"/>
                <a:cs typeface="Arial" charset="0"/>
              </a:rPr>
              <a:t> МБ, или по выделенным каналам связи.</a:t>
            </a:r>
          </a:p>
        </p:txBody>
      </p:sp>
    </p:spTree>
    <p:extLst>
      <p:ext uri="{BB962C8B-B14F-4D97-AF65-F5344CB8AC3E}">
        <p14:creationId xmlns:p14="http://schemas.microsoft.com/office/powerpoint/2010/main" val="704983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265"/>
          <p:cNvSpPr/>
          <p:nvPr/>
        </p:nvSpPr>
        <p:spPr>
          <a:xfrm>
            <a:off x="971550" y="928688"/>
            <a:ext cx="2592388" cy="3687762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solidFill>
              <a:srgbClr val="C89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89800"/>
                </a:solidFill>
              </a:rPr>
              <a:t>Клиент</a:t>
            </a:r>
            <a:endParaRPr lang="en-US" dirty="0">
              <a:solidFill>
                <a:srgbClr val="C89800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3851275" y="928688"/>
            <a:ext cx="4573588" cy="36877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MOEX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cs typeface="Arial" charset="0"/>
              </a:rPr>
              <a:t>Основное отличие от существующих интерфейсов</a:t>
            </a:r>
            <a:endParaRPr lang="en-US" sz="1800" dirty="0" smtClean="0">
              <a:cs typeface="Arial" charset="0"/>
            </a:endParaRP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7092950" y="1289050"/>
            <a:ext cx="1079500" cy="3111500"/>
          </a:xfrm>
          <a:prstGeom prst="rect">
            <a:avLst/>
          </a:prstGeom>
          <a:solidFill>
            <a:srgbClr val="FEECE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/>
              <a:t>ТС Спектра</a:t>
            </a:r>
            <a:endParaRPr lang="en-US" sz="1100"/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2097088" y="1470025"/>
            <a:ext cx="604837" cy="360363"/>
          </a:xfrm>
          <a:prstGeom prst="rect">
            <a:avLst/>
          </a:prstGeom>
          <a:solidFill>
            <a:srgbClr val="FEECE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100"/>
              <a:t>CGate.dll</a:t>
            </a: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4067175" y="2619375"/>
            <a:ext cx="617538" cy="361950"/>
          </a:xfrm>
          <a:prstGeom prst="rect">
            <a:avLst/>
          </a:prstGeom>
          <a:solidFill>
            <a:srgbClr val="FEECE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/>
              <a:t>Шлюз </a:t>
            </a:r>
            <a:r>
              <a:rPr lang="en-US" sz="1100"/>
              <a:t>FIX</a:t>
            </a: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4684713" y="2620963"/>
            <a:ext cx="608012" cy="360362"/>
          </a:xfrm>
          <a:prstGeom prst="rect">
            <a:avLst/>
          </a:prstGeom>
          <a:solidFill>
            <a:srgbClr val="FEECE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100"/>
              <a:t>CGate.dll</a:t>
            </a:r>
          </a:p>
        </p:txBody>
      </p:sp>
      <p:cxnSp>
        <p:nvCxnSpPr>
          <p:cNvPr id="16" name="Straight Arrow Connector 15"/>
          <p:cNvCxnSpPr>
            <a:stCxn id="22552" idx="6"/>
          </p:cNvCxnSpPr>
          <p:nvPr/>
        </p:nvCxnSpPr>
        <p:spPr>
          <a:xfrm flipV="1">
            <a:off x="6732588" y="1576388"/>
            <a:ext cx="360362" cy="1587"/>
          </a:xfrm>
          <a:prstGeom prst="straightConnector1">
            <a:avLst/>
          </a:prstGeom>
          <a:ln w="19050">
            <a:solidFill>
              <a:srgbClr val="2A9B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95650" y="1577975"/>
            <a:ext cx="3076575" cy="0"/>
          </a:xfrm>
          <a:prstGeom prst="straightConnector1">
            <a:avLst/>
          </a:prstGeom>
          <a:ln w="19050">
            <a:solidFill>
              <a:srgbClr val="2A9B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16213" y="1577975"/>
            <a:ext cx="223837" cy="0"/>
          </a:xfrm>
          <a:prstGeom prst="straightConnector1">
            <a:avLst/>
          </a:prstGeom>
          <a:ln w="19050">
            <a:solidFill>
              <a:srgbClr val="2A9B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Flowchart: Summing Junction 34"/>
          <p:cNvSpPr>
            <a:spLocks noChangeArrowheads="1"/>
          </p:cNvSpPr>
          <p:nvPr/>
        </p:nvSpPr>
        <p:spPr bwMode="auto">
          <a:xfrm>
            <a:off x="5643563" y="2620963"/>
            <a:ext cx="360362" cy="360362"/>
          </a:xfrm>
          <a:prstGeom prst="flowChartSummingJunction">
            <a:avLst/>
          </a:prstGeom>
          <a:solidFill>
            <a:srgbClr val="FEECEF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 sz="110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292725" y="2728913"/>
            <a:ext cx="350838" cy="3175"/>
          </a:xfrm>
          <a:prstGeom prst="straightConnector1">
            <a:avLst/>
          </a:prstGeom>
          <a:ln w="19050">
            <a:solidFill>
              <a:srgbClr val="2A9B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060575" y="2728913"/>
            <a:ext cx="2006600" cy="0"/>
          </a:xfrm>
          <a:prstGeom prst="straightConnector1">
            <a:avLst/>
          </a:prstGeom>
          <a:ln w="19050">
            <a:solidFill>
              <a:srgbClr val="2A9B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2" name="TextBox 58"/>
          <p:cNvSpPr txBox="1">
            <a:spLocks noChangeArrowheads="1"/>
          </p:cNvSpPr>
          <p:nvPr/>
        </p:nvSpPr>
        <p:spPr bwMode="auto">
          <a:xfrm>
            <a:off x="4064000" y="3897313"/>
            <a:ext cx="1198563" cy="360362"/>
          </a:xfrm>
          <a:prstGeom prst="rect">
            <a:avLst/>
          </a:prstGeom>
          <a:solidFill>
            <a:srgbClr val="FEECE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/>
              <a:t>Шлюз «</a:t>
            </a:r>
            <a:r>
              <a:rPr lang="en-US" sz="1100"/>
              <a:t>WireGate</a:t>
            </a:r>
            <a:r>
              <a:rPr lang="ru-RU" sz="1100"/>
              <a:t>»</a:t>
            </a:r>
            <a:endParaRPr lang="en-US" sz="110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066925" y="3984625"/>
            <a:ext cx="1997075" cy="9525"/>
          </a:xfrm>
          <a:prstGeom prst="straightConnector1">
            <a:avLst/>
          </a:prstGeom>
          <a:ln w="19050">
            <a:solidFill>
              <a:srgbClr val="2A9B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22539" idx="6"/>
            <a:endCxn id="22552" idx="4"/>
          </p:cNvCxnSpPr>
          <p:nvPr/>
        </p:nvCxnSpPr>
        <p:spPr>
          <a:xfrm flipV="1">
            <a:off x="6003925" y="1757363"/>
            <a:ext cx="547688" cy="1044575"/>
          </a:xfrm>
          <a:prstGeom prst="bentConnector2">
            <a:avLst/>
          </a:prstGeom>
          <a:ln w="19050">
            <a:solidFill>
              <a:srgbClr val="2A9B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/>
          <p:nvPr/>
        </p:nvCxnSpPr>
        <p:spPr>
          <a:xfrm flipV="1">
            <a:off x="5267325" y="3992563"/>
            <a:ext cx="1825625" cy="1587"/>
          </a:xfrm>
          <a:prstGeom prst="bentConnector3">
            <a:avLst>
              <a:gd name="adj1" fmla="val 50000"/>
            </a:avLst>
          </a:prstGeom>
          <a:ln w="19050">
            <a:solidFill>
              <a:srgbClr val="2A9B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endCxn id="22553" idx="6"/>
          </p:cNvCxnSpPr>
          <p:nvPr/>
        </p:nvCxnSpPr>
        <p:spPr>
          <a:xfrm rot="10800000" flipV="1">
            <a:off x="6003925" y="2116138"/>
            <a:ext cx="1089025" cy="1587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0800000" flipV="1">
            <a:off x="5256213" y="4143375"/>
            <a:ext cx="1836737" cy="1588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0800000">
            <a:off x="2062163" y="4141788"/>
            <a:ext cx="2001837" cy="4762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22553" idx="0"/>
          </p:cNvCxnSpPr>
          <p:nvPr/>
        </p:nvCxnSpPr>
        <p:spPr>
          <a:xfrm rot="16200000" flipV="1">
            <a:off x="4450556" y="565944"/>
            <a:ext cx="217488" cy="2527300"/>
          </a:xfrm>
          <a:prstGeom prst="bent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22553" idx="4"/>
            <a:endCxn id="22539" idx="0"/>
          </p:cNvCxnSpPr>
          <p:nvPr/>
        </p:nvCxnSpPr>
        <p:spPr>
          <a:xfrm rot="16200000" flipH="1">
            <a:off x="5661025" y="2459038"/>
            <a:ext cx="323850" cy="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/>
          <p:nvPr/>
        </p:nvCxnSpPr>
        <p:spPr>
          <a:xfrm rot="10800000" flipV="1">
            <a:off x="5292725" y="2873375"/>
            <a:ext cx="376238" cy="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2" name="Flowchart: Summing Junction 203"/>
          <p:cNvSpPr>
            <a:spLocks noChangeArrowheads="1"/>
          </p:cNvSpPr>
          <p:nvPr/>
        </p:nvSpPr>
        <p:spPr bwMode="auto">
          <a:xfrm>
            <a:off x="6372225" y="1397000"/>
            <a:ext cx="360363" cy="360363"/>
          </a:xfrm>
          <a:prstGeom prst="flowChartSummingJunction">
            <a:avLst/>
          </a:prstGeom>
          <a:solidFill>
            <a:srgbClr val="FEECEF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 sz="1100"/>
          </a:p>
        </p:txBody>
      </p:sp>
      <p:sp>
        <p:nvSpPr>
          <p:cNvPr id="22553" name="Flowchart: Summing Junction 207"/>
          <p:cNvSpPr>
            <a:spLocks noChangeArrowheads="1"/>
          </p:cNvSpPr>
          <p:nvPr/>
        </p:nvSpPr>
        <p:spPr bwMode="auto">
          <a:xfrm>
            <a:off x="5643563" y="1938338"/>
            <a:ext cx="360362" cy="358775"/>
          </a:xfrm>
          <a:prstGeom prst="flowChartSummingJunction">
            <a:avLst/>
          </a:prstGeom>
          <a:solidFill>
            <a:srgbClr val="FEECEF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 sz="1100"/>
          </a:p>
        </p:txBody>
      </p:sp>
      <p:cxnSp>
        <p:nvCxnSpPr>
          <p:cNvPr id="209" name="Elbow Connector 208"/>
          <p:cNvCxnSpPr/>
          <p:nvPr/>
        </p:nvCxnSpPr>
        <p:spPr>
          <a:xfrm rot="10800000" flipV="1">
            <a:off x="2701925" y="1720850"/>
            <a:ext cx="238125" cy="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Flowchart: Summing Junction 221"/>
          <p:cNvSpPr>
            <a:spLocks noChangeArrowheads="1"/>
          </p:cNvSpPr>
          <p:nvPr/>
        </p:nvSpPr>
        <p:spPr bwMode="auto">
          <a:xfrm>
            <a:off x="2935288" y="1470025"/>
            <a:ext cx="360362" cy="360363"/>
          </a:xfrm>
          <a:prstGeom prst="flowChartSummingJunction">
            <a:avLst/>
          </a:prstGeom>
          <a:solidFill>
            <a:srgbClr val="FEECEF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 sz="1100"/>
          </a:p>
        </p:txBody>
      </p:sp>
      <p:cxnSp>
        <p:nvCxnSpPr>
          <p:cNvPr id="306" name="Elbow Connector 305"/>
          <p:cNvCxnSpPr/>
          <p:nvPr/>
        </p:nvCxnSpPr>
        <p:spPr>
          <a:xfrm rot="10800000">
            <a:off x="2070100" y="2873375"/>
            <a:ext cx="1993900" cy="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TextBox 321"/>
          <p:cNvSpPr txBox="1">
            <a:spLocks noChangeArrowheads="1"/>
          </p:cNvSpPr>
          <p:nvPr/>
        </p:nvSpPr>
        <p:spPr bwMode="auto">
          <a:xfrm>
            <a:off x="1122363" y="3890963"/>
            <a:ext cx="938212" cy="360362"/>
          </a:xfrm>
          <a:prstGeom prst="rect">
            <a:avLst/>
          </a:prstGeom>
          <a:solidFill>
            <a:srgbClr val="FFEBAB"/>
          </a:solidFill>
          <a:ln w="9525">
            <a:solidFill>
              <a:srgbClr val="E2AC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/>
              <a:t>Клиентское ПО</a:t>
            </a:r>
            <a:endParaRPr lang="en-US" sz="1100"/>
          </a:p>
        </p:txBody>
      </p:sp>
      <p:sp>
        <p:nvSpPr>
          <p:cNvPr id="22558" name="TextBox 353"/>
          <p:cNvSpPr txBox="1">
            <a:spLocks noChangeArrowheads="1"/>
          </p:cNvSpPr>
          <p:nvPr/>
        </p:nvSpPr>
        <p:spPr bwMode="auto">
          <a:xfrm>
            <a:off x="1122363" y="2619375"/>
            <a:ext cx="938212" cy="360363"/>
          </a:xfrm>
          <a:prstGeom prst="rect">
            <a:avLst/>
          </a:prstGeom>
          <a:solidFill>
            <a:srgbClr val="FFEBAB"/>
          </a:solidFill>
          <a:ln w="9525">
            <a:solidFill>
              <a:srgbClr val="E2AC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/>
              <a:t>Клиентское ПО</a:t>
            </a:r>
            <a:endParaRPr lang="en-US" sz="1100"/>
          </a:p>
        </p:txBody>
      </p:sp>
      <p:sp>
        <p:nvSpPr>
          <p:cNvPr id="22559" name="TextBox 354"/>
          <p:cNvSpPr txBox="1">
            <a:spLocks noChangeArrowheads="1"/>
          </p:cNvSpPr>
          <p:nvPr/>
        </p:nvSpPr>
        <p:spPr bwMode="auto">
          <a:xfrm>
            <a:off x="1147763" y="1470025"/>
            <a:ext cx="938212" cy="360363"/>
          </a:xfrm>
          <a:prstGeom prst="rect">
            <a:avLst/>
          </a:prstGeom>
          <a:solidFill>
            <a:srgbClr val="FFEBAB"/>
          </a:solidFill>
          <a:ln w="9525">
            <a:solidFill>
              <a:srgbClr val="E2AC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/>
              <a:t>Клиентское ПО</a:t>
            </a:r>
            <a:endParaRPr lang="en-US" sz="1100"/>
          </a:p>
        </p:txBody>
      </p:sp>
      <p:sp>
        <p:nvSpPr>
          <p:cNvPr id="377" name="Rectangular Callout 376"/>
          <p:cNvSpPr/>
          <p:nvPr/>
        </p:nvSpPr>
        <p:spPr>
          <a:xfrm>
            <a:off x="2420938" y="1052513"/>
            <a:ext cx="993775" cy="328612"/>
          </a:xfrm>
          <a:prstGeom prst="wedgeRectCallout">
            <a:avLst/>
          </a:prstGeom>
          <a:solidFill>
            <a:schemeClr val="bg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100">
                <a:solidFill>
                  <a:srgbClr val="950C22"/>
                </a:solidFill>
                <a:cs typeface="Arial" charset="0"/>
              </a:rPr>
              <a:t>Plaza2 </a:t>
            </a:r>
            <a:r>
              <a:rPr lang="ru-RU" sz="1100">
                <a:solidFill>
                  <a:srgbClr val="950C22"/>
                </a:solidFill>
                <a:cs typeface="Arial" charset="0"/>
              </a:rPr>
              <a:t>протокол</a:t>
            </a:r>
            <a:endParaRPr lang="en-US" sz="1100">
              <a:solidFill>
                <a:srgbClr val="950C22"/>
              </a:solidFill>
              <a:cs typeface="Arial" charset="0"/>
            </a:endParaRPr>
          </a:p>
        </p:txBody>
      </p:sp>
      <p:sp>
        <p:nvSpPr>
          <p:cNvPr id="22561" name="TextBox 379"/>
          <p:cNvSpPr txBox="1">
            <a:spLocks noChangeArrowheads="1"/>
          </p:cNvSpPr>
          <p:nvPr/>
        </p:nvSpPr>
        <p:spPr bwMode="auto">
          <a:xfrm>
            <a:off x="2987675" y="4729163"/>
            <a:ext cx="19510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100"/>
              <a:t>Путь входящей транзакции</a:t>
            </a:r>
            <a:endParaRPr lang="en-US" sz="1100"/>
          </a:p>
        </p:txBody>
      </p:sp>
      <p:cxnSp>
        <p:nvCxnSpPr>
          <p:cNvPr id="381" name="Straight Arrow Connector 380"/>
          <p:cNvCxnSpPr/>
          <p:nvPr/>
        </p:nvCxnSpPr>
        <p:spPr>
          <a:xfrm>
            <a:off x="2763838" y="4859338"/>
            <a:ext cx="223837" cy="0"/>
          </a:xfrm>
          <a:prstGeom prst="straightConnector1">
            <a:avLst/>
          </a:prstGeom>
          <a:ln w="19050">
            <a:solidFill>
              <a:srgbClr val="2A9B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Elbow Connector 381"/>
          <p:cNvCxnSpPr/>
          <p:nvPr/>
        </p:nvCxnSpPr>
        <p:spPr>
          <a:xfrm rot="10800000" flipV="1">
            <a:off x="4938713" y="4859338"/>
            <a:ext cx="238125" cy="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4" name="TextBox 383"/>
          <p:cNvSpPr txBox="1">
            <a:spLocks noChangeArrowheads="1"/>
          </p:cNvSpPr>
          <p:nvPr/>
        </p:nvSpPr>
        <p:spPr bwMode="auto">
          <a:xfrm>
            <a:off x="5256213" y="4724400"/>
            <a:ext cx="3381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100"/>
              <a:t>Статус заявки (принята, исполнена, снята, и т.д.)</a:t>
            </a:r>
            <a:endParaRPr lang="en-US" sz="1100"/>
          </a:p>
        </p:txBody>
      </p:sp>
      <p:sp>
        <p:nvSpPr>
          <p:cNvPr id="385" name="Flowchart: Summing Junction 384"/>
          <p:cNvSpPr/>
          <p:nvPr/>
        </p:nvSpPr>
        <p:spPr>
          <a:xfrm>
            <a:off x="1122363" y="4765675"/>
            <a:ext cx="179387" cy="180975"/>
          </a:xfrm>
          <a:prstGeom prst="flowChartSummingJunction">
            <a:avLst/>
          </a:prstGeom>
          <a:solidFill>
            <a:srgbClr val="FEECEF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+mn-lt"/>
              <a:cs typeface="+mn-cs"/>
            </a:endParaRPr>
          </a:p>
        </p:txBody>
      </p:sp>
      <p:sp>
        <p:nvSpPr>
          <p:cNvPr id="22566" name="TextBox 386"/>
          <p:cNvSpPr txBox="1">
            <a:spLocks noChangeArrowheads="1"/>
          </p:cNvSpPr>
          <p:nvPr/>
        </p:nvSpPr>
        <p:spPr bwMode="auto">
          <a:xfrm>
            <a:off x="1308100" y="4729163"/>
            <a:ext cx="1122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100"/>
              <a:t>Роутер </a:t>
            </a:r>
            <a:r>
              <a:rPr lang="en-US" sz="1100"/>
              <a:t>Plaza2</a:t>
            </a:r>
          </a:p>
        </p:txBody>
      </p:sp>
      <p:sp>
        <p:nvSpPr>
          <p:cNvPr id="22567" name="Rectangle 387"/>
          <p:cNvSpPr>
            <a:spLocks noChangeArrowheads="1"/>
          </p:cNvSpPr>
          <p:nvPr/>
        </p:nvSpPr>
        <p:spPr bwMode="auto">
          <a:xfrm>
            <a:off x="385763" y="5408613"/>
            <a:ext cx="8380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ru-RU" sz="1400"/>
              <a:t>Шлюз легкого протокола осуществляет взаимную трансляцию клиентских сообщений и сообщений торговой системы с минимальной обработкой и задержкой.</a:t>
            </a:r>
            <a:endParaRPr lang="en-US" sz="1400"/>
          </a:p>
        </p:txBody>
      </p:sp>
      <p:sp>
        <p:nvSpPr>
          <p:cNvPr id="389" name="Rectangular Callout 388"/>
          <p:cNvSpPr/>
          <p:nvPr/>
        </p:nvSpPr>
        <p:spPr>
          <a:xfrm>
            <a:off x="2227263" y="3551238"/>
            <a:ext cx="1187450" cy="350837"/>
          </a:xfrm>
          <a:prstGeom prst="wedgeRectCallou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100">
                <a:solidFill>
                  <a:schemeClr val="tx2"/>
                </a:solidFill>
                <a:cs typeface="Arial" charset="0"/>
              </a:rPr>
              <a:t>Wire</a:t>
            </a:r>
            <a:r>
              <a:rPr lang="ru-RU" sz="1100">
                <a:solidFill>
                  <a:schemeClr val="tx2"/>
                </a:solidFill>
                <a:cs typeface="Arial" charset="0"/>
              </a:rPr>
              <a:t> протокол</a:t>
            </a:r>
            <a:endParaRPr lang="en-US" sz="11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90" name="Rectangular Callout 389"/>
          <p:cNvSpPr/>
          <p:nvPr/>
        </p:nvSpPr>
        <p:spPr>
          <a:xfrm>
            <a:off x="5338763" y="3395663"/>
            <a:ext cx="1681162" cy="495300"/>
          </a:xfrm>
          <a:prstGeom prst="wedgeRectCallou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2"/>
                </a:solidFill>
              </a:rPr>
              <a:t>Внутренний протокол ТС Спектра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" name="Rectangular Callout 376"/>
          <p:cNvSpPr/>
          <p:nvPr/>
        </p:nvSpPr>
        <p:spPr>
          <a:xfrm>
            <a:off x="2420938" y="2290763"/>
            <a:ext cx="993775" cy="328612"/>
          </a:xfrm>
          <a:prstGeom prst="wedgeRectCallout">
            <a:avLst/>
          </a:prstGeom>
          <a:solidFill>
            <a:schemeClr val="bg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100">
                <a:solidFill>
                  <a:srgbClr val="950C22"/>
                </a:solidFill>
                <a:cs typeface="Arial" charset="0"/>
              </a:rPr>
              <a:t>FIX </a:t>
            </a:r>
            <a:r>
              <a:rPr lang="ru-RU" sz="1100">
                <a:solidFill>
                  <a:srgbClr val="950C22"/>
                </a:solidFill>
                <a:cs typeface="Arial" charset="0"/>
              </a:rPr>
              <a:t>протокол</a:t>
            </a:r>
            <a:endParaRPr lang="en-US" sz="1100">
              <a:solidFill>
                <a:srgbClr val="950C2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5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231B4-7F1A-48F3-B245-C242A687B9EF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6864" cy="432048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Контактная информация</a:t>
            </a:r>
            <a:endParaRPr lang="ru-RU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489413"/>
            <a:ext cx="7181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Техническая поддержка Московской Биржи</a:t>
            </a:r>
            <a:endParaRPr lang="ru-RU" sz="2600" dirty="0"/>
          </a:p>
          <a:p>
            <a:endParaRPr lang="ru-RU" sz="2600" dirty="0" smtClean="0"/>
          </a:p>
          <a:p>
            <a:endParaRPr lang="ru-RU" sz="2600" dirty="0"/>
          </a:p>
          <a:p>
            <a:r>
              <a:rPr lang="ru-RU" sz="2600" dirty="0" smtClean="0"/>
              <a:t>+</a:t>
            </a:r>
            <a:r>
              <a:rPr lang="ru-RU" sz="2600" dirty="0"/>
              <a:t>7(495) </a:t>
            </a:r>
            <a:r>
              <a:rPr lang="ru-RU" sz="2600" dirty="0" smtClean="0"/>
              <a:t>733-9507</a:t>
            </a:r>
            <a:endParaRPr lang="ru-RU" sz="2600" dirty="0"/>
          </a:p>
          <a:p>
            <a:r>
              <a:rPr lang="en-US" sz="2600" dirty="0" smtClean="0">
                <a:hlinkClick r:id="rId2"/>
              </a:rPr>
              <a:t>help@moex.com</a:t>
            </a:r>
            <a:r>
              <a:rPr lang="en-US" sz="2600" dirty="0" smtClean="0"/>
              <a:t>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348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7"/>
            <a:ext cx="91450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Услуги </a:t>
            </a:r>
            <a:r>
              <a:rPr lang="ru-RU" sz="2800" b="1" dirty="0" err="1"/>
              <a:t>колокации</a:t>
            </a:r>
            <a:r>
              <a:rPr lang="ru-RU" sz="2800" b="1" dirty="0"/>
              <a:t> и новый </a:t>
            </a:r>
            <a:r>
              <a:rPr lang="ru-RU" sz="2800" b="1" dirty="0" err="1"/>
              <a:t>новый</a:t>
            </a:r>
            <a:r>
              <a:rPr lang="ru-RU" sz="2800" b="1" dirty="0"/>
              <a:t> ЦОД Московской биржи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Владимир Николаев, </a:t>
            </a:r>
            <a:endParaRPr lang="ru-RU" b="1" dirty="0" smtClean="0"/>
          </a:p>
          <a:p>
            <a:r>
              <a:rPr lang="ru-RU" dirty="0" smtClean="0"/>
              <a:t>коммерческий </a:t>
            </a:r>
            <a:r>
              <a:rPr lang="ru-RU" dirty="0"/>
              <a:t>директор ООО «МБ Технологии».</a:t>
            </a:r>
          </a:p>
        </p:txBody>
      </p:sp>
    </p:spTree>
    <p:extLst>
      <p:ext uri="{BB962C8B-B14F-4D97-AF65-F5344CB8AC3E}">
        <p14:creationId xmlns:p14="http://schemas.microsoft.com/office/powerpoint/2010/main" val="19664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01253"/>
            <a:ext cx="4194250" cy="8794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7030A0"/>
                </a:solidFill>
              </a:rPr>
              <a:t>Участники торгов и «кормовая цепочка»</a:t>
            </a:r>
            <a:endParaRPr lang="en-US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442470" y="1507860"/>
            <a:ext cx="58789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altLang="ru-RU" dirty="0" smtClean="0">
                <a:solidFill>
                  <a:srgbClr val="000066"/>
                </a:solidFill>
              </a:rPr>
              <a:t>HFT</a:t>
            </a:r>
            <a:r>
              <a:rPr lang="en-US" altLang="ru-RU" dirty="0">
                <a:solidFill>
                  <a:srgbClr val="000066"/>
                </a:solidFill>
              </a:rPr>
              <a:t>					1 – 15 s</a:t>
            </a:r>
          </a:p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dirty="0" err="1" smtClean="0">
                <a:solidFill>
                  <a:srgbClr val="000066"/>
                </a:solidFill>
              </a:rPr>
              <a:t>Скальперы</a:t>
            </a:r>
            <a:r>
              <a:rPr lang="ru-RU" altLang="ru-RU" dirty="0">
                <a:solidFill>
                  <a:srgbClr val="000066"/>
                </a:solidFill>
              </a:rPr>
              <a:t>,</a:t>
            </a:r>
            <a:r>
              <a:rPr lang="en-US" altLang="ru-RU" dirty="0">
                <a:solidFill>
                  <a:srgbClr val="000066"/>
                </a:solidFill>
              </a:rPr>
              <a:t>				1 m - 1 H</a:t>
            </a:r>
          </a:p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Спекулянты</a:t>
            </a:r>
            <a:r>
              <a:rPr lang="ru-RU" altLang="ru-RU" dirty="0">
                <a:solidFill>
                  <a:srgbClr val="000066"/>
                </a:solidFill>
              </a:rPr>
              <a:t>, </a:t>
            </a:r>
            <a:r>
              <a:rPr lang="ru-RU" altLang="ru-RU" dirty="0" err="1">
                <a:solidFill>
                  <a:srgbClr val="000066"/>
                </a:solidFill>
              </a:rPr>
              <a:t>дей</a:t>
            </a:r>
            <a:r>
              <a:rPr lang="ru-RU" altLang="ru-RU" dirty="0">
                <a:solidFill>
                  <a:srgbClr val="000066"/>
                </a:solidFill>
              </a:rPr>
              <a:t>-трейдеры</a:t>
            </a:r>
            <a:r>
              <a:rPr lang="en-US" altLang="ru-RU" dirty="0">
                <a:solidFill>
                  <a:srgbClr val="000066"/>
                </a:solidFill>
              </a:rPr>
              <a:t>		1 – 2 D</a:t>
            </a:r>
          </a:p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  <a:p>
            <a:pPr eaLnBrk="1" hangingPunct="1"/>
            <a:endParaRPr lang="ru-RU" altLang="ru-RU" dirty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00066"/>
                </a:solidFill>
              </a:rPr>
              <a:t>Краткосрочные инвесторы</a:t>
            </a:r>
            <a:r>
              <a:rPr lang="en-US" altLang="ru-RU" dirty="0">
                <a:solidFill>
                  <a:srgbClr val="000066"/>
                </a:solidFill>
              </a:rPr>
              <a:t>		1W – 1M</a:t>
            </a:r>
          </a:p>
          <a:p>
            <a:pPr eaLnBrk="1" hangingPunct="1"/>
            <a:endParaRPr lang="ru-RU" altLang="ru-RU" dirty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00066"/>
                </a:solidFill>
              </a:rPr>
              <a:t>Инвесторы</a:t>
            </a:r>
            <a:r>
              <a:rPr lang="en-US" altLang="ru-RU" dirty="0">
                <a:solidFill>
                  <a:srgbClr val="000066"/>
                </a:solidFill>
              </a:rPr>
              <a:t>				9 – 18 M</a:t>
            </a:r>
          </a:p>
          <a:p>
            <a:pPr eaLnBrk="1" hangingPunct="1"/>
            <a:endParaRPr lang="ru-RU" altLang="ru-RU" dirty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0066"/>
                </a:solidFill>
              </a:rPr>
              <a:t>Алгоритмические </a:t>
            </a:r>
            <a:r>
              <a:rPr lang="ru-RU" altLang="ru-RU" dirty="0" smtClean="0">
                <a:solidFill>
                  <a:srgbClr val="000066"/>
                </a:solidFill>
              </a:rPr>
              <a:t>торговцы наравне со спекулянтами перераспределяют риск между участниками торгов и обеспечивают возможность реализации инвестиционных идей.</a:t>
            </a:r>
            <a:endParaRPr lang="en-US" altLang="ru-RU" dirty="0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1830" y="1126210"/>
            <a:ext cx="6717040" cy="2137240"/>
          </a:xfrm>
          <a:prstGeom prst="roundRect">
            <a:avLst>
              <a:gd name="adj" fmla="val 11884"/>
            </a:avLst>
          </a:prstGeom>
          <a:solidFill>
            <a:schemeClr val="accent2">
              <a:lumMod val="20000"/>
              <a:lumOff val="80000"/>
              <a:alpha val="4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алгоритмической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торговли</a:t>
            </a:r>
          </a:p>
          <a:p>
            <a:pPr>
              <a:defRPr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9576"/>
            <a:ext cx="8064896" cy="619144"/>
          </a:xfrm>
        </p:spPr>
        <p:txBody>
          <a:bodyPr/>
          <a:lstStyle/>
          <a:p>
            <a:pPr algn="ctr"/>
            <a:r>
              <a:rPr lang="ru-RU" dirty="0"/>
              <a:t>С</a:t>
            </a:r>
            <a:r>
              <a:rPr lang="en-US" dirty="0"/>
              <a:t>o-location </a:t>
            </a:r>
            <a:r>
              <a:rPr lang="en-US" dirty="0" smtClean="0"/>
              <a:t>—</a:t>
            </a:r>
            <a:r>
              <a:rPr lang="ru-RU" dirty="0" smtClean="0"/>
              <a:t> ваш </a:t>
            </a:r>
            <a:r>
              <a:rPr lang="ru-RU" dirty="0"/>
              <a:t>ключ к успеху</a:t>
            </a:r>
            <a:br>
              <a:rPr lang="ru-RU" dirty="0"/>
            </a:br>
            <a:r>
              <a:rPr lang="ru-RU" dirty="0"/>
              <a:t>на российских </a:t>
            </a:r>
            <a:r>
              <a:rPr lang="ru-RU" dirty="0" smtClean="0"/>
              <a:t>финансовых рынках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6012" y="1484784"/>
            <a:ext cx="3151932" cy="453650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Крупнейший ЦОД </a:t>
            </a:r>
            <a:r>
              <a:rPr lang="ru-RU" dirty="0"/>
              <a:t>в </a:t>
            </a:r>
            <a:r>
              <a:rPr lang="ru-RU" dirty="0" smtClean="0"/>
              <a:t>котором находится Торговое ядро МБ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Размещение </a:t>
            </a:r>
            <a:r>
              <a:rPr lang="ru-RU" dirty="0"/>
              <a:t>оборудования Клиента в выделенной стойке или размещение в стойке совместно с оборудованием других Клиентов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Подключение оборудования Клиента к оборудованию аккредитованного оператора связи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Подключение оборудования Клиента к сети «Интернет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Доступность Всех протоколов  и сервисов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Самый быстрый доступ к Ядру</a:t>
            </a:r>
            <a:r>
              <a:rPr lang="en-US" dirty="0" smtClean="0"/>
              <a:t> </a:t>
            </a:r>
            <a:r>
              <a:rPr lang="ru-RU" dirty="0" smtClean="0"/>
              <a:t>(10 </a:t>
            </a:r>
            <a:r>
              <a:rPr lang="en-US" dirty="0" smtClean="0"/>
              <a:t>G</a:t>
            </a:r>
            <a:r>
              <a:rPr lang="ru-RU" dirty="0" smtClean="0"/>
              <a:t>, 1</a:t>
            </a:r>
            <a:r>
              <a:rPr lang="en-US" dirty="0" smtClean="0"/>
              <a:t>G, 100 M)</a:t>
            </a:r>
            <a:endParaRPr lang="ru-RU" dirty="0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8965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5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Основные характеристики сервиса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052736"/>
            <a:ext cx="3815600" cy="2448272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До 6 КВт</a:t>
            </a:r>
            <a:r>
              <a:rPr lang="en-US" dirty="0"/>
              <a:t> </a:t>
            </a:r>
            <a:r>
              <a:rPr lang="ru-RU" dirty="0"/>
              <a:t>на стойку (до 500 Вт на юнит по блоку питания)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52 юнита в стойке (44 для использования)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Кратчайший доступ к торговым системам </a:t>
            </a:r>
            <a:r>
              <a:rPr lang="en-US" dirty="0"/>
              <a:t>(min latency)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Подключение до 10 Гбит\с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Техническая поддержка специалистов Биржи 24\7</a:t>
            </a:r>
          </a:p>
          <a:p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475655" y="1124744"/>
            <a:ext cx="2160239" cy="2304256"/>
          </a:xfrm>
          <a:prstGeom prst="homePlate">
            <a:avLst>
              <a:gd name="adj" fmla="val 12105"/>
            </a:avLst>
          </a:prstGeom>
          <a:gradFill rotWithShape="1">
            <a:gsLst>
              <a:gs pos="0">
                <a:srgbClr val="A60429">
                  <a:tint val="100000"/>
                  <a:shade val="100000"/>
                  <a:satMod val="130000"/>
                </a:srgbClr>
              </a:gs>
              <a:gs pos="100000">
                <a:srgbClr val="A6042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6042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Сервисы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436836" y="3717032"/>
            <a:ext cx="2199059" cy="2232248"/>
          </a:xfrm>
          <a:prstGeom prst="homePlate">
            <a:avLst>
              <a:gd name="adj" fmla="val 12105"/>
            </a:avLst>
          </a:prstGeom>
          <a:gradFill rotWithShape="1">
            <a:gsLst>
              <a:gs pos="0">
                <a:srgbClr val="A60429">
                  <a:tint val="100000"/>
                  <a:shade val="100000"/>
                  <a:satMod val="130000"/>
                </a:srgbClr>
              </a:gs>
              <a:gs pos="100000">
                <a:srgbClr val="A6042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6042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3717032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+mj-lt"/>
                <a:ea typeface="Verdana" pitchFamily="34" charset="0"/>
                <a:cs typeface="Verdana" pitchFamily="34" charset="0"/>
              </a:rPr>
              <a:t>Тарифы на сервисы по размещению оборудования унифицированы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+mj-lt"/>
                <a:ea typeface="Verdana" pitchFamily="34" charset="0"/>
                <a:cs typeface="Verdana" pitchFamily="34" charset="0"/>
              </a:rPr>
              <a:t>Качество сервиса за сопоставимые деньги выросло (скорость подключения, доступная электрическая мощность, качество обслуживания)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+mj-lt"/>
                <a:ea typeface="Verdana" pitchFamily="34" charset="0"/>
                <a:cs typeface="Verdana" pitchFamily="34" charset="0"/>
              </a:rPr>
              <a:t>Для существующих клиентов биржи предусмотрен маркетинговый период и скидки</a:t>
            </a:r>
          </a:p>
        </p:txBody>
      </p:sp>
    </p:spTree>
    <p:extLst>
      <p:ext uri="{BB962C8B-B14F-4D97-AF65-F5344CB8AC3E}">
        <p14:creationId xmlns:p14="http://schemas.microsoft.com/office/powerpoint/2010/main" val="41798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Типовой клиентский </a:t>
            </a:r>
            <a:r>
              <a:rPr lang="ru-RU" sz="320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кейс.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1052736"/>
            <a:ext cx="7632848" cy="2232248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Рассчитан 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широкий круг частных инвесторов, разработчиков алгоритмов и ПО для торговых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роботов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5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Размещение 1-юнитового сервера: 20 000 </a:t>
            </a:r>
            <a:r>
              <a:rPr lang="ru-RU" sz="25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ru-RU" sz="25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мес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(10 000  </a:t>
            </a:r>
            <a:r>
              <a:rPr lang="ru-RU" sz="25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установочный)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Подключение к сети Московской биржи  100Мбит/с - без ограничения трафика,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предоставлением 2-х портов и 2 IP/MAC адресов:    2000 </a:t>
            </a:r>
            <a:r>
              <a:rPr lang="ru-RU" sz="25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ru-RU" sz="25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мес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(5000 </a:t>
            </a:r>
            <a:r>
              <a:rPr lang="ru-RU" sz="25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-установочный)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Возможен доступ ко всем биржевым рынкам (фондовому, срочному, валютному, ГЦБ) через сервисы: </a:t>
            </a:r>
            <a:r>
              <a:rPr lang="en-US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API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MICEX Bridge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PlazaII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</a:t>
            </a:r>
            <a:r>
              <a:rPr lang="en-US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FIX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FAST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Подключение к сети интернет 1 Мбит/с без ограничения трафика. 2 000 </a:t>
            </a:r>
            <a:r>
              <a:rPr lang="ru-RU" sz="25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/м (2000 </a:t>
            </a:r>
            <a:r>
              <a:rPr lang="ru-RU" sz="25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установочный)</a:t>
            </a:r>
          </a:p>
          <a:p>
            <a:endParaRPr lang="ru-RU" sz="2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 descr="M1-2012-sample-1.e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3356992"/>
            <a:ext cx="6480720" cy="26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907629" y="260648"/>
            <a:ext cx="79928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</a:t>
            </a:r>
          </a:p>
          <a:p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ИНФРАСТРУКТУРЫ БИРЖИ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79389" y="1105694"/>
            <a:ext cx="8025059" cy="4987602"/>
            <a:chOff x="971600" y="889670"/>
            <a:chExt cx="8025059" cy="4987602"/>
          </a:xfrm>
        </p:grpSpPr>
        <p:sp>
          <p:nvSpPr>
            <p:cNvPr id="11" name="TextBox 10"/>
            <p:cNvSpPr txBox="1"/>
            <p:nvPr/>
          </p:nvSpPr>
          <p:spPr>
            <a:xfrm>
              <a:off x="1115616" y="899428"/>
              <a:ext cx="194421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Конфигурация ЦОД </a:t>
              </a:r>
              <a:endParaRPr lang="en-US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Биржи в 201</a:t>
              </a:r>
              <a:r>
                <a:rPr lang="ru-RU" sz="1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году</a:t>
              </a:r>
              <a:endPara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39458" y="889670"/>
              <a:ext cx="23518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/>
                <a:t>4</a:t>
              </a:r>
              <a:r>
                <a:rPr lang="ru-RU" dirty="0" smtClean="0"/>
                <a:t> КВ 2016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(</a:t>
              </a:r>
              <a:r>
                <a:rPr lang="en-US" dirty="0" err="1" smtClean="0">
                  <a:solidFill>
                    <a:srgbClr val="C00000"/>
                  </a:solidFill>
                </a:rPr>
                <a:t>DataSpace</a:t>
              </a:r>
              <a:r>
                <a:rPr lang="en-US" dirty="0" smtClean="0">
                  <a:solidFill>
                    <a:srgbClr val="C00000"/>
                  </a:solidFill>
                </a:rPr>
                <a:t> - </a:t>
              </a:r>
              <a:r>
                <a:rPr lang="ru-RU" dirty="0" smtClean="0">
                  <a:solidFill>
                    <a:srgbClr val="C00000"/>
                  </a:solidFill>
                </a:rPr>
                <a:t>Основной ЦОД)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 bwMode="ltGray">
            <a:xfrm rot="5400000">
              <a:off x="1691681" y="3284985"/>
              <a:ext cx="3600398" cy="288032"/>
            </a:xfrm>
            <a:prstGeom prst="triangle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3022" y="899428"/>
              <a:ext cx="26642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dirty="0" smtClean="0"/>
                <a:t>Январь 2016</a:t>
              </a:r>
            </a:p>
            <a:p>
              <a:r>
                <a:rPr lang="ru-RU" dirty="0" smtClean="0">
                  <a:solidFill>
                    <a:srgbClr val="C00000"/>
                  </a:solidFill>
                </a:rPr>
                <a:t>(</a:t>
              </a:r>
              <a:r>
                <a:rPr lang="en-US" dirty="0" err="1" smtClean="0">
                  <a:solidFill>
                    <a:srgbClr val="C00000"/>
                  </a:solidFill>
                </a:rPr>
                <a:t>DataSpace</a:t>
              </a:r>
              <a:r>
                <a:rPr lang="en-US" dirty="0" smtClean="0">
                  <a:solidFill>
                    <a:srgbClr val="C00000"/>
                  </a:solidFill>
                </a:rPr>
                <a:t> - </a:t>
              </a:r>
              <a:r>
                <a:rPr lang="ru-RU" dirty="0" smtClean="0">
                  <a:solidFill>
                    <a:srgbClr val="C00000"/>
                  </a:solidFill>
                </a:rPr>
                <a:t>Резервный ЦОД)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3" name="Isosceles Triangle 13"/>
            <p:cNvSpPr/>
            <p:nvPr/>
          </p:nvSpPr>
          <p:spPr bwMode="ltGray">
            <a:xfrm rot="5400000">
              <a:off x="4452368" y="3261371"/>
              <a:ext cx="3600398" cy="28803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0589123"/>
                </p:ext>
              </p:extLst>
            </p:nvPr>
          </p:nvGraphicFramePr>
          <p:xfrm>
            <a:off x="971600" y="1325831"/>
            <a:ext cx="2378671" cy="4551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Visio" r:id="rId3" imgW="3964018" imgH="6478714" progId="Visio.Drawing.11">
                    <p:embed/>
                  </p:oleObj>
                </mc:Choice>
                <mc:Fallback>
                  <p:oleObj name="Visio" r:id="rId3" imgW="3964018" imgH="6478714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1600" y="1325831"/>
                          <a:ext cx="2378671" cy="45514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942012"/>
                </p:ext>
              </p:extLst>
            </p:nvPr>
          </p:nvGraphicFramePr>
          <p:xfrm>
            <a:off x="3612258" y="1340768"/>
            <a:ext cx="2520280" cy="4536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Visio" r:id="rId5" imgW="4006636" imgH="6478714" progId="Visio.Drawing.11">
                    <p:embed/>
                  </p:oleObj>
                </mc:Choice>
                <mc:Fallback>
                  <p:oleObj name="Visio" r:id="rId5" imgW="4006636" imgH="6478714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12258" y="1340768"/>
                          <a:ext cx="2520280" cy="45365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466910"/>
                </p:ext>
              </p:extLst>
            </p:nvPr>
          </p:nvGraphicFramePr>
          <p:xfrm>
            <a:off x="6444208" y="1340768"/>
            <a:ext cx="2552451" cy="4536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Visio" r:id="rId7" imgW="3964018" imgH="6478714" progId="Visio.Drawing.11">
                    <p:embed/>
                  </p:oleObj>
                </mc:Choice>
                <mc:Fallback>
                  <p:oleObj name="Visio" r:id="rId7" imgW="3964018" imgH="6478714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44208" y="1340768"/>
                          <a:ext cx="2552451" cy="45365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" name="Прямая соединительная линия 6"/>
          <p:cNvCxnSpPr/>
          <p:nvPr/>
        </p:nvCxnSpPr>
        <p:spPr>
          <a:xfrm flipH="1">
            <a:off x="7708181" y="3140968"/>
            <a:ext cx="864096" cy="72008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80189" y="3068960"/>
            <a:ext cx="720080" cy="7920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9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907629" y="260648"/>
            <a:ext cx="79928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ЦОД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МОСКОВСКОЙ 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БИРЖИ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</p:spPr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44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6300"/>
            <a:ext cx="2923550" cy="260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971600" y="4362906"/>
            <a:ext cx="3017152" cy="1010310"/>
            <a:chOff x="2467602" y="4489201"/>
            <a:chExt cx="6089046" cy="1819867"/>
          </a:xfrm>
        </p:grpSpPr>
        <p:pic>
          <p:nvPicPr>
            <p:cNvPr id="9" name="Рисунок 8" descr="DataSpace_Tier III Design (RGB for web).jpg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rcRect t="10082"/>
            <a:stretch/>
          </p:blipFill>
          <p:spPr>
            <a:xfrm>
              <a:off x="2467602" y="4523471"/>
              <a:ext cx="1870986" cy="17855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 descr="http://uptimeinstitute.com/TierCertification/certSnapshot.php?imgId=462&amp;rsw=450&amp;rsh=4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860" y="4539280"/>
              <a:ext cx="1769788" cy="176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DataSpace_Tier III Facility (RGB for web).jpg"/>
            <p:cNvPicPr>
              <a:picLocks/>
            </p:cNvPicPr>
            <p:nvPr/>
          </p:nvPicPr>
          <p:blipFill rotWithShape="1">
            <a:blip r:embed="rId5" cstate="print">
              <a:extLst/>
            </a:blip>
            <a:srcRect t="9502"/>
            <a:stretch/>
          </p:blipFill>
          <p:spPr>
            <a:xfrm>
              <a:off x="4626620" y="4489201"/>
              <a:ext cx="1944216" cy="17971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4841158" y="880408"/>
            <a:ext cx="4131915" cy="1756504"/>
            <a:chOff x="4841158" y="4463534"/>
            <a:chExt cx="4131915" cy="1756504"/>
          </a:xfrm>
        </p:grpSpPr>
        <p:sp>
          <p:nvSpPr>
            <p:cNvPr id="12" name="TextBox 11"/>
            <p:cNvSpPr txBox="1"/>
            <p:nvPr/>
          </p:nvSpPr>
          <p:spPr>
            <a:xfrm>
              <a:off x="4860032" y="4463534"/>
              <a:ext cx="29225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Цели инфраструктурных изменений:</a:t>
              </a:r>
              <a:endParaRPr lang="ru-RU" sz="1100" b="1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841158" y="4581128"/>
              <a:ext cx="4131915" cy="1638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50000"/>
                <a:buFont typeface="Wingdings" panose="05000000000000000000" pitchFamily="2" charset="2"/>
                <a:buChar char="§"/>
              </a:pPr>
              <a:endParaRPr lang="en-US" sz="1100" b="1" dirty="0"/>
            </a:p>
            <a:p>
              <a:pPr marL="284400" indent="-284400">
                <a:spcBef>
                  <a:spcPts val="264"/>
                </a:spcBef>
                <a:buSzPct val="150000"/>
                <a:buFont typeface="Wingdings" panose="05000000000000000000" pitchFamily="2" charset="2"/>
                <a:buChar char="§"/>
              </a:pPr>
              <a:r>
                <a:rPr lang="ru-RU" sz="1100" dirty="0"/>
                <a:t>Повышение отказоустойчивости инфраструктуры до уровня требований инвесторов Московской Биржи</a:t>
              </a:r>
              <a:endParaRPr lang="en-US" sz="1100" dirty="0"/>
            </a:p>
            <a:p>
              <a:pPr marL="284400" indent="-284400">
                <a:spcBef>
                  <a:spcPts val="264"/>
                </a:spcBef>
                <a:buSzPct val="150000"/>
                <a:buFont typeface="Wingdings" panose="05000000000000000000" pitchFamily="2" charset="2"/>
                <a:buChar char="§"/>
              </a:pPr>
              <a:endParaRPr lang="en-US" sz="1100" b="1" dirty="0">
                <a:latin typeface="+mj-lt"/>
              </a:endParaRPr>
            </a:p>
            <a:p>
              <a:pPr marL="284400" indent="-284400">
                <a:spcBef>
                  <a:spcPts val="264"/>
                </a:spcBef>
                <a:buSzPct val="150000"/>
                <a:buFont typeface="Wingdings" panose="05000000000000000000" pitchFamily="2" charset="2"/>
                <a:buChar char="§"/>
              </a:pPr>
              <a:r>
                <a:rPr lang="en-US" sz="1100" dirty="0"/>
                <a:t>U</a:t>
              </a:r>
              <a:r>
                <a:rPr lang="ru-RU" sz="1100" dirty="0" err="1"/>
                <a:t>pgrade</a:t>
              </a:r>
              <a:r>
                <a:rPr lang="ru-RU" sz="1100" dirty="0"/>
                <a:t> сети передачи данных Московской Биржи</a:t>
              </a:r>
              <a:r>
                <a:rPr lang="en-US" sz="1100" dirty="0"/>
                <a:t> </a:t>
              </a:r>
              <a:endParaRPr lang="ru-RU" sz="1100" dirty="0"/>
            </a:p>
            <a:p>
              <a:pPr marL="284400" indent="-284400">
                <a:spcBef>
                  <a:spcPts val="264"/>
                </a:spcBef>
                <a:buSzPct val="150000"/>
                <a:buFont typeface="Wingdings" panose="05000000000000000000" pitchFamily="2" charset="2"/>
                <a:buChar char="§"/>
              </a:pPr>
              <a:endParaRPr lang="ru-RU" sz="1100" dirty="0"/>
            </a:p>
            <a:p>
              <a:pPr marL="284400" indent="-284400">
                <a:spcBef>
                  <a:spcPts val="264"/>
                </a:spcBef>
                <a:buSzPct val="150000"/>
                <a:buFont typeface="Wingdings" panose="05000000000000000000" pitchFamily="2" charset="2"/>
                <a:buChar char="§"/>
              </a:pPr>
              <a:r>
                <a:rPr lang="ru-RU" sz="1100" dirty="0"/>
                <a:t>Улучшение качества услуг (безопасность, парковка, расположение ЦОД)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924003" y="2924944"/>
            <a:ext cx="4184501" cy="3384376"/>
            <a:chOff x="4716016" y="935142"/>
            <a:chExt cx="4184501" cy="2904235"/>
          </a:xfrm>
        </p:grpSpPr>
        <p:sp>
          <p:nvSpPr>
            <p:cNvPr id="17" name="Текст 13"/>
            <p:cNvSpPr txBox="1">
              <a:spLocks/>
            </p:cNvSpPr>
            <p:nvPr/>
          </p:nvSpPr>
          <p:spPr>
            <a:xfrm>
              <a:off x="4716016" y="1225418"/>
              <a:ext cx="4184501" cy="2613959"/>
            </a:xfrm>
            <a:prstGeom prst="rect">
              <a:avLst/>
            </a:prstGeom>
          </p:spPr>
          <p:txBody>
            <a:bodyPr vert="horz" lIns="80147" tIns="40074" rIns="80147" bIns="40074" rtlCol="0">
              <a:noAutofit/>
            </a:bodyPr>
            <a:lstStyle>
              <a:lvl1pPr marL="285750" marR="0" indent="-285750" algn="l" defTabSz="5048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Blip>
                  <a:blip r:embed="rId6"/>
                </a:buBlip>
                <a:tabLst>
                  <a:tab pos="628650" algn="l"/>
                  <a:tab pos="1343025" algn="l"/>
                  <a:tab pos="2066925" algn="l"/>
                </a:tabLst>
                <a:defRPr sz="1600" kern="1200" baseline="0">
                  <a:solidFill>
                    <a:schemeClr val="tx1"/>
                  </a:solidFill>
                  <a:latin typeface="Yanus"/>
                  <a:ea typeface="+mn-ea"/>
                  <a:cs typeface="+mn-cs"/>
                </a:defRPr>
              </a:lvl1pPr>
              <a:lvl2pPr marL="914400" indent="-285750" algn="l" defTabSz="952500" rtl="0" eaLnBrk="1" latinLnBrk="0" hangingPunct="1">
                <a:spcBef>
                  <a:spcPct val="20000"/>
                </a:spcBef>
                <a:buSzPct val="125000"/>
                <a:buFont typeface="Wingdings" panose="05000000000000000000" pitchFamily="2" charset="2"/>
                <a:buChar char="§"/>
                <a:tabLst>
                  <a:tab pos="1438275" algn="l"/>
                </a:tabLst>
                <a:defRPr sz="1600" kern="1200">
                  <a:solidFill>
                    <a:schemeClr val="tx1"/>
                  </a:solidFill>
                  <a:latin typeface="Yanus"/>
                  <a:ea typeface="+mn-ea"/>
                  <a:cs typeface="+mn-cs"/>
                </a:defRPr>
              </a:lvl2pPr>
              <a:lvl3pPr marL="1447800" indent="-285750" algn="l" defTabSz="1043056" rtl="0" eaLnBrk="1" latinLnBrk="0" hangingPunct="1">
                <a:spcBef>
                  <a:spcPct val="20000"/>
                </a:spcBef>
                <a:buSzPct val="50000"/>
                <a:buFont typeface="Wingdings" panose="05000000000000000000" pitchFamily="2" charset="2"/>
                <a:buChar char="q"/>
                <a:defRPr sz="1400" b="0" kern="1200" baseline="0">
                  <a:solidFill>
                    <a:schemeClr val="tx1"/>
                  </a:solidFill>
                  <a:latin typeface="Yanus"/>
                  <a:ea typeface="+mn-ea"/>
                  <a:cs typeface="+mn-cs"/>
                </a:defRPr>
              </a:lvl3pPr>
              <a:lvl4pPr marL="2009775" indent="-285750" algn="l" defTabSz="67627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Yanus"/>
                  <a:ea typeface="+mn-ea"/>
                  <a:cs typeface="+mn-cs"/>
                </a:defRPr>
              </a:lvl4pPr>
              <a:lvl5pPr marL="2419350" indent="-180975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Yanus"/>
                  <a:ea typeface="+mn-ea"/>
                  <a:cs typeface="+mn-cs"/>
                </a:defRPr>
              </a:lvl5pPr>
              <a:lvl6pPr marL="2779090" indent="-171450" algn="l" defTabSz="69532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−"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ru-RU" sz="1100" dirty="0" smtClean="0">
                  <a:latin typeface="+mj-lt"/>
                </a:rPr>
                <a:t>ЦОД </a:t>
              </a:r>
              <a:r>
                <a:rPr lang="ru-RU" sz="1100" dirty="0">
                  <a:latin typeface="+mj-lt"/>
                </a:rPr>
                <a:t>сдан в эксплуатацию в июле 2012 г.</a:t>
              </a:r>
              <a:endParaRPr lang="en-US" sz="1100" dirty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endParaRPr lang="ru-RU" sz="1100" dirty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en-US" sz="1100" b="1" dirty="0" smtClean="0">
                  <a:latin typeface="+mj-lt"/>
                </a:rPr>
                <a:t>12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ru-RU" sz="1100" b="1" dirty="0">
                  <a:latin typeface="+mj-lt"/>
                </a:rPr>
                <a:t>машинных залов </a:t>
              </a:r>
              <a:r>
                <a:rPr lang="ru-RU" sz="1100" dirty="0">
                  <a:latin typeface="+mj-lt"/>
                </a:rPr>
                <a:t>до </a:t>
              </a:r>
              <a:r>
                <a:rPr lang="en-US" sz="1100" b="1" dirty="0">
                  <a:latin typeface="+mj-lt"/>
                </a:rPr>
                <a:t>2</a:t>
              </a:r>
              <a:r>
                <a:rPr lang="ru-RU" sz="1100" b="1" dirty="0">
                  <a:latin typeface="+mj-lt"/>
                </a:rPr>
                <a:t>55 м</a:t>
              </a:r>
              <a:r>
                <a:rPr lang="ru-RU" sz="1100" b="1" baseline="30000" dirty="0">
                  <a:latin typeface="+mj-lt"/>
                </a:rPr>
                <a:t>2</a:t>
              </a:r>
              <a:r>
                <a:rPr lang="ru-RU" sz="1100" b="1" dirty="0">
                  <a:latin typeface="+mj-lt"/>
                </a:rPr>
                <a:t> каждый</a:t>
              </a:r>
              <a:endParaRPr lang="en-US" sz="1100" b="1" dirty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endParaRPr lang="ru-RU" sz="1100" b="1" dirty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ru-RU" sz="1100" dirty="0">
                  <a:latin typeface="+mj-lt"/>
                </a:rPr>
                <a:t>Общая вместимость: </a:t>
              </a:r>
              <a:r>
                <a:rPr lang="ru-RU" sz="1100" b="1" dirty="0">
                  <a:latin typeface="+mj-lt"/>
                </a:rPr>
                <a:t>1062 стойко-места</a:t>
              </a:r>
              <a:endParaRPr lang="en-US" sz="1100" b="1" dirty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endParaRPr lang="en-US" sz="1100" dirty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ru-RU" sz="1100" b="1" dirty="0" smtClean="0">
                  <a:latin typeface="+mj-lt"/>
                </a:rPr>
                <a:t>Зал основного ВЦ  Московской </a:t>
              </a:r>
              <a:r>
                <a:rPr lang="ru-RU" sz="1100" dirty="0" smtClean="0">
                  <a:latin typeface="+mj-lt"/>
                </a:rPr>
                <a:t>Биржи </a:t>
              </a:r>
            </a:p>
            <a:p>
              <a:pPr marL="0" indent="0">
                <a:buSzPct val="150000"/>
                <a:buNone/>
              </a:pPr>
              <a:r>
                <a:rPr lang="ru-RU" sz="1100" b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ru-RU" sz="1100" b="1" dirty="0" smtClean="0">
                  <a:solidFill>
                    <a:srgbClr val="C00000"/>
                  </a:solidFill>
                  <a:latin typeface="+mj-lt"/>
                </a:rPr>
                <a:t>     </a:t>
              </a:r>
              <a:endParaRPr lang="ru-RU" sz="1100" b="1" dirty="0" smtClean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ru-RU" sz="1100" b="1" dirty="0" smtClean="0">
                  <a:solidFill>
                    <a:srgbClr val="C00000"/>
                  </a:solidFill>
                  <a:latin typeface="+mj-lt"/>
                </a:rPr>
                <a:t>Отдельный зал</a:t>
              </a:r>
              <a:r>
                <a:rPr lang="ru-RU" sz="11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ru-RU" sz="1100" b="1" dirty="0" smtClean="0">
                  <a:solidFill>
                    <a:srgbClr val="C00000"/>
                  </a:solidFill>
                  <a:latin typeface="+mj-lt"/>
                </a:rPr>
                <a:t>колокации</a:t>
              </a:r>
              <a:r>
                <a:rPr lang="ru-RU" sz="11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ru-RU" sz="1100" dirty="0" smtClean="0">
                  <a:latin typeface="+mj-lt"/>
                </a:rPr>
                <a:t>для размещения оборудования </a:t>
              </a:r>
              <a:r>
                <a:rPr lang="ru-RU" sz="1100" dirty="0">
                  <a:latin typeface="+mj-lt"/>
                </a:rPr>
                <a:t>участников торгов</a:t>
              </a: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endParaRPr lang="ru-RU" sz="1100" b="1" dirty="0" smtClean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ru-RU" sz="1100" dirty="0" smtClean="0">
                  <a:latin typeface="+mj-lt"/>
                </a:rPr>
                <a:t>Выделенный </a:t>
              </a:r>
              <a:r>
                <a:rPr lang="en-US" sz="1100" dirty="0" err="1" smtClean="0">
                  <a:latin typeface="+mj-lt"/>
                </a:rPr>
                <a:t>DataSpace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en-US" sz="1100" b="1" dirty="0" smtClean="0">
                  <a:latin typeface="+mj-lt"/>
                </a:rPr>
                <a:t>Proximity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ru-RU" sz="1100" b="1" dirty="0">
                  <a:latin typeface="+mj-lt"/>
                </a:rPr>
                <a:t>зал</a:t>
              </a:r>
              <a:r>
                <a:rPr lang="ru-RU" sz="1100" dirty="0">
                  <a:latin typeface="+mj-lt"/>
                </a:rPr>
                <a:t> для оборудования участников </a:t>
              </a:r>
              <a:r>
                <a:rPr lang="ru-RU" sz="1100" dirty="0" smtClean="0">
                  <a:latin typeface="+mj-lt"/>
                </a:rPr>
                <a:t>торгов</a:t>
              </a: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endParaRPr lang="ru-RU" sz="1100" dirty="0" smtClean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endParaRPr lang="ru-RU" sz="1100" dirty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endParaRPr lang="en-US" sz="1100" dirty="0">
                <a:latin typeface="+mj-lt"/>
              </a:endParaRPr>
            </a:p>
            <a:p>
              <a:pPr>
                <a:buSzPct val="150000"/>
                <a:buFont typeface="Wingdings" panose="05000000000000000000" pitchFamily="2" charset="2"/>
                <a:buChar char="§"/>
              </a:pPr>
              <a:endParaRPr lang="ru-RU" sz="1100" b="1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83762" y="935142"/>
              <a:ext cx="2605200" cy="231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Ключевые характеристики</a:t>
              </a:r>
              <a:r>
                <a:rPr lang="en-US" sz="1100" b="1" dirty="0" smtClean="0"/>
                <a:t> </a:t>
              </a:r>
              <a:r>
                <a:rPr lang="ru-RU" sz="1100" b="1" dirty="0" smtClean="0"/>
                <a:t>ЦОД:</a:t>
              </a:r>
              <a:endParaRPr lang="ru-R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98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788915" y="1979128"/>
            <a:ext cx="2196244" cy="484632"/>
          </a:xfrm>
          <a:prstGeom prst="leftRightArrow">
            <a:avLst/>
          </a:prstGeom>
          <a:solidFill>
            <a:srgbClr val="A50021"/>
          </a:solidFill>
          <a:ln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Тесты ТКС в </a:t>
            </a:r>
            <a:r>
              <a:rPr lang="en-US" sz="1500" b="1" dirty="0">
                <a:solidFill>
                  <a:schemeClr val="bg1"/>
                </a:solidFill>
              </a:rPr>
              <a:t>DSP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18767" y="1268760"/>
            <a:ext cx="5373513" cy="484632"/>
          </a:xfrm>
          <a:prstGeom prst="rightArrow">
            <a:avLst/>
          </a:prstGeom>
          <a:solidFill>
            <a:srgbClr val="A50021"/>
          </a:solidFill>
          <a:ln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Начало размещения в зоне колокации МБ в </a:t>
            </a:r>
            <a:r>
              <a:rPr lang="en-US" sz="1500" b="1" dirty="0" smtClean="0">
                <a:solidFill>
                  <a:schemeClr val="bg1"/>
                </a:solidFill>
              </a:rPr>
              <a:t>DSP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86719" y="1331056"/>
            <a:ext cx="360040" cy="36004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50153"/>
              </p:ext>
            </p:extLst>
          </p:nvPr>
        </p:nvGraphicFramePr>
        <p:xfrm>
          <a:off x="958881" y="5599212"/>
          <a:ext cx="818511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2164"/>
                <a:gridCol w="1024708"/>
                <a:gridCol w="1544073"/>
                <a:gridCol w="248198"/>
                <a:gridCol w="1152128"/>
                <a:gridCol w="1080120"/>
                <a:gridCol w="1008112"/>
                <a:gridCol w="1115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09.2015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10.2015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11.2015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12.2015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Q2.201</a:t>
                      </a:r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</a:t>
                      </a:r>
                      <a:r>
                        <a:rPr lang="en-US" sz="1600" smtClean="0"/>
                        <a:t>H4.2016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339752" y="1994628"/>
            <a:ext cx="360040" cy="36004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Oval 9"/>
          <p:cNvSpPr/>
          <p:nvPr/>
        </p:nvSpPr>
        <p:spPr>
          <a:xfrm>
            <a:off x="5125441" y="2037382"/>
            <a:ext cx="360040" cy="36004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Oval 11"/>
          <p:cNvSpPr/>
          <p:nvPr/>
        </p:nvSpPr>
        <p:spPr>
          <a:xfrm>
            <a:off x="3546773" y="2645364"/>
            <a:ext cx="360040" cy="36004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Oval 12"/>
          <p:cNvSpPr/>
          <p:nvPr/>
        </p:nvSpPr>
        <p:spPr>
          <a:xfrm>
            <a:off x="6516216" y="2680576"/>
            <a:ext cx="360040" cy="36004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val 14"/>
          <p:cNvSpPr/>
          <p:nvPr/>
        </p:nvSpPr>
        <p:spPr>
          <a:xfrm>
            <a:off x="7524328" y="3373572"/>
            <a:ext cx="360040" cy="36004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Oval 17"/>
          <p:cNvSpPr/>
          <p:nvPr/>
        </p:nvSpPr>
        <p:spPr>
          <a:xfrm>
            <a:off x="8358032" y="4201664"/>
            <a:ext cx="360040" cy="36004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466739" y="1835112"/>
            <a:ext cx="0" cy="378766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19772" y="2452176"/>
            <a:ext cx="0" cy="31705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95825" y="2452176"/>
            <a:ext cx="9636" cy="31273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07299" y="3203264"/>
            <a:ext cx="0" cy="23762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31900" y="3861048"/>
            <a:ext cx="0" cy="17184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38052" y="4720288"/>
            <a:ext cx="3652" cy="8592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4427984" y="3311276"/>
            <a:ext cx="2923896" cy="484632"/>
          </a:xfrm>
          <a:prstGeom prst="rightArrow">
            <a:avLst/>
          </a:prstGeom>
          <a:solidFill>
            <a:srgbClr val="A50021"/>
          </a:solidFill>
          <a:ln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DSP</a:t>
            </a:r>
            <a:r>
              <a:rPr lang="ru-RU" sz="1500" b="1" dirty="0" smtClean="0">
                <a:solidFill>
                  <a:schemeClr val="bg1"/>
                </a:solidFill>
              </a:rPr>
              <a:t> – основной ЦОД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</a:rPr>
              <a:t>МБ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50457" y="4139368"/>
            <a:ext cx="3582448" cy="484632"/>
          </a:xfrm>
          <a:prstGeom prst="rightArrow">
            <a:avLst/>
          </a:prstGeom>
          <a:solidFill>
            <a:srgbClr val="A50021"/>
          </a:solidFill>
          <a:ln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Закрытие площадки МБ на М1</a:t>
            </a:r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726793" y="3102912"/>
            <a:ext cx="0" cy="251986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10"/>
          <p:cNvSpPr/>
          <p:nvPr/>
        </p:nvSpPr>
        <p:spPr>
          <a:xfrm>
            <a:off x="3995935" y="2618280"/>
            <a:ext cx="2445745" cy="484632"/>
          </a:xfrm>
          <a:prstGeom prst="leftRightArrow">
            <a:avLst/>
          </a:prstGeom>
          <a:solidFill>
            <a:srgbClr val="A50021"/>
          </a:solidFill>
          <a:ln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Резерв ТКС в </a:t>
            </a:r>
            <a:r>
              <a:rPr lang="en-US" sz="1500" b="1" dirty="0">
                <a:solidFill>
                  <a:schemeClr val="bg1"/>
                </a:solidFill>
              </a:rPr>
              <a:t>DSP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 bwMode="auto">
          <a:xfrm>
            <a:off x="907629" y="260648"/>
            <a:ext cx="79928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ЦОД МОСКОВСКОЙ БИРЖИ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КАЛЕНДАРНЫЙ ПЛАН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</p:spPr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45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907629" y="260648"/>
            <a:ext cx="79928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ЦОД МОСКОВСКОЙ БИРЖИ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ВЛИЯНИЕ ИЗМЕНЕНИЙ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22842"/>
              </p:ext>
            </p:extLst>
          </p:nvPr>
        </p:nvGraphicFramePr>
        <p:xfrm>
          <a:off x="1123653" y="1196752"/>
          <a:ext cx="7776864" cy="47283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81071"/>
                <a:gridCol w="4295793"/>
              </a:tblGrid>
              <a:tr h="646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 доступа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Изменения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 anchor="ctr">
                    <a:solidFill>
                      <a:srgbClr val="C00000"/>
                    </a:solidFill>
                  </a:tcPr>
                </a:tc>
              </a:tr>
              <a:tr h="475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Доступ через интернет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Незначительные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/>
                </a:tc>
              </a:tr>
              <a:tr h="598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Доступ через </a:t>
                      </a:r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сети</a:t>
                      </a:r>
                      <a:r>
                        <a:rPr lang="en-US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авторизованных операторов связи</a:t>
                      </a:r>
                      <a:r>
                        <a:rPr lang="ru-RU" sz="12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Универсальная </a:t>
                      </a:r>
                      <a:r>
                        <a:rPr lang="en-US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ru-RU" sz="12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хема</a:t>
                      </a:r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Незначительные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/>
                </a:tc>
              </a:tr>
              <a:tr h="7482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Прямой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канал связи к Московской Бирже (</a:t>
                      </a:r>
                      <a:r>
                        <a:rPr lang="en-US" sz="12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ConnectME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Ничего не менять</a:t>
                      </a:r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и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спользовать</a:t>
                      </a:r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точку присутствия </a:t>
                      </a:r>
                      <a:r>
                        <a:rPr lang="en-US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MOEX </a:t>
                      </a:r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М1</a:t>
                      </a:r>
                      <a:r>
                        <a:rPr lang="en-US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200" u="none" strike="noStrike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ConnectME</a:t>
                      </a:r>
                      <a:r>
                        <a:rPr lang="en-US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u="none" strike="noStrike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Либо строить канал связи к </a:t>
                      </a:r>
                      <a:r>
                        <a:rPr lang="en-US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DataSpace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вместо М1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>
                    <a:solidFill>
                      <a:schemeClr val="bg1"/>
                    </a:solidFill>
                  </a:tcPr>
                </a:tc>
              </a:tr>
              <a:tr h="823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Колокация</a:t>
                      </a:r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зоне</a:t>
                      </a:r>
                      <a:r>
                        <a:rPr lang="en-US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Московской</a:t>
                      </a:r>
                      <a:r>
                        <a:rPr lang="ru-RU" sz="12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Биржи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Монтаж</a:t>
                      </a:r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оборудования в новом ЦОД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Строительство индивидуальных каналов связи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Тестирование новой инфраструктуры на </a:t>
                      </a:r>
                      <a:r>
                        <a:rPr lang="en-US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DataSpace</a:t>
                      </a:r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перед запуском данного ЦОД в качестве основного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>
                    <a:solidFill>
                      <a:schemeClr val="bg1"/>
                    </a:solidFill>
                  </a:tcPr>
                </a:tc>
              </a:tr>
              <a:tr h="596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Клиенты М1, </a:t>
                      </a:r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расположенные вне зоны колокации Московской Биржи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Ничего не менять и оставаться</a:t>
                      </a:r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М1,  и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спользуя</a:t>
                      </a:r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точку присутствия </a:t>
                      </a:r>
                      <a:r>
                        <a:rPr lang="en-US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MOEX </a:t>
                      </a:r>
                      <a:r>
                        <a:rPr lang="ru-RU" sz="12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М1 или Универсальную Схему</a:t>
                      </a:r>
                      <a:endParaRPr lang="ru-RU" sz="1200" u="none" strike="noStrike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Либо переезд в </a:t>
                      </a:r>
                      <a:r>
                        <a:rPr lang="en-US" sz="1200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DataSpace</a:t>
                      </a:r>
                      <a:r>
                        <a:rPr lang="en-US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вместо М1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>
                    <a:solidFill>
                      <a:schemeClr val="bg1"/>
                    </a:solidFill>
                  </a:tcPr>
                </a:tc>
              </a:tr>
              <a:tr h="429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Точки присутствия </a:t>
                      </a:r>
                      <a:r>
                        <a:rPr lang="en-US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(MOEX </a:t>
                      </a:r>
                      <a:r>
                        <a:rPr lang="en-US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 </a:t>
                      </a:r>
                      <a:r>
                        <a:rPr lang="en-US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12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Лондоне, </a:t>
                      </a:r>
                      <a:r>
                        <a:rPr lang="en-US" sz="12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NY, </a:t>
                      </a:r>
                      <a:r>
                        <a:rPr lang="ru-RU" sz="12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Франкфурте</a:t>
                      </a:r>
                      <a:r>
                        <a:rPr lang="en-US" sz="12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Чикаго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Незначительные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/>
                </a:tc>
              </a:tr>
              <a:tr h="410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Доступ через сети передачи данных </a:t>
                      </a:r>
                      <a:r>
                        <a:rPr lang="en-US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Extranet</a:t>
                      </a:r>
                      <a:r>
                        <a:rPr lang="en-US" sz="12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2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BT,  NYSE SFTI,</a:t>
                      </a:r>
                      <a:r>
                        <a:rPr lang="en-US" sz="1200" b="1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TMX Atrium)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Незначительные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7" marR="9037" marT="9037" marB="0"/>
                </a:tc>
              </a:tr>
            </a:tbl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</p:spPr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46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907629" y="260648"/>
            <a:ext cx="79928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ЦОД МОСКОВСКОЙ БИРЖИ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КОММУТАЦИИ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0" y="1330499"/>
            <a:ext cx="8108740" cy="48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</p:spPr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47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42" y="70480"/>
            <a:ext cx="4423240" cy="87947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Классификация стратегий </a:t>
            </a:r>
            <a:r>
              <a:rPr lang="ru-RU" altLang="ru-RU" sz="2400" dirty="0" err="1" smtClean="0">
                <a:solidFill>
                  <a:srgbClr val="7030A0"/>
                </a:solidFill>
              </a:rPr>
              <a:t>алготрейдинга</a:t>
            </a:r>
            <a:endParaRPr lang="en-US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8160" y="1520750"/>
            <a:ext cx="6161088" cy="4659312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ru-RU" sz="2400" dirty="0">
                <a:solidFill>
                  <a:srgbClr val="7030A0"/>
                </a:solidFill>
              </a:rPr>
              <a:t>По частоте совершения </a:t>
            </a:r>
            <a:r>
              <a:rPr lang="ru-RU" altLang="ru-RU" sz="2400" dirty="0" smtClean="0">
                <a:solidFill>
                  <a:srgbClr val="7030A0"/>
                </a:solidFill>
              </a:rPr>
              <a:t>сделок:</a:t>
            </a:r>
            <a:endParaRPr lang="ru-RU" altLang="ru-RU" sz="2400" dirty="0" smtClean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	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en-US" altLang="ru-RU" sz="1800" dirty="0" smtClean="0">
                <a:solidFill>
                  <a:srgbClr val="0070C0"/>
                </a:solidFill>
              </a:rPr>
              <a:t>				</a:t>
            </a:r>
            <a:endParaRPr lang="ru-RU" altLang="ru-RU" sz="1800" dirty="0" smtClean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en-US" altLang="ru-RU" sz="1800" dirty="0" smtClean="0">
                <a:solidFill>
                  <a:srgbClr val="0070C0"/>
                </a:solidFill>
              </a:rPr>
              <a:t>			</a:t>
            </a:r>
            <a:endParaRPr lang="en-US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en-US" altLang="ru-RU" sz="1800" dirty="0" smtClean="0">
                <a:solidFill>
                  <a:srgbClr val="0070C0"/>
                </a:solidFill>
              </a:rPr>
              <a:t>		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alt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21102"/>
              </p:ext>
            </p:extLst>
          </p:nvPr>
        </p:nvGraphicFramePr>
        <p:xfrm>
          <a:off x="221190" y="2436710"/>
          <a:ext cx="8472629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659"/>
                <a:gridCol w="1694526"/>
                <a:gridCol w="25014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стратегии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Торговый интервал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 удержания позиции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70C0"/>
                          </a:solidFill>
                        </a:rPr>
                        <a:t>Низкочастотные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smtClean="0">
                          <a:solidFill>
                            <a:srgbClr val="0070C0"/>
                          </a:solidFill>
                        </a:rPr>
                        <a:t>H – D</a:t>
                      </a:r>
                      <a:endParaRPr lang="ru-RU" altLang="ru-RU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часы, дни и недели</a:t>
                      </a:r>
                      <a:endParaRPr lang="ru-RU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70C0"/>
                          </a:solidFill>
                        </a:rPr>
                        <a:t>«Обычные»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dirty="0" smtClean="0">
                          <a:solidFill>
                            <a:srgbClr val="0070C0"/>
                          </a:solidFill>
                        </a:rPr>
                        <a:t>1s -1min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минуты, часы</a:t>
                      </a:r>
                      <a:endParaRPr lang="ru-RU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70C0"/>
                          </a:solidFill>
                        </a:rPr>
                        <a:t>Высокочастотные </a:t>
                      </a:r>
                      <a:r>
                        <a:rPr lang="en-US" altLang="ru-RU" sz="1800" dirty="0" smtClean="0">
                          <a:solidFill>
                            <a:srgbClr val="0070C0"/>
                          </a:solidFill>
                        </a:rPr>
                        <a:t>(HFT)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smtClean="0">
                          <a:solidFill>
                            <a:srgbClr val="0070C0"/>
                          </a:solidFill>
                        </a:rPr>
                        <a:t>1-100 </a:t>
                      </a:r>
                      <a:r>
                        <a:rPr lang="en-US" altLang="ru-RU" sz="1800" dirty="0" err="1" smtClean="0">
                          <a:solidFill>
                            <a:srgbClr val="0070C0"/>
                          </a:solidFill>
                        </a:rPr>
                        <a:t>ms</a:t>
                      </a:r>
                      <a:endParaRPr lang="en-US" altLang="ru-RU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секунды, минуты</a:t>
                      </a:r>
                      <a:endParaRPr lang="ru-RU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ru-RU" sz="1800" dirty="0" smtClean="0">
                          <a:solidFill>
                            <a:srgbClr val="0070C0"/>
                          </a:solidFill>
                        </a:rPr>
                        <a:t>Ultra</a:t>
                      </a:r>
                      <a:r>
                        <a:rPr lang="ru-RU" altLang="ru-RU" sz="1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ru-RU" sz="1800" dirty="0" smtClean="0">
                          <a:solidFill>
                            <a:srgbClr val="0070C0"/>
                          </a:solidFill>
                        </a:rPr>
                        <a:t>Low</a:t>
                      </a:r>
                      <a:r>
                        <a:rPr lang="ru-RU" altLang="ru-RU" sz="1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ru-RU" sz="1800" dirty="0" smtClean="0">
                          <a:solidFill>
                            <a:srgbClr val="0070C0"/>
                          </a:solidFill>
                        </a:rPr>
                        <a:t>Latency Trading (UHFT)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dirty="0" smtClean="0">
                          <a:solidFill>
                            <a:srgbClr val="0070C0"/>
                          </a:solidFill>
                        </a:rPr>
                        <a:t>1-100 µs</a:t>
                      </a:r>
                      <a:endParaRPr lang="ru-RU" altLang="ru-RU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миллисекунды, секунды</a:t>
                      </a:r>
                      <a:endParaRPr lang="ru-RU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42" y="70480"/>
            <a:ext cx="4423240" cy="879475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rgbClr val="7030A0"/>
                </a:solidFill>
              </a:rPr>
              <a:t>Классификация стратегий </a:t>
            </a:r>
            <a:r>
              <a:rPr lang="ru-RU" altLang="ru-RU" sz="2400" dirty="0" err="1">
                <a:solidFill>
                  <a:srgbClr val="7030A0"/>
                </a:solidFill>
              </a:rPr>
              <a:t>алготрейдинга</a:t>
            </a:r>
            <a:endParaRPr lang="en-US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196752"/>
            <a:ext cx="7404010" cy="4659312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ru-RU" sz="2400" dirty="0">
                <a:solidFill>
                  <a:srgbClr val="7030A0"/>
                </a:solidFill>
              </a:rPr>
              <a:t>По </a:t>
            </a:r>
            <a:r>
              <a:rPr lang="ru-RU" altLang="ru-RU" sz="2400" dirty="0" smtClean="0">
                <a:solidFill>
                  <a:srgbClr val="7030A0"/>
                </a:solidFill>
              </a:rPr>
              <a:t>способу извлечения дохода:</a:t>
            </a:r>
            <a:endParaRPr lang="ru-RU" altLang="ru-RU" sz="2400" dirty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Арбитраж (относительно </a:t>
            </a:r>
            <a:r>
              <a:rPr lang="ru-RU" altLang="ru-RU" sz="1800" dirty="0" err="1" smtClean="0">
                <a:solidFill>
                  <a:srgbClr val="0070C0"/>
                </a:solidFill>
              </a:rPr>
              <a:t>безрисковые</a:t>
            </a:r>
            <a:r>
              <a:rPr lang="ru-RU" altLang="ru-RU" sz="1800" dirty="0" smtClean="0">
                <a:solidFill>
                  <a:srgbClr val="0070C0"/>
                </a:solidFill>
              </a:rPr>
              <a:t> стратегии, основанные на выполнении фундаментальных  соотношений)</a:t>
            </a: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Парный и </a:t>
            </a:r>
            <a:r>
              <a:rPr lang="ru-RU" altLang="ru-RU" sz="1800" dirty="0" err="1" smtClean="0">
                <a:solidFill>
                  <a:srgbClr val="0070C0"/>
                </a:solidFill>
              </a:rPr>
              <a:t>баскет-трейдинг</a:t>
            </a:r>
            <a:r>
              <a:rPr lang="ru-RU" altLang="ru-RU" sz="1800" dirty="0" smtClean="0">
                <a:solidFill>
                  <a:srgbClr val="0070C0"/>
                </a:solidFill>
              </a:rPr>
              <a:t>  (корреляционный </a:t>
            </a:r>
            <a:r>
              <a:rPr lang="ru-RU" altLang="ru-RU" sz="1800" dirty="0" err="1" smtClean="0">
                <a:solidFill>
                  <a:srgbClr val="0070C0"/>
                </a:solidFill>
              </a:rPr>
              <a:t>трейдинг</a:t>
            </a:r>
            <a:r>
              <a:rPr lang="ru-RU" altLang="ru-RU" sz="1800" dirty="0" smtClean="0">
                <a:solidFill>
                  <a:srgbClr val="0070C0"/>
                </a:solidFill>
              </a:rPr>
              <a:t>) – не сильно рискованные стратегии, основанные на предполагаемом выполнении условий </a:t>
            </a:r>
            <a:r>
              <a:rPr lang="ru-RU" altLang="ru-RU" sz="1800" dirty="0" err="1" smtClean="0">
                <a:solidFill>
                  <a:srgbClr val="0070C0"/>
                </a:solidFill>
              </a:rPr>
              <a:t>коинтеграции</a:t>
            </a:r>
            <a:r>
              <a:rPr lang="en-US" altLang="ru-RU" sz="1800" dirty="0" smtClean="0">
                <a:solidFill>
                  <a:srgbClr val="0070C0"/>
                </a:solidFill>
              </a:rPr>
              <a:t> </a:t>
            </a:r>
            <a:r>
              <a:rPr lang="ru-RU" altLang="ru-RU" sz="1800" dirty="0" smtClean="0">
                <a:solidFill>
                  <a:srgbClr val="0070C0"/>
                </a:solidFill>
              </a:rPr>
              <a:t>между несколькими временными рядами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dirty="0" smtClean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err="1" smtClean="0">
                <a:solidFill>
                  <a:srgbClr val="0070C0"/>
                </a:solidFill>
              </a:rPr>
              <a:t>Маркет-мейкинг</a:t>
            </a:r>
            <a:endParaRPr lang="ru-RU" altLang="ru-RU" sz="1800" dirty="0" smtClean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dirty="0" smtClean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Трендовые и </a:t>
            </a:r>
            <a:r>
              <a:rPr lang="ru-RU" altLang="ru-RU" sz="1800" dirty="0" err="1" smtClean="0">
                <a:solidFill>
                  <a:srgbClr val="0070C0"/>
                </a:solidFill>
              </a:rPr>
              <a:t>контрендовые</a:t>
            </a:r>
            <a:r>
              <a:rPr lang="ru-RU" altLang="ru-RU" sz="1800" dirty="0" smtClean="0">
                <a:solidFill>
                  <a:srgbClr val="0070C0"/>
                </a:solidFill>
              </a:rPr>
              <a:t> стратегии, основанные на поиске закономерностей в микроструктуре рынка, поиске текущей «справедливой» цены и использовании «предикторов»</a:t>
            </a: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dirty="0" smtClean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alt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450" y="70480"/>
            <a:ext cx="5648420" cy="87947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Временной цикл построения алгоритмической стратегии</a:t>
            </a:r>
            <a:endParaRPr lang="en-US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124744"/>
            <a:ext cx="6953176" cy="4659312"/>
          </a:xfrm>
        </p:spPr>
        <p:txBody>
          <a:bodyPr/>
          <a:lstStyle/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Поиск </a:t>
            </a:r>
            <a:r>
              <a:rPr lang="ru-RU" altLang="ru-RU" sz="1800" dirty="0" err="1" smtClean="0">
                <a:solidFill>
                  <a:srgbClr val="0070C0"/>
                </a:solidFill>
              </a:rPr>
              <a:t>неэффективностей</a:t>
            </a:r>
            <a:r>
              <a:rPr lang="ru-RU" altLang="ru-RU" sz="1800" dirty="0" smtClean="0">
                <a:solidFill>
                  <a:srgbClr val="0070C0"/>
                </a:solidFill>
              </a:rPr>
              <a:t> рынка, формулирование торговой идеи.</a:t>
            </a: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err="1" smtClean="0">
                <a:solidFill>
                  <a:srgbClr val="0070C0"/>
                </a:solidFill>
              </a:rPr>
              <a:t>Бэк</a:t>
            </a:r>
            <a:r>
              <a:rPr lang="ru-RU" altLang="ru-RU" sz="1800" dirty="0" smtClean="0">
                <a:solidFill>
                  <a:srgbClr val="0070C0"/>
                </a:solidFill>
              </a:rPr>
              <a:t>-тест (проверка) этой идеи на истории.</a:t>
            </a: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Построение </a:t>
            </a:r>
            <a:r>
              <a:rPr lang="ru-RU" altLang="ru-RU" sz="1800" dirty="0">
                <a:solidFill>
                  <a:srgbClr val="0070C0"/>
                </a:solidFill>
              </a:rPr>
              <a:t>торговой </a:t>
            </a:r>
            <a:r>
              <a:rPr lang="ru-RU" altLang="ru-RU" sz="1800" dirty="0" smtClean="0">
                <a:solidFill>
                  <a:srgbClr val="0070C0"/>
                </a:solidFill>
              </a:rPr>
              <a:t>модели на базе этой идеи.</a:t>
            </a: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 </a:t>
            </a: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Оптимизация параметров модели</a:t>
            </a: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Реализация правильного </a:t>
            </a:r>
            <a:r>
              <a:rPr lang="en-US" altLang="ru-RU" sz="1800" dirty="0" smtClean="0">
                <a:solidFill>
                  <a:srgbClr val="0070C0"/>
                </a:solidFill>
              </a:rPr>
              <a:t>execution </a:t>
            </a:r>
            <a:r>
              <a:rPr lang="ru-RU" altLang="ru-RU" sz="1800" dirty="0" smtClean="0">
                <a:solidFill>
                  <a:srgbClr val="0070C0"/>
                </a:solidFill>
              </a:rPr>
              <a:t>данной модели</a:t>
            </a: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Проверка работоспособности на реальном рынке</a:t>
            </a: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dirty="0" smtClean="0">
                <a:solidFill>
                  <a:srgbClr val="0070C0"/>
                </a:solidFill>
              </a:rPr>
              <a:t>Эксплуатация, совмещенная с непрерывным тюнингом модели</a:t>
            </a: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alt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770" y="223140"/>
            <a:ext cx="5037780" cy="87947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Преимущества и недостатки алгоритмической торговли</a:t>
            </a:r>
            <a:endParaRPr lang="en-US" altLang="ru-RU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73996"/>
              </p:ext>
            </p:extLst>
          </p:nvPr>
        </p:nvGraphicFramePr>
        <p:xfrm>
          <a:off x="755576" y="1484784"/>
          <a:ext cx="8014650" cy="373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325"/>
                <a:gridCol w="4007325"/>
              </a:tblGrid>
              <a:tr h="7401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Преимущества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Недостатки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2746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Позволяют эксплуатировать неэффективности рынка «невидимые глазом»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Требуют</a:t>
                      </a:r>
                      <a:r>
                        <a:rPr lang="ru-RU" baseline="0" dirty="0" smtClean="0"/>
                        <a:t> серьезных вложений в инфраструктуру, торговое ПО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692746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Позволяет обеспечить сверхвысокую</a:t>
                      </a:r>
                      <a:r>
                        <a:rPr lang="ru-RU" baseline="0" dirty="0" smtClean="0"/>
                        <a:t> доходность на торговый капитал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Большинство стратегий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некапиталлоёмки</a:t>
                      </a:r>
                      <a:endParaRPr lang="ru-RU" dirty="0"/>
                    </a:p>
                  </a:txBody>
                  <a:tcPr/>
                </a:tc>
              </a:tr>
              <a:tr h="692746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Позволяют достаточно быстро увидеть результат каждой</a:t>
                      </a:r>
                      <a:r>
                        <a:rPr lang="ru-RU" baseline="0" dirty="0" smtClean="0"/>
                        <a:t> новой стратегии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Требуют серьезного труда, чтобы добиться положительного результата</a:t>
                      </a:r>
                      <a:endParaRPr lang="ru-RU" dirty="0"/>
                    </a:p>
                  </a:txBody>
                  <a:tcPr/>
                </a:tc>
              </a:tr>
              <a:tr h="692746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Достаточный набор статистики для </a:t>
                      </a:r>
                      <a:r>
                        <a:rPr lang="ru-RU" dirty="0" err="1" smtClean="0"/>
                        <a:t>бэк</a:t>
                      </a:r>
                      <a:r>
                        <a:rPr lang="ru-RU" dirty="0" smtClean="0"/>
                        <a:t>-теста и оптимизации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Рынок меняется довольно быстро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7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770" y="223140"/>
            <a:ext cx="5037780" cy="87947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Пример работы простой стратегии внутри дня</a:t>
            </a:r>
            <a:endParaRPr lang="en-US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8160" y="1520750"/>
            <a:ext cx="6161088" cy="4659312"/>
          </a:xfrm>
        </p:spPr>
        <p:txBody>
          <a:bodyPr/>
          <a:lstStyle/>
          <a:p>
            <a:pPr marL="0" indent="0" algn="l"/>
            <a:endParaRPr lang="ru-RU" altLang="ru-RU" sz="1800" dirty="0">
              <a:solidFill>
                <a:srgbClr val="0070C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altLang="ru-RU" sz="1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5838825" cy="52197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1190" y="1052736"/>
            <a:ext cx="251889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/>
            <a:r>
              <a:rPr lang="ru-RU" altLang="ru-RU" sz="1800" kern="0" dirty="0" smtClean="0">
                <a:solidFill>
                  <a:srgbClr val="0070C0"/>
                </a:solidFill>
              </a:rPr>
              <a:t>Торговля одним лотом </a:t>
            </a:r>
            <a:r>
              <a:rPr lang="en-US" altLang="ru-RU" sz="1800" kern="0" dirty="0" smtClean="0">
                <a:solidFill>
                  <a:srgbClr val="0070C0"/>
                </a:solidFill>
              </a:rPr>
              <a:t>Si 23/09/2015</a:t>
            </a:r>
          </a:p>
          <a:p>
            <a:pPr marL="0" indent="0" algn="l"/>
            <a:r>
              <a:rPr lang="ru-RU" altLang="ru-RU" sz="1800" kern="0" dirty="0" smtClean="0">
                <a:solidFill>
                  <a:srgbClr val="0070C0"/>
                </a:solidFill>
              </a:rPr>
              <a:t>Стартовая сумма</a:t>
            </a:r>
          </a:p>
          <a:p>
            <a:pPr marL="0" indent="0" algn="l"/>
            <a:r>
              <a:rPr lang="en-US" altLang="ru-RU" sz="1800" kern="0" dirty="0" smtClean="0">
                <a:solidFill>
                  <a:srgbClr val="0070C0"/>
                </a:solidFill>
              </a:rPr>
              <a:t>P</a:t>
            </a:r>
            <a:r>
              <a:rPr lang="en-US" altLang="ru-RU" sz="1800" kern="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ru-RU" sz="1800" kern="0" dirty="0" smtClean="0">
                <a:solidFill>
                  <a:srgbClr val="0070C0"/>
                </a:solidFill>
              </a:rPr>
              <a:t> = 1</a:t>
            </a:r>
            <a:r>
              <a:rPr lang="ru-RU" altLang="ru-RU" sz="1800" kern="0" dirty="0" smtClean="0">
                <a:solidFill>
                  <a:srgbClr val="0070C0"/>
                </a:solidFill>
              </a:rPr>
              <a:t>8,000 р</a:t>
            </a:r>
          </a:p>
          <a:p>
            <a:pPr marL="0" indent="0" algn="l"/>
            <a:r>
              <a:rPr lang="en-US" altLang="ru-RU" sz="1800" kern="0" dirty="0" err="1" smtClean="0">
                <a:solidFill>
                  <a:srgbClr val="0070C0"/>
                </a:solidFill>
              </a:rPr>
              <a:t>PnL</a:t>
            </a:r>
            <a:r>
              <a:rPr lang="en-US" altLang="ru-RU" sz="1800" kern="0" dirty="0" smtClean="0">
                <a:solidFill>
                  <a:srgbClr val="0070C0"/>
                </a:solidFill>
              </a:rPr>
              <a:t> = 6,271</a:t>
            </a:r>
          </a:p>
          <a:p>
            <a:pPr marL="0" indent="0" algn="l"/>
            <a:endParaRPr lang="en-US" altLang="ru-RU" sz="1800" kern="0" dirty="0">
              <a:solidFill>
                <a:srgbClr val="0070C0"/>
              </a:solidFill>
            </a:endParaRPr>
          </a:p>
          <a:p>
            <a:pPr marL="0" indent="0" algn="l"/>
            <a:r>
              <a:rPr lang="ru-RU" altLang="ru-RU" sz="1800" kern="0" dirty="0" smtClean="0">
                <a:solidFill>
                  <a:srgbClr val="0070C0"/>
                </a:solidFill>
              </a:rPr>
              <a:t>Число сделок 8,928</a:t>
            </a:r>
          </a:p>
          <a:p>
            <a:pPr marL="0" indent="0" algn="l"/>
            <a:endParaRPr lang="ru-RU" altLang="ru-RU" sz="1800" kern="0" dirty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kern="0" dirty="0" smtClean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kern="0" dirty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kern="0" dirty="0" smtClean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kern="0" dirty="0">
              <a:solidFill>
                <a:srgbClr val="0070C0"/>
              </a:solidFill>
            </a:endParaRPr>
          </a:p>
          <a:p>
            <a:pPr marL="0" indent="0" algn="l"/>
            <a:r>
              <a:rPr lang="en-US" altLang="ru-RU" sz="1800" kern="0" dirty="0" smtClean="0">
                <a:solidFill>
                  <a:srgbClr val="0070C0"/>
                </a:solidFill>
              </a:rPr>
              <a:t>Courtesy by</a:t>
            </a:r>
          </a:p>
          <a:p>
            <a:pPr marL="0" indent="0" algn="l"/>
            <a:r>
              <a:rPr lang="en-US" altLang="ru-RU" sz="1800" kern="0" dirty="0" smtClean="0">
                <a:solidFill>
                  <a:srgbClr val="0070C0"/>
                </a:solidFill>
              </a:rPr>
              <a:t>Quantum Parity Fond</a:t>
            </a:r>
            <a:endParaRPr lang="ru-RU" altLang="ru-RU" sz="1800" kern="0" dirty="0" smtClean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kern="0" dirty="0" smtClean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kern="0" dirty="0" smtClean="0">
              <a:solidFill>
                <a:srgbClr val="0070C0"/>
              </a:solidFill>
            </a:endParaRPr>
          </a:p>
          <a:p>
            <a:pPr marL="0" indent="0" algn="l"/>
            <a:endParaRPr lang="ru-RU" altLang="ru-RU" sz="1800" kern="0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altLang="ru-RU" sz="18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презентация_RU">
  <a:themeElements>
    <a:clrScheme name="Другая 1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FFFFFF"/>
      </a:hlink>
      <a:folHlink>
        <a:srgbClr val="FFFFFF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us_Template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 презентации_рус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_presentation_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презентация_RU</Template>
  <TotalTime>16660</TotalTime>
  <Words>2680</Words>
  <Application>Microsoft Office PowerPoint</Application>
  <PresentationFormat>Экран (4:3)</PresentationFormat>
  <Paragraphs>626</Paragraphs>
  <Slides>47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презентация_RU</vt:lpstr>
      <vt:lpstr>rus_Template</vt:lpstr>
      <vt:lpstr>Шаблон презентации_рус</vt:lpstr>
      <vt:lpstr>ME_presentation_</vt:lpstr>
      <vt:lpstr>think-cell Slide</vt:lpstr>
      <vt:lpstr>Visio</vt:lpstr>
      <vt:lpstr>Конференция по алгоритмической и высокочастотной (HFT) торговле</vt:lpstr>
      <vt:lpstr>Алгоритмическая торговля – это хорошо или плохо?</vt:lpstr>
      <vt:lpstr>Нормальное состояние рынка </vt:lpstr>
      <vt:lpstr>Участники торгов и «кормовая цепочка»</vt:lpstr>
      <vt:lpstr>Классификация стратегий алготрейдинга</vt:lpstr>
      <vt:lpstr>Классификация стратегий алготрейдинга</vt:lpstr>
      <vt:lpstr>Временной цикл построения алгоритмической стратегии</vt:lpstr>
      <vt:lpstr>Преимущества и недостатки алгоритмической торговли</vt:lpstr>
      <vt:lpstr>Пример работы простой стратегии внутри дня</vt:lpstr>
      <vt:lpstr>Темы сегодняшней конференции  </vt:lpstr>
      <vt:lpstr>Презентация PowerPoint</vt:lpstr>
      <vt:lpstr>Презентация PowerPoint</vt:lpstr>
      <vt:lpstr>Общая схема прямого доступа на рынки.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Презентация PowerPoint</vt:lpstr>
      <vt:lpstr>ДИНАМИКА И СТРУКТУРА ВАЛЮТНОГО РЫНКА</vt:lpstr>
      <vt:lpstr>DMA КЛИЕНТЫ НА ВАЛЮТНОМ РЫНКЕ </vt:lpstr>
      <vt:lpstr>Презентация PowerPoint</vt:lpstr>
      <vt:lpstr>РОСТ ДОЛИ HFT, ЧИСЛА СДЕЛОК И ЗАЯВОК </vt:lpstr>
      <vt:lpstr>Презентация PowerPoint</vt:lpstr>
      <vt:lpstr>Презентация PowerPoint</vt:lpstr>
      <vt:lpstr>FILL-RATIO И ШАГ ЦЕНЫ </vt:lpstr>
      <vt:lpstr>FILL-RATIO ПО СПОТ ИНСТРУМЕНТАМ USDRUB, EURRUB </vt:lpstr>
      <vt:lpstr>Презентация PowerPoint</vt:lpstr>
      <vt:lpstr>Фондовый и Валютный рынки МБ: Текущая ситуация</vt:lpstr>
      <vt:lpstr>Срочный рынок МБ: Текущая ситуация</vt:lpstr>
      <vt:lpstr>Срочный рынок МБ: Текущая ситуация</vt:lpstr>
      <vt:lpstr>Основное отличие от существующих интерфейсов</vt:lpstr>
      <vt:lpstr>Контактная информация</vt:lpstr>
      <vt:lpstr>Презентация PowerPoint</vt:lpstr>
      <vt:lpstr>Сo-location — ваш ключ к успеху на российских финансовых рынках </vt:lpstr>
      <vt:lpstr>Основные характеристики сервиса</vt:lpstr>
      <vt:lpstr>Типовой клиентский кейс.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Косарев</dc:creator>
  <cp:lastModifiedBy>Слукин С.Ю.</cp:lastModifiedBy>
  <cp:revision>712</cp:revision>
  <dcterms:created xsi:type="dcterms:W3CDTF">2013-03-27T16:04:10Z</dcterms:created>
  <dcterms:modified xsi:type="dcterms:W3CDTF">2015-10-29T09:40:57Z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0x010100146AE59D714A33448C879F6EED7C13EF</vt:lpwstr>
  </property>
</Properties>
</file>